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33" r:id="rId1"/>
  </p:sldMasterIdLst>
  <p:notesMasterIdLst>
    <p:notesMasterId r:id="rId13"/>
  </p:notesMasterIdLst>
  <p:sldIdLst>
    <p:sldId id="256" r:id="rId2"/>
    <p:sldId id="257" r:id="rId3"/>
    <p:sldId id="271" r:id="rId4"/>
    <p:sldId id="266" r:id="rId5"/>
    <p:sldId id="272" r:id="rId6"/>
    <p:sldId id="274" r:id="rId7"/>
    <p:sldId id="273" r:id="rId8"/>
    <p:sldId id="277" r:id="rId9"/>
    <p:sldId id="275" r:id="rId10"/>
    <p:sldId id="265" r:id="rId11"/>
    <p:sldId id="276" r:id="rId1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42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464547"/>
        </a:solidFill>
        <a:effectLst/>
        <a:uFillTx/>
        <a:latin typeface="Trebuchet MS"/>
        <a:ea typeface="Trebuchet MS"/>
        <a:cs typeface="Trebuchet MS"/>
        <a:sym typeface="Trebuchet MS"/>
      </a:defRPr>
    </a:lvl1pPr>
    <a:lvl2pPr marL="0" marR="0" indent="342900" algn="l" defTabSz="342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464547"/>
        </a:solidFill>
        <a:effectLst/>
        <a:uFillTx/>
        <a:latin typeface="Trebuchet MS"/>
        <a:ea typeface="Trebuchet MS"/>
        <a:cs typeface="Trebuchet MS"/>
        <a:sym typeface="Trebuchet MS"/>
      </a:defRPr>
    </a:lvl2pPr>
    <a:lvl3pPr marL="0" marR="0" indent="685800" algn="l" defTabSz="342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464547"/>
        </a:solidFill>
        <a:effectLst/>
        <a:uFillTx/>
        <a:latin typeface="Trebuchet MS"/>
        <a:ea typeface="Trebuchet MS"/>
        <a:cs typeface="Trebuchet MS"/>
        <a:sym typeface="Trebuchet MS"/>
      </a:defRPr>
    </a:lvl3pPr>
    <a:lvl4pPr marL="0" marR="0" indent="1028700" algn="l" defTabSz="342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464547"/>
        </a:solidFill>
        <a:effectLst/>
        <a:uFillTx/>
        <a:latin typeface="Trebuchet MS"/>
        <a:ea typeface="Trebuchet MS"/>
        <a:cs typeface="Trebuchet MS"/>
        <a:sym typeface="Trebuchet MS"/>
      </a:defRPr>
    </a:lvl4pPr>
    <a:lvl5pPr marL="0" marR="0" indent="1371600" algn="l" defTabSz="342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464547"/>
        </a:solidFill>
        <a:effectLst/>
        <a:uFillTx/>
        <a:latin typeface="Trebuchet MS"/>
        <a:ea typeface="Trebuchet MS"/>
        <a:cs typeface="Trebuchet MS"/>
        <a:sym typeface="Trebuchet MS"/>
      </a:defRPr>
    </a:lvl5pPr>
    <a:lvl6pPr marL="0" marR="0" indent="1714500" algn="l" defTabSz="342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464547"/>
        </a:solidFill>
        <a:effectLst/>
        <a:uFillTx/>
        <a:latin typeface="Trebuchet MS"/>
        <a:ea typeface="Trebuchet MS"/>
        <a:cs typeface="Trebuchet MS"/>
        <a:sym typeface="Trebuchet MS"/>
      </a:defRPr>
    </a:lvl6pPr>
    <a:lvl7pPr marL="0" marR="0" indent="2057400" algn="l" defTabSz="342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464547"/>
        </a:solidFill>
        <a:effectLst/>
        <a:uFillTx/>
        <a:latin typeface="Trebuchet MS"/>
        <a:ea typeface="Trebuchet MS"/>
        <a:cs typeface="Trebuchet MS"/>
        <a:sym typeface="Trebuchet MS"/>
      </a:defRPr>
    </a:lvl7pPr>
    <a:lvl8pPr marL="0" marR="0" indent="2400300" algn="l" defTabSz="342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464547"/>
        </a:solidFill>
        <a:effectLst/>
        <a:uFillTx/>
        <a:latin typeface="Trebuchet MS"/>
        <a:ea typeface="Trebuchet MS"/>
        <a:cs typeface="Trebuchet MS"/>
        <a:sym typeface="Trebuchet MS"/>
      </a:defRPr>
    </a:lvl8pPr>
    <a:lvl9pPr marL="0" marR="0" indent="2743200" algn="l" defTabSz="342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464547"/>
        </a:solidFill>
        <a:effectLst/>
        <a:uFillTx/>
        <a:latin typeface="Trebuchet MS"/>
        <a:ea typeface="Trebuchet MS"/>
        <a:cs typeface="Trebuchet MS"/>
        <a:sym typeface="Trebuchet M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Trebuchet MS"/>
          <a:ea typeface="Trebuchet MS"/>
          <a:cs typeface="Trebuchet MS"/>
        </a:font>
        <a:srgbClr val="464547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ECEC"/>
          </a:solidFill>
        </a:fill>
      </a:tcStyle>
    </a:wholeTbl>
    <a:band2H>
      <a:tcTxStyle/>
      <a:tcStyle>
        <a:tcBdr/>
        <a:fill>
          <a:solidFill>
            <a:srgbClr val="F6F6F6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rebuchet MS"/>
          <a:ea typeface="Trebuchet MS"/>
          <a:cs typeface="Trebuchet MS"/>
        </a:font>
        <a:srgbClr val="464547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ADF"/>
          </a:solidFill>
        </a:fill>
      </a:tcStyle>
    </a:wholeTbl>
    <a:band2H>
      <a:tcTxStyle/>
      <a:tcStyle>
        <a:tcBdr/>
        <a:fill>
          <a:solidFill>
            <a:srgbClr val="E7EDF0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rebuchet MS"/>
          <a:ea typeface="Trebuchet MS"/>
          <a:cs typeface="Trebuchet MS"/>
        </a:font>
        <a:srgbClr val="464547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4CBCE"/>
          </a:solidFill>
        </a:fill>
      </a:tcStyle>
    </a:wholeTbl>
    <a:band2H>
      <a:tcTxStyle/>
      <a:tcStyle>
        <a:tcBdr/>
        <a:fill>
          <a:solidFill>
            <a:srgbClr val="F2E7E8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rebuchet MS"/>
          <a:ea typeface="Trebuchet MS"/>
          <a:cs typeface="Trebuchet MS"/>
        </a:font>
        <a:srgbClr val="46454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8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46454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64547"/>
              </a:solidFill>
              <a:prstDash val="solid"/>
              <a:round/>
            </a:ln>
          </a:top>
          <a:bottom>
            <a:ln w="25400" cap="flat">
              <a:solidFill>
                <a:srgbClr val="464547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64547"/>
              </a:solidFill>
              <a:prstDash val="solid"/>
              <a:round/>
            </a:ln>
          </a:top>
          <a:bottom>
            <a:ln w="25400" cap="flat">
              <a:solidFill>
                <a:srgbClr val="464547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rebuchet MS"/>
          <a:ea typeface="Trebuchet MS"/>
          <a:cs typeface="Trebuchet MS"/>
        </a:font>
        <a:srgbClr val="464547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CECE"/>
          </a:solidFill>
        </a:fill>
      </a:tcStyle>
    </a:wholeTbl>
    <a:band2H>
      <a:tcTxStyle/>
      <a:tcStyle>
        <a:tcBdr/>
        <a:fill>
          <a:solidFill>
            <a:srgbClr val="E8E8E8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64547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64547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6454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rebuchet MS"/>
          <a:ea typeface="Trebuchet MS"/>
          <a:cs typeface="Trebuchet MS"/>
        </a:font>
        <a:srgbClr val="464547"/>
      </a:tcTxStyle>
      <a:tcStyle>
        <a:tcBdr>
          <a:left>
            <a:ln w="12700" cap="flat">
              <a:solidFill>
                <a:srgbClr val="464547"/>
              </a:solidFill>
              <a:prstDash val="solid"/>
              <a:round/>
            </a:ln>
          </a:left>
          <a:right>
            <a:ln w="12700" cap="flat">
              <a:solidFill>
                <a:srgbClr val="464547"/>
              </a:solidFill>
              <a:prstDash val="solid"/>
              <a:round/>
            </a:ln>
          </a:right>
          <a:top>
            <a:ln w="12700" cap="flat">
              <a:solidFill>
                <a:srgbClr val="464547"/>
              </a:solidFill>
              <a:prstDash val="solid"/>
              <a:round/>
            </a:ln>
          </a:top>
          <a:bottom>
            <a:ln w="12700" cap="flat">
              <a:solidFill>
                <a:srgbClr val="464547"/>
              </a:solidFill>
              <a:prstDash val="solid"/>
              <a:round/>
            </a:ln>
          </a:bottom>
          <a:insideH>
            <a:ln w="12700" cap="flat">
              <a:solidFill>
                <a:srgbClr val="464547"/>
              </a:solidFill>
              <a:prstDash val="solid"/>
              <a:round/>
            </a:ln>
          </a:insideH>
          <a:insideV>
            <a:ln w="12700" cap="flat">
              <a:solidFill>
                <a:srgbClr val="464547"/>
              </a:solidFill>
              <a:prstDash val="solid"/>
              <a:round/>
            </a:ln>
          </a:insideV>
        </a:tcBdr>
        <a:fill>
          <a:solidFill>
            <a:srgbClr val="464547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464547"/>
      </a:tcTxStyle>
      <a:tcStyle>
        <a:tcBdr>
          <a:left>
            <a:ln w="12700" cap="flat">
              <a:solidFill>
                <a:srgbClr val="464547"/>
              </a:solidFill>
              <a:prstDash val="solid"/>
              <a:round/>
            </a:ln>
          </a:left>
          <a:right>
            <a:ln w="12700" cap="flat">
              <a:solidFill>
                <a:srgbClr val="464547"/>
              </a:solidFill>
              <a:prstDash val="solid"/>
              <a:round/>
            </a:ln>
          </a:right>
          <a:top>
            <a:ln w="12700" cap="flat">
              <a:solidFill>
                <a:srgbClr val="464547"/>
              </a:solidFill>
              <a:prstDash val="solid"/>
              <a:round/>
            </a:ln>
          </a:top>
          <a:bottom>
            <a:ln w="12700" cap="flat">
              <a:solidFill>
                <a:srgbClr val="464547"/>
              </a:solidFill>
              <a:prstDash val="solid"/>
              <a:round/>
            </a:ln>
          </a:bottom>
          <a:insideH>
            <a:ln w="12700" cap="flat">
              <a:solidFill>
                <a:srgbClr val="464547"/>
              </a:solidFill>
              <a:prstDash val="solid"/>
              <a:round/>
            </a:ln>
          </a:insideH>
          <a:insideV>
            <a:ln w="12700" cap="flat">
              <a:solidFill>
                <a:srgbClr val="464547"/>
              </a:solidFill>
              <a:prstDash val="solid"/>
              <a:round/>
            </a:ln>
          </a:insideV>
        </a:tcBdr>
        <a:fill>
          <a:solidFill>
            <a:srgbClr val="464547">
              <a:alpha val="20000"/>
            </a:srgbClr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464547"/>
      </a:tcTxStyle>
      <a:tcStyle>
        <a:tcBdr>
          <a:left>
            <a:ln w="12700" cap="flat">
              <a:solidFill>
                <a:srgbClr val="464547"/>
              </a:solidFill>
              <a:prstDash val="solid"/>
              <a:round/>
            </a:ln>
          </a:left>
          <a:right>
            <a:ln w="12700" cap="flat">
              <a:solidFill>
                <a:srgbClr val="464547"/>
              </a:solidFill>
              <a:prstDash val="solid"/>
              <a:round/>
            </a:ln>
          </a:right>
          <a:top>
            <a:ln w="50800" cap="flat">
              <a:solidFill>
                <a:srgbClr val="464547"/>
              </a:solidFill>
              <a:prstDash val="solid"/>
              <a:round/>
            </a:ln>
          </a:top>
          <a:bottom>
            <a:ln w="12700" cap="flat">
              <a:solidFill>
                <a:srgbClr val="464547"/>
              </a:solidFill>
              <a:prstDash val="solid"/>
              <a:round/>
            </a:ln>
          </a:bottom>
          <a:insideH>
            <a:ln w="12700" cap="flat">
              <a:solidFill>
                <a:srgbClr val="464547"/>
              </a:solidFill>
              <a:prstDash val="solid"/>
              <a:round/>
            </a:ln>
          </a:insideH>
          <a:insideV>
            <a:ln w="12700" cap="flat">
              <a:solidFill>
                <a:srgbClr val="464547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464547"/>
      </a:tcTxStyle>
      <a:tcStyle>
        <a:tcBdr>
          <a:left>
            <a:ln w="12700" cap="flat">
              <a:solidFill>
                <a:srgbClr val="464547"/>
              </a:solidFill>
              <a:prstDash val="solid"/>
              <a:round/>
            </a:ln>
          </a:left>
          <a:right>
            <a:ln w="12700" cap="flat">
              <a:solidFill>
                <a:srgbClr val="464547"/>
              </a:solidFill>
              <a:prstDash val="solid"/>
              <a:round/>
            </a:ln>
          </a:right>
          <a:top>
            <a:ln w="12700" cap="flat">
              <a:solidFill>
                <a:srgbClr val="464547"/>
              </a:solidFill>
              <a:prstDash val="solid"/>
              <a:round/>
            </a:ln>
          </a:top>
          <a:bottom>
            <a:ln w="25400" cap="flat">
              <a:solidFill>
                <a:srgbClr val="464547"/>
              </a:solidFill>
              <a:prstDash val="solid"/>
              <a:round/>
            </a:ln>
          </a:bottom>
          <a:insideH>
            <a:ln w="12700" cap="flat">
              <a:solidFill>
                <a:srgbClr val="464547"/>
              </a:solidFill>
              <a:prstDash val="solid"/>
              <a:round/>
            </a:ln>
          </a:insideH>
          <a:insideV>
            <a:ln w="12700" cap="flat">
              <a:solidFill>
                <a:srgbClr val="464547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03"/>
    <p:restoredTop sz="94674"/>
  </p:normalViewPr>
  <p:slideViewPr>
    <p:cSldViewPr snapToGrid="0">
      <p:cViewPr varScale="1">
        <p:scale>
          <a:sx n="144" d="100"/>
          <a:sy n="144" d="100"/>
        </p:scale>
        <p:origin x="10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342900" latinLnBrk="0">
      <a:defRPr sz="900">
        <a:latin typeface="+mj-lt"/>
        <a:ea typeface="+mj-ea"/>
        <a:cs typeface="+mj-cs"/>
        <a:sym typeface="Calibri"/>
      </a:defRPr>
    </a:lvl1pPr>
    <a:lvl2pPr indent="228600" defTabSz="342900" latinLnBrk="0">
      <a:defRPr sz="900">
        <a:latin typeface="+mj-lt"/>
        <a:ea typeface="+mj-ea"/>
        <a:cs typeface="+mj-cs"/>
        <a:sym typeface="Calibri"/>
      </a:defRPr>
    </a:lvl2pPr>
    <a:lvl3pPr indent="457200" defTabSz="342900" latinLnBrk="0">
      <a:defRPr sz="900">
        <a:latin typeface="+mj-lt"/>
        <a:ea typeface="+mj-ea"/>
        <a:cs typeface="+mj-cs"/>
        <a:sym typeface="Calibri"/>
      </a:defRPr>
    </a:lvl3pPr>
    <a:lvl4pPr indent="685800" defTabSz="342900" latinLnBrk="0">
      <a:defRPr sz="900">
        <a:latin typeface="+mj-lt"/>
        <a:ea typeface="+mj-ea"/>
        <a:cs typeface="+mj-cs"/>
        <a:sym typeface="Calibri"/>
      </a:defRPr>
    </a:lvl4pPr>
    <a:lvl5pPr indent="914400" defTabSz="342900" latinLnBrk="0">
      <a:defRPr sz="900">
        <a:latin typeface="+mj-lt"/>
        <a:ea typeface="+mj-ea"/>
        <a:cs typeface="+mj-cs"/>
        <a:sym typeface="Calibri"/>
      </a:defRPr>
    </a:lvl5pPr>
    <a:lvl6pPr indent="1143000" defTabSz="342900" latinLnBrk="0">
      <a:defRPr sz="900">
        <a:latin typeface="+mj-lt"/>
        <a:ea typeface="+mj-ea"/>
        <a:cs typeface="+mj-cs"/>
        <a:sym typeface="Calibri"/>
      </a:defRPr>
    </a:lvl6pPr>
    <a:lvl7pPr indent="1371600" defTabSz="342900" latinLnBrk="0">
      <a:defRPr sz="900">
        <a:latin typeface="+mj-lt"/>
        <a:ea typeface="+mj-ea"/>
        <a:cs typeface="+mj-cs"/>
        <a:sym typeface="Calibri"/>
      </a:defRPr>
    </a:lvl7pPr>
    <a:lvl8pPr indent="1600200" defTabSz="342900" latinLnBrk="0">
      <a:defRPr sz="900">
        <a:latin typeface="+mj-lt"/>
        <a:ea typeface="+mj-ea"/>
        <a:cs typeface="+mj-cs"/>
        <a:sym typeface="Calibri"/>
      </a:defRPr>
    </a:lvl8pPr>
    <a:lvl9pPr indent="1828800" defTabSz="342900" latinLnBrk="0">
      <a:defRPr sz="9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141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506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702945"/>
            <a:ext cx="973956" cy="37376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702945"/>
            <a:ext cx="4648867" cy="373761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967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9" name="Picture Placeholder 10"/>
          <p:cNvSpPr>
            <a:spLocks noGrp="1"/>
          </p:cNvSpPr>
          <p:nvPr>
            <p:ph type="pic" idx="13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1825" y="1556682"/>
            <a:ext cx="6910389" cy="5950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4100" spc="-15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538162" indent="-195262">
              <a:lnSpc>
                <a:spcPct val="80000"/>
              </a:lnSpc>
              <a:spcBef>
                <a:spcPts val="0"/>
              </a:spcBef>
              <a:buClrTx/>
              <a:buFontTx/>
              <a:defRPr sz="4100" spc="-15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842010" indent="-156210">
              <a:lnSpc>
                <a:spcPct val="80000"/>
              </a:lnSpc>
              <a:spcBef>
                <a:spcPts val="0"/>
              </a:spcBef>
              <a:buClrTx/>
              <a:buFontTx/>
              <a:defRPr sz="4100" spc="-15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1184910" indent="-156210">
              <a:lnSpc>
                <a:spcPct val="80000"/>
              </a:lnSpc>
              <a:spcBef>
                <a:spcPts val="0"/>
              </a:spcBef>
              <a:buClrTx/>
              <a:buFontTx/>
              <a:defRPr sz="4100" spc="-15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1527810" indent="-156210">
              <a:lnSpc>
                <a:spcPct val="80000"/>
              </a:lnSpc>
              <a:spcBef>
                <a:spcPts val="0"/>
              </a:spcBef>
              <a:buClrTx/>
              <a:buFontTx/>
              <a:defRPr sz="4100" spc="-15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660399" y="3340101"/>
            <a:ext cx="6488115" cy="284694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endParaRPr/>
          </a:p>
        </p:txBody>
      </p:sp>
      <p:sp>
        <p:nvSpPr>
          <p:cNvPr id="3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660398" y="4094614"/>
            <a:ext cx="3649664" cy="279798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ClrTx/>
              <a:buSzTx/>
              <a:buFontTx/>
              <a:buNone/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27879" y="504826"/>
            <a:ext cx="1243503" cy="45823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237129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9144000" cy="699517"/>
          </a:xfrm>
          <a:prstGeom prst="rect">
            <a:avLst/>
          </a:prstGeom>
          <a:solidFill>
            <a:srgbClr val="FFFFFF"/>
          </a:solidFill>
          <a:effectLst>
            <a:outerShdw blurRad="38100" dist="25400" dir="5400000" rotWithShape="0">
              <a:srgbClr val="000000">
                <a:alpha val="30000"/>
              </a:srgbClr>
            </a:outerShdw>
          </a:effectLst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  <a:defRPr sz="2000">
                <a:latin typeface="Arial Black"/>
                <a:ea typeface="Arial Black"/>
                <a:cs typeface="Arial Black"/>
                <a:sym typeface="Arial Black"/>
              </a:defRPr>
            </a:lvl1pPr>
            <a:lvl2pPr marL="547007" indent="-204107">
              <a:lnSpc>
                <a:spcPct val="100000"/>
              </a:lnSpc>
              <a:spcBef>
                <a:spcPts val="400"/>
              </a:spcBef>
              <a:buClrTx/>
              <a:buFontTx/>
              <a:defRPr sz="2000">
                <a:latin typeface="Arial Black"/>
                <a:ea typeface="Arial Black"/>
                <a:cs typeface="Arial Black"/>
                <a:sym typeface="Arial Black"/>
              </a:defRPr>
            </a:lvl2pPr>
            <a:lvl3pPr marL="876300" indent="-190500">
              <a:lnSpc>
                <a:spcPct val="100000"/>
              </a:lnSpc>
              <a:spcBef>
                <a:spcPts val="400"/>
              </a:spcBef>
              <a:buClrTx/>
              <a:buFontTx/>
              <a:defRPr sz="2000">
                <a:latin typeface="Arial Black"/>
                <a:ea typeface="Arial Black"/>
                <a:cs typeface="Arial Black"/>
                <a:sym typeface="Arial Black"/>
              </a:defRPr>
            </a:lvl3pPr>
            <a:lvl4pPr marL="1257300" indent="-228600">
              <a:lnSpc>
                <a:spcPct val="100000"/>
              </a:lnSpc>
              <a:spcBef>
                <a:spcPts val="400"/>
              </a:spcBef>
              <a:buClrTx/>
              <a:buFontTx/>
              <a:defRPr sz="2000">
                <a:latin typeface="Arial Black"/>
                <a:ea typeface="Arial Black"/>
                <a:cs typeface="Arial Black"/>
                <a:sym typeface="Arial Black"/>
              </a:defRPr>
            </a:lvl4pPr>
            <a:lvl5pPr marL="1600200" indent="-228600">
              <a:lnSpc>
                <a:spcPct val="100000"/>
              </a:lnSpc>
              <a:spcBef>
                <a:spcPts val="400"/>
              </a:spcBef>
              <a:buClrTx/>
              <a:buFontTx/>
              <a:defRPr sz="2000">
                <a:latin typeface="Arial Black"/>
                <a:ea typeface="Arial Black"/>
                <a:cs typeface="Arial Black"/>
                <a:sym typeface="Arial Blac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68416766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7/29/2018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02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95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1978533"/>
            <a:ext cx="3203828" cy="23264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1978533"/>
            <a:ext cx="3202685" cy="23264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7/29/2018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6002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2357438"/>
            <a:ext cx="3202686" cy="19475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2357438"/>
            <a:ext cx="3190113" cy="194758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7/29/2018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624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7/29/2018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29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7/29/2018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90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603504"/>
            <a:ext cx="3611880" cy="39364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7/29/2018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7122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392" y="1682871"/>
            <a:ext cx="3371249" cy="85098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51435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0298CD5-6C1E-4009-B41F-6DF62E31D3BE}" type="datetimeFigureOut">
              <a:rPr lang="en-US" smtClean="0"/>
              <a:pPr/>
              <a:t>7/29/2018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07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3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2"/>
          <p:cNvSpPr txBox="1">
            <a:spLocks noGrp="1"/>
          </p:cNvSpPr>
          <p:nvPr>
            <p:ph type="sldNum" sz="quarter" idx="2"/>
          </p:nvPr>
        </p:nvSpPr>
        <p:spPr>
          <a:xfrm>
            <a:off x="8780072" y="4900038"/>
            <a:ext cx="134561" cy="1955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pic>
        <p:nvPicPr>
          <p:cNvPr id="117" name="Picture Placeholder 6" descr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l="34" r="3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8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660398" y="2465531"/>
            <a:ext cx="6910388" cy="586316"/>
          </a:xfrm>
          <a:prstGeom prst="rect">
            <a:avLst/>
          </a:prstGeom>
        </p:spPr>
        <p:txBody>
          <a:bodyPr/>
          <a:lstStyle>
            <a:lvl1pPr defTabSz="246888">
              <a:defRPr sz="2952" spc="-144"/>
            </a:lvl1pPr>
          </a:lstStyle>
          <a:p>
            <a:r>
              <a:rPr lang="en-US" dirty="0"/>
              <a:t>Mikhail</a:t>
            </a:r>
            <a:r>
              <a:rPr dirty="0"/>
              <a:t> </a:t>
            </a:r>
            <a:r>
              <a:rPr lang="en-US" dirty="0" err="1"/>
              <a:t>Dziarbeyeu</a:t>
            </a:r>
            <a:endParaRPr dirty="0"/>
          </a:p>
        </p:txBody>
      </p:sp>
      <p:sp>
        <p:nvSpPr>
          <p:cNvPr id="119" name="Text Placeholder 3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marL="0" indent="0" defTabSz="298322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218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rPr lang="en-US" dirty="0"/>
              <a:t>Junior Software Engineer</a:t>
            </a:r>
            <a:endParaRPr dirty="0"/>
          </a:p>
        </p:txBody>
      </p:sp>
      <p:sp>
        <p:nvSpPr>
          <p:cNvPr id="120" name="Text Placeholder 4"/>
          <p:cNvSpPr>
            <a:spLocks noGrp="1"/>
          </p:cNvSpPr>
          <p:nvPr>
            <p:ph type="body" sz="quarter" idx="15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300"/>
              </a:spcBef>
              <a:buClrTx/>
              <a:buSzTx/>
              <a:buFontTx/>
              <a:buNone/>
              <a:defRPr>
                <a:solidFill>
                  <a:schemeClr val="accent2"/>
                </a:solidFill>
              </a:defRPr>
            </a:lvl1pPr>
          </a:lstStyle>
          <a:p>
            <a:r>
              <a:rPr lang="en-US" sz="1218" dirty="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July</a:t>
            </a:r>
            <a:r>
              <a:rPr sz="1218" dirty="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, 2018</a:t>
            </a:r>
          </a:p>
        </p:txBody>
      </p:sp>
      <p:pic>
        <p:nvPicPr>
          <p:cNvPr id="13" name="Picture Placeholder 7" descr="EPAM_LOGO_gray_blue.png">
            <a:extLst>
              <a:ext uri="{FF2B5EF4-FFF2-40B4-BE49-F238E27FC236}">
                <a16:creationId xmlns:a16="http://schemas.microsoft.com/office/drawing/2014/main" id="{94F055CF-C1C5-4C26-8A95-4C4F2ECA3F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2" b="2892"/>
          <a:stretch>
            <a:fillRect/>
          </a:stretch>
        </p:blipFill>
        <p:spPr>
          <a:xfrm>
            <a:off x="546932" y="349212"/>
            <a:ext cx="1658003" cy="61098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2"/>
          <p:cNvSpPr txBox="1">
            <a:spLocks noGrp="1"/>
          </p:cNvSpPr>
          <p:nvPr>
            <p:ph type="sldNum" sz="quarter" idx="2"/>
          </p:nvPr>
        </p:nvSpPr>
        <p:spPr>
          <a:xfrm>
            <a:off x="8780072" y="4900038"/>
            <a:ext cx="134561" cy="1955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125" name="Content Placeholder 7"/>
          <p:cNvSpPr txBox="1"/>
          <p:nvPr/>
        </p:nvSpPr>
        <p:spPr>
          <a:xfrm>
            <a:off x="402335" y="699517"/>
            <a:ext cx="8339330" cy="315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4290" tIns="34290" rIns="34290" bIns="34290">
            <a:noAutofit/>
          </a:bodyPr>
          <a:lstStyle/>
          <a:p>
            <a:pPr defTabSz="274320">
              <a:lnSpc>
                <a:spcPct val="150000"/>
              </a:lnSpc>
              <a:buSzPct val="100000"/>
              <a:defRPr sz="1120"/>
            </a:pPr>
            <a:r>
              <a:rPr lang="en-US" sz="2400" dirty="0" smtClean="0"/>
              <a:t>Mentor</a:t>
            </a:r>
            <a:r>
              <a:rPr lang="en-US" sz="2000" dirty="0" smtClean="0"/>
              <a:t>:</a:t>
            </a:r>
          </a:p>
          <a:p>
            <a:pPr marL="228600" indent="-228600" defTabSz="27432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  <a:defRPr sz="1120"/>
            </a:pPr>
            <a:r>
              <a:rPr lang="en-US" sz="2000" dirty="0" smtClean="0"/>
              <a:t>The Rolling scopes school</a:t>
            </a:r>
            <a:endParaRPr lang="en-US" sz="2000" dirty="0"/>
          </a:p>
          <a:p>
            <a:pPr marL="228600" indent="-228600" defTabSz="27432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  <a:defRPr sz="1120"/>
            </a:pPr>
            <a:r>
              <a:rPr lang="en-US" sz="2000" dirty="0"/>
              <a:t>React native mentoring </a:t>
            </a:r>
            <a:r>
              <a:rPr lang="en-US" sz="2000" dirty="0" smtClean="0"/>
              <a:t>program</a:t>
            </a:r>
          </a:p>
          <a:p>
            <a:pPr marL="228600" indent="-228600" defTabSz="27432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  <a:defRPr sz="1120"/>
            </a:pPr>
            <a:r>
              <a:rPr lang="en-US" sz="2000" dirty="0" smtClean="0"/>
              <a:t>React </a:t>
            </a:r>
            <a:r>
              <a:rPr lang="en-US" sz="2000" dirty="0"/>
              <a:t>native for </a:t>
            </a:r>
            <a:r>
              <a:rPr lang="en-US" sz="2000" dirty="0" smtClean="0"/>
              <a:t>Armenia</a:t>
            </a:r>
          </a:p>
          <a:p>
            <a:pPr defTabSz="274320">
              <a:lnSpc>
                <a:spcPct val="150000"/>
              </a:lnSpc>
              <a:buSzPct val="100000"/>
              <a:defRPr sz="1120"/>
            </a:pPr>
            <a:r>
              <a:rPr lang="en-US" sz="2400" dirty="0" smtClean="0"/>
              <a:t>Mentee</a:t>
            </a:r>
            <a:r>
              <a:rPr lang="en-US" sz="2000" dirty="0" smtClean="0"/>
              <a:t>:</a:t>
            </a:r>
            <a:endParaRPr lang="en-US" sz="2000" dirty="0"/>
          </a:p>
          <a:p>
            <a:pPr marL="228600" indent="-228600" defTabSz="27432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  <a:defRPr sz="1120"/>
            </a:pPr>
            <a:r>
              <a:rPr lang="en-GB" sz="2000" dirty="0" err="1"/>
              <a:t>NodeJS</a:t>
            </a:r>
            <a:r>
              <a:rPr lang="en-GB" sz="2000" dirty="0"/>
              <a:t> Global Mentoring </a:t>
            </a:r>
            <a:r>
              <a:rPr lang="en-GB" sz="2000" dirty="0" smtClean="0"/>
              <a:t>Program</a:t>
            </a:r>
            <a:endParaRPr lang="en-US" sz="2000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0" y="0"/>
            <a:ext cx="9144000" cy="699517"/>
          </a:xfrm>
          <a:prstGeom prst="rect">
            <a:avLst/>
          </a:prstGeom>
          <a:solidFill>
            <a:srgbClr val="FFFFFF"/>
          </a:solidFill>
          <a:effectLst>
            <a:outerShdw blurRad="38100" dist="25400" dir="5400000" rotWithShape="0">
              <a:srgbClr val="000000">
                <a:alpha val="3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  <a:defRPr sz="2000" kern="1200">
                <a:solidFill>
                  <a:schemeClr val="tx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547007" indent="-204107" algn="l" defTabSz="6858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FontTx/>
              <a:buChar char="•"/>
              <a:defRPr sz="2000" kern="1200">
                <a:solidFill>
                  <a:schemeClr val="tx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876300" indent="-190500" algn="l" defTabSz="6858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FontTx/>
              <a:buChar char="•"/>
              <a:defRPr sz="2000" kern="1200">
                <a:solidFill>
                  <a:schemeClr val="tx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1257300" indent="-228600" algn="l" defTabSz="6858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FontTx/>
              <a:buChar char="•"/>
              <a:defRPr sz="2000" kern="1200">
                <a:solidFill>
                  <a:schemeClr val="tx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1600200" indent="-228600" algn="l" defTabSz="6858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FontTx/>
              <a:buChar char="•"/>
              <a:defRPr sz="2000" kern="1200">
                <a:solidFill>
                  <a:schemeClr val="tx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   </a:t>
            </a:r>
            <a:r>
              <a:rPr lang="en-US" sz="2400" dirty="0" smtClean="0"/>
              <a:t>Non-project activities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30984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26365" y="1901687"/>
            <a:ext cx="41810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THANK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6000" dirty="0">
                <a:solidFill>
                  <a:schemeClr val="bg1"/>
                </a:solidFill>
              </a:rPr>
              <a:t>YOU</a:t>
            </a:r>
            <a:endParaRPr lang="ru-RU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80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2"/>
          <p:cNvSpPr txBox="1">
            <a:spLocks noGrp="1"/>
          </p:cNvSpPr>
          <p:nvPr>
            <p:ph type="sldNum" sz="quarter" idx="2"/>
          </p:nvPr>
        </p:nvSpPr>
        <p:spPr>
          <a:xfrm>
            <a:off x="8780072" y="4900038"/>
            <a:ext cx="134561" cy="1955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24" name="Text Placeholder 5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    </a:t>
            </a:r>
            <a:r>
              <a:rPr sz="2400" dirty="0"/>
              <a:t>Self-Introduction</a:t>
            </a:r>
          </a:p>
        </p:txBody>
      </p:sp>
      <p:sp>
        <p:nvSpPr>
          <p:cNvPr id="125" name="Content Placeholder 7"/>
          <p:cNvSpPr txBox="1"/>
          <p:nvPr/>
        </p:nvSpPr>
        <p:spPr>
          <a:xfrm>
            <a:off x="404191" y="994378"/>
            <a:ext cx="8739809" cy="957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4290" tIns="34290" rIns="34290" bIns="34290">
            <a:noAutofit/>
          </a:bodyPr>
          <a:lstStyle/>
          <a:p>
            <a:pPr defTabSz="274320">
              <a:lnSpc>
                <a:spcPct val="120000"/>
              </a:lnSpc>
              <a:defRPr sz="1120"/>
            </a:pPr>
            <a:r>
              <a:rPr sz="2400" dirty="0"/>
              <a:t>Software Engineer with </a:t>
            </a:r>
            <a:r>
              <a:rPr lang="en-US" sz="2400" dirty="0"/>
              <a:t>1-</a:t>
            </a:r>
            <a:r>
              <a:rPr sz="2400" dirty="0"/>
              <a:t>year experience in </a:t>
            </a:r>
            <a:r>
              <a:rPr lang="en-US" sz="2400" dirty="0"/>
              <a:t>front-end and mobile development</a:t>
            </a:r>
            <a:r>
              <a:rPr sz="2400" dirty="0"/>
              <a:t>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04302" y="2425148"/>
            <a:ext cx="8543050" cy="1335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74320">
              <a:lnSpc>
                <a:spcPct val="120000"/>
              </a:lnSpc>
              <a:defRPr sz="1120" b="1"/>
            </a:pPr>
            <a:r>
              <a:rPr lang="en-US" sz="2400" dirty="0"/>
              <a:t>Core skills:</a:t>
            </a:r>
          </a:p>
          <a:p>
            <a:pPr marL="171450" indent="-171450" defTabSz="274320">
              <a:lnSpc>
                <a:spcPct val="130000"/>
              </a:lnSpc>
              <a:buSzPct val="100000"/>
              <a:buFont typeface="Arial" panose="020B0604020202020204" pitchFamily="34" charset="0"/>
              <a:buChar char="•"/>
              <a:defRPr sz="1120"/>
            </a:pPr>
            <a:r>
              <a:rPr lang="en-US" sz="2000" dirty="0"/>
              <a:t>Development of mobile-oriented solutions (React Native).</a:t>
            </a:r>
          </a:p>
          <a:p>
            <a:pPr marL="171450" indent="-171450" defTabSz="274320">
              <a:lnSpc>
                <a:spcPct val="130000"/>
              </a:lnSpc>
              <a:buSzPct val="100000"/>
              <a:buFont typeface="Arial" panose="020B0604020202020204" pitchFamily="34" charset="0"/>
              <a:buChar char="•"/>
              <a:defRPr sz="1120"/>
            </a:pPr>
            <a:r>
              <a:rPr lang="en-US" sz="2000" dirty="0"/>
              <a:t>JS frameworks (</a:t>
            </a:r>
            <a:r>
              <a:rPr lang="en-US" sz="2000" dirty="0" err="1"/>
              <a:t>ReactJS</a:t>
            </a:r>
            <a:r>
              <a:rPr lang="en-US" sz="2000" dirty="0"/>
              <a:t>, </a:t>
            </a:r>
            <a:r>
              <a:rPr lang="en-US" sz="2000" dirty="0" err="1"/>
              <a:t>Redux</a:t>
            </a:r>
            <a:r>
              <a:rPr lang="en-US" sz="2000" dirty="0"/>
              <a:t>).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2"/>
          <p:cNvSpPr txBox="1">
            <a:spLocks noGrp="1"/>
          </p:cNvSpPr>
          <p:nvPr>
            <p:ph type="sldNum" sz="quarter" idx="2"/>
          </p:nvPr>
        </p:nvSpPr>
        <p:spPr>
          <a:xfrm>
            <a:off x="8780072" y="4900038"/>
            <a:ext cx="134561" cy="1955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0" name="Text Placeholder 5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    </a:t>
            </a:r>
            <a:r>
              <a:rPr lang="en-US" sz="2400" dirty="0"/>
              <a:t>Project</a:t>
            </a:r>
            <a:endParaRPr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53" y="756029"/>
            <a:ext cx="868016" cy="8536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29069" y="925507"/>
            <a:ext cx="2693506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3429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b="1" dirty="0"/>
              <a:t>EVENTS MOBI</a:t>
            </a:r>
            <a:endParaRPr lang="ru-RU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08653" y="1835648"/>
            <a:ext cx="3810001" cy="2806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800" dirty="0"/>
              <a:t>Mobile version of EPAM events platform. You can find EPAM events happening around you. Full information about  events calendar, speakers, venues and navigation, talks streams/recordings and much more in one app. 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464547"/>
              </a:solidFill>
              <a:effectLst/>
              <a:uFillTx/>
              <a:sym typeface="Trebuchet MS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026" y="1187116"/>
            <a:ext cx="1962964" cy="348971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062" y="1187116"/>
            <a:ext cx="1965289" cy="349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995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2"/>
          <p:cNvSpPr txBox="1">
            <a:spLocks noGrp="1"/>
          </p:cNvSpPr>
          <p:nvPr>
            <p:ph type="sldNum" sz="quarter" idx="2"/>
          </p:nvPr>
        </p:nvSpPr>
        <p:spPr>
          <a:xfrm>
            <a:off x="8780072" y="4900038"/>
            <a:ext cx="134561" cy="1955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685800" lvl="2" indent="0">
              <a:buNone/>
            </a:pPr>
            <a:r>
              <a:rPr lang="en-US" sz="2400" dirty="0"/>
              <a:t>  </a:t>
            </a:r>
            <a:r>
              <a:rPr lang="en-US" sz="2400" b="1" dirty="0" smtClean="0"/>
              <a:t>Project </a:t>
            </a:r>
            <a:r>
              <a:rPr lang="en-US" sz="2400" b="1" dirty="0"/>
              <a:t>participation and </a:t>
            </a:r>
            <a:r>
              <a:rPr lang="en-US" sz="2400" b="1" dirty="0" smtClean="0"/>
              <a:t>activities</a:t>
            </a:r>
            <a:endParaRPr lang="en-GB" sz="2400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79" y="19878"/>
            <a:ext cx="571867" cy="562388"/>
          </a:xfrm>
          <a:prstGeom prst="rect">
            <a:avLst/>
          </a:prstGeom>
        </p:spPr>
      </p:pic>
      <p:sp>
        <p:nvSpPr>
          <p:cNvPr id="6" name="Content Placeholder 7"/>
          <p:cNvSpPr txBox="1"/>
          <p:nvPr/>
        </p:nvSpPr>
        <p:spPr>
          <a:xfrm>
            <a:off x="329279" y="916544"/>
            <a:ext cx="5481799" cy="37664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4290" tIns="34290" rIns="34290" bIns="34290">
            <a:normAutofit/>
          </a:bodyPr>
          <a:lstStyle/>
          <a:p>
            <a:pPr marL="171450" indent="-171450" defTabSz="27432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  <a:defRPr sz="1120"/>
            </a:pPr>
            <a:r>
              <a:rPr lang="en-GB" sz="1800" dirty="0" smtClean="0"/>
              <a:t>Client-side development</a:t>
            </a:r>
          </a:p>
          <a:p>
            <a:pPr marL="576000" lvl="3" indent="-342900" defTabSz="27432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  <a:defRPr sz="1120"/>
            </a:pPr>
            <a:r>
              <a:rPr lang="en-GB" sz="1600" dirty="0" err="1" smtClean="0"/>
              <a:t>Creati</a:t>
            </a:r>
            <a:r>
              <a:rPr lang="en-US" sz="1600" dirty="0" smtClean="0"/>
              <a:t>ng</a:t>
            </a:r>
            <a:r>
              <a:rPr lang="en-GB" sz="1600" dirty="0" smtClean="0"/>
              <a:t> UI building </a:t>
            </a:r>
            <a:r>
              <a:rPr lang="en-GB" sz="1600" dirty="0" smtClean="0"/>
              <a:t>blocks</a:t>
            </a:r>
          </a:p>
          <a:p>
            <a:pPr marL="576000" lvl="3" indent="-342900" defTabSz="27432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  <a:defRPr sz="1120"/>
            </a:pPr>
            <a:r>
              <a:rPr lang="en-GB" sz="1600" dirty="0"/>
              <a:t>Map </a:t>
            </a:r>
            <a:r>
              <a:rPr lang="en-GB" sz="1600" dirty="0" smtClean="0"/>
              <a:t>integration</a:t>
            </a:r>
            <a:endParaRPr lang="en-GB" sz="1600" dirty="0" smtClean="0"/>
          </a:p>
          <a:p>
            <a:pPr marL="576000" lvl="3" indent="-342900" defTabSz="27432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  <a:defRPr sz="1120"/>
            </a:pPr>
            <a:r>
              <a:rPr lang="en-GB" sz="1600" dirty="0" smtClean="0"/>
              <a:t>Video integration</a:t>
            </a:r>
          </a:p>
          <a:p>
            <a:pPr marL="576000" lvl="3" indent="-342900" defTabSz="27432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  <a:defRPr sz="1120"/>
            </a:pPr>
            <a:r>
              <a:rPr lang="en-GB" sz="1600" dirty="0" smtClean="0"/>
              <a:t>Creating </a:t>
            </a:r>
            <a:r>
              <a:rPr lang="en-US" sz="1600" dirty="0" smtClean="0"/>
              <a:t>native</a:t>
            </a:r>
            <a:r>
              <a:rPr lang="en-GB" sz="1600" dirty="0" smtClean="0"/>
              <a:t> modules</a:t>
            </a:r>
          </a:p>
          <a:p>
            <a:pPr marL="576000" lvl="3" indent="-342900" defTabSz="27432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  <a:defRPr sz="1120"/>
            </a:pPr>
            <a:r>
              <a:rPr lang="en-GB" sz="1600" dirty="0" smtClean="0"/>
              <a:t>Chat</a:t>
            </a:r>
            <a:endParaRPr lang="en-GB" sz="1600" dirty="0" smtClean="0"/>
          </a:p>
          <a:p>
            <a:pPr marL="171450" indent="-171450" defTabSz="27432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  <a:defRPr sz="1120"/>
            </a:pPr>
            <a:r>
              <a:rPr lang="en-GB" sz="1800" dirty="0" smtClean="0"/>
              <a:t>Scrum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5814780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2"/>
          <p:cNvSpPr txBox="1">
            <a:spLocks noGrp="1"/>
          </p:cNvSpPr>
          <p:nvPr>
            <p:ph type="sldNum" sz="quarter" idx="2"/>
          </p:nvPr>
        </p:nvSpPr>
        <p:spPr>
          <a:xfrm>
            <a:off x="8780072" y="4900038"/>
            <a:ext cx="134561" cy="1955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685800" lvl="2" indent="0">
              <a:buNone/>
            </a:pPr>
            <a:r>
              <a:rPr lang="en-US" sz="2400" dirty="0" smtClean="0"/>
              <a:t>  </a:t>
            </a:r>
            <a:r>
              <a:rPr lang="en-GB" sz="2400" dirty="0" err="1" smtClean="0"/>
              <a:t>Creati</a:t>
            </a:r>
            <a:r>
              <a:rPr lang="en-US" sz="2400" dirty="0"/>
              <a:t>ng</a:t>
            </a:r>
            <a:r>
              <a:rPr lang="en-GB" sz="2400" dirty="0"/>
              <a:t> UI </a:t>
            </a:r>
            <a:r>
              <a:rPr lang="en-GB" sz="2400" dirty="0" err="1"/>
              <a:t>bulding</a:t>
            </a:r>
            <a:r>
              <a:rPr lang="en-GB" sz="2400" dirty="0"/>
              <a:t> </a:t>
            </a:r>
            <a:r>
              <a:rPr lang="en-GB" sz="2400" dirty="0" smtClean="0"/>
              <a:t>blocks</a:t>
            </a:r>
            <a:endParaRPr lang="en-GB" sz="24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79" y="19878"/>
            <a:ext cx="571867" cy="562388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242" y="963535"/>
            <a:ext cx="1901695" cy="338079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665" y="979048"/>
            <a:ext cx="1892968" cy="3365279"/>
          </a:xfrm>
          <a:prstGeom prst="rect">
            <a:avLst/>
          </a:prstGeom>
        </p:spPr>
      </p:pic>
      <p:sp>
        <p:nvSpPr>
          <p:cNvPr id="10" name="Content Placeholder 7"/>
          <p:cNvSpPr txBox="1"/>
          <p:nvPr/>
        </p:nvSpPr>
        <p:spPr>
          <a:xfrm>
            <a:off x="329279" y="936443"/>
            <a:ext cx="4408373" cy="3407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4290" tIns="34290" rIns="34290" bIns="34290">
            <a:noAutofit/>
          </a:bodyPr>
          <a:lstStyle/>
          <a:p>
            <a:pPr defTabSz="274320">
              <a:lnSpc>
                <a:spcPct val="140000"/>
              </a:lnSpc>
              <a:buSzPct val="100000"/>
              <a:defRPr sz="1120"/>
            </a:pPr>
            <a:r>
              <a:rPr lang="en-US" sz="1800" dirty="0" smtClean="0"/>
              <a:t>Work </a:t>
            </a:r>
            <a:r>
              <a:rPr lang="en-US" sz="1800" dirty="0"/>
              <a:t>on our project is built in such a </a:t>
            </a:r>
            <a:r>
              <a:rPr lang="en-US" sz="1800" dirty="0" smtClean="0"/>
              <a:t>way that every developer </a:t>
            </a:r>
            <a:r>
              <a:rPr lang="en-US" sz="1800" dirty="0"/>
              <a:t>is working on creating </a:t>
            </a:r>
            <a:r>
              <a:rPr lang="en-US" sz="1800" dirty="0" smtClean="0"/>
              <a:t>a markup </a:t>
            </a:r>
            <a:r>
              <a:rPr lang="en-US" sz="1800" dirty="0"/>
              <a:t>of components </a:t>
            </a:r>
            <a:r>
              <a:rPr lang="en-US" sz="1800" dirty="0" smtClean="0"/>
              <a:t>and on filling </a:t>
            </a:r>
            <a:r>
              <a:rPr lang="en-US" sz="1800" dirty="0"/>
              <a:t>them </a:t>
            </a:r>
            <a:r>
              <a:rPr lang="en-US" sz="1800" dirty="0" smtClean="0"/>
              <a:t>with certain </a:t>
            </a:r>
            <a:r>
              <a:rPr lang="en-US" sz="1800" dirty="0"/>
              <a:t>functional logic.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5113267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2"/>
          <p:cNvSpPr txBox="1">
            <a:spLocks noGrp="1"/>
          </p:cNvSpPr>
          <p:nvPr>
            <p:ph type="sldNum" sz="quarter" idx="2"/>
          </p:nvPr>
        </p:nvSpPr>
        <p:spPr>
          <a:xfrm>
            <a:off x="8780072" y="4900038"/>
            <a:ext cx="134561" cy="1955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685800" lvl="2" indent="0">
              <a:buNone/>
            </a:pPr>
            <a:r>
              <a:rPr lang="en-US" sz="2400" dirty="0"/>
              <a:t>  </a:t>
            </a:r>
            <a:r>
              <a:rPr lang="en-US" sz="2400" dirty="0" smtClean="0"/>
              <a:t>Map integration</a:t>
            </a:r>
            <a:endParaRPr lang="ru-RU" sz="2400" dirty="0"/>
          </a:p>
        </p:txBody>
      </p:sp>
      <p:sp>
        <p:nvSpPr>
          <p:cNvPr id="125" name="Content Placeholder 7"/>
          <p:cNvSpPr txBox="1"/>
          <p:nvPr/>
        </p:nvSpPr>
        <p:spPr>
          <a:xfrm>
            <a:off x="329279" y="913659"/>
            <a:ext cx="3877313" cy="3173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4290" tIns="34290" rIns="34290" bIns="34290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800" dirty="0" smtClean="0"/>
              <a:t>To </a:t>
            </a:r>
            <a:r>
              <a:rPr lang="en-US" sz="1800" dirty="0"/>
              <a:t>be able to display event venues on the map, </a:t>
            </a:r>
            <a:r>
              <a:rPr lang="en-US" sz="1800" dirty="0" smtClean="0"/>
              <a:t>we have </a:t>
            </a:r>
            <a:r>
              <a:rPr lang="en-US" sz="1800" dirty="0"/>
              <a:t>integrated a Google </a:t>
            </a:r>
            <a:r>
              <a:rPr lang="en-US" sz="1800" dirty="0" smtClean="0"/>
              <a:t>map in the application and added custom controls for it.</a:t>
            </a:r>
            <a:endParaRPr lang="en-GB" sz="18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79" y="19878"/>
            <a:ext cx="571867" cy="562388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730" y="913660"/>
            <a:ext cx="2121883" cy="377223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751" y="913659"/>
            <a:ext cx="2121882" cy="377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5608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2"/>
          <p:cNvSpPr txBox="1">
            <a:spLocks noGrp="1"/>
          </p:cNvSpPr>
          <p:nvPr>
            <p:ph type="sldNum" sz="quarter" idx="2"/>
          </p:nvPr>
        </p:nvSpPr>
        <p:spPr>
          <a:xfrm>
            <a:off x="8780072" y="4900038"/>
            <a:ext cx="134561" cy="1955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685800" lvl="2" indent="0">
              <a:buNone/>
            </a:pPr>
            <a:r>
              <a:rPr lang="en-US" sz="2400" dirty="0"/>
              <a:t>  </a:t>
            </a:r>
            <a:r>
              <a:rPr lang="en-US" sz="2400" dirty="0" smtClean="0"/>
              <a:t>Video integration</a:t>
            </a:r>
            <a:endParaRPr lang="ru-RU" sz="2400" dirty="0"/>
          </a:p>
        </p:txBody>
      </p:sp>
      <p:sp>
        <p:nvSpPr>
          <p:cNvPr id="125" name="Content Placeholder 7"/>
          <p:cNvSpPr txBox="1"/>
          <p:nvPr/>
        </p:nvSpPr>
        <p:spPr>
          <a:xfrm>
            <a:off x="329279" y="935353"/>
            <a:ext cx="5574396" cy="4160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4290" tIns="34290" rIns="34290" bIns="3429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800" dirty="0"/>
              <a:t>One of the key features of EVENTS MOBI is </a:t>
            </a:r>
            <a:r>
              <a:rPr lang="en-US" sz="1800" dirty="0" smtClean="0"/>
              <a:t>an opportunity to view </a:t>
            </a:r>
            <a:r>
              <a:rPr lang="en-US" sz="1800" dirty="0"/>
              <a:t>the content </a:t>
            </a:r>
            <a:r>
              <a:rPr lang="en-US" sz="1800" dirty="0" smtClean="0"/>
              <a:t>of EPAM </a:t>
            </a:r>
            <a:r>
              <a:rPr lang="en-US" sz="1800" dirty="0"/>
              <a:t>video </a:t>
            </a:r>
            <a:r>
              <a:rPr lang="en-US" sz="1800" dirty="0" smtClean="0"/>
              <a:t>portal and YouTube. We </a:t>
            </a:r>
            <a:r>
              <a:rPr lang="en-US" sz="1800" dirty="0"/>
              <a:t>needed:</a:t>
            </a: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Custom </a:t>
            </a:r>
            <a:r>
              <a:rPr lang="en-US" sz="1600" dirty="0"/>
              <a:t>player design.</a:t>
            </a: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Process various edge-cases (content unavailability, stream interruptions, etc.)</a:t>
            </a:r>
            <a:endParaRPr lang="en-US" sz="1600" dirty="0"/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/>
              <a:t>Fullscreen</a:t>
            </a:r>
            <a:r>
              <a:rPr lang="en-US" sz="1600" dirty="0" smtClean="0"/>
              <a:t> mode </a:t>
            </a:r>
            <a:r>
              <a:rPr lang="en-US" sz="1600" dirty="0"/>
              <a:t>support.</a:t>
            </a: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“</a:t>
            </a:r>
            <a:r>
              <a:rPr lang="en-US" sz="1600" dirty="0" err="1" smtClean="0"/>
              <a:t>Autofullscreen</a:t>
            </a:r>
            <a:r>
              <a:rPr lang="en-US" sz="1600" dirty="0" smtClean="0"/>
              <a:t>” when rotating a device </a:t>
            </a:r>
            <a:r>
              <a:rPr lang="en-US" sz="1600" dirty="0"/>
              <a:t>like </a:t>
            </a:r>
            <a:r>
              <a:rPr lang="en-US" sz="1600" dirty="0" smtClean="0"/>
              <a:t>in YouTube </a:t>
            </a:r>
            <a:r>
              <a:rPr lang="en-US" sz="1600" dirty="0"/>
              <a:t>application</a:t>
            </a:r>
          </a:p>
          <a:p>
            <a:pPr>
              <a:lnSpc>
                <a:spcPct val="140000"/>
              </a:lnSpc>
            </a:pPr>
            <a:r>
              <a:rPr lang="en-US" sz="1800" dirty="0" smtClean="0"/>
              <a:t>A </a:t>
            </a:r>
            <a:r>
              <a:rPr lang="en-US" sz="1800" dirty="0"/>
              <a:t>custom video player was </a:t>
            </a:r>
            <a:r>
              <a:rPr lang="en-US" sz="1800" dirty="0" smtClean="0"/>
              <a:t>created to satisfy all the above mentioned requirements</a:t>
            </a:r>
            <a:r>
              <a:rPr lang="en-US" sz="1800" dirty="0"/>
              <a:t>.</a:t>
            </a:r>
            <a:endParaRPr lang="en-GB" sz="18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79" y="19878"/>
            <a:ext cx="571867" cy="56238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526" y="1008446"/>
            <a:ext cx="2748546" cy="154605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767" y="3048000"/>
            <a:ext cx="2743305" cy="154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231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2"/>
          <p:cNvSpPr txBox="1">
            <a:spLocks noGrp="1"/>
          </p:cNvSpPr>
          <p:nvPr>
            <p:ph type="sldNum" sz="quarter" idx="2"/>
          </p:nvPr>
        </p:nvSpPr>
        <p:spPr>
          <a:xfrm>
            <a:off x="8780072" y="4900038"/>
            <a:ext cx="134561" cy="1955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685800" lvl="2" indent="0">
              <a:buNone/>
            </a:pPr>
            <a:r>
              <a:rPr lang="en-US" sz="2400" dirty="0"/>
              <a:t>  </a:t>
            </a:r>
            <a:r>
              <a:rPr lang="en-US" sz="2400" dirty="0" smtClean="0"/>
              <a:t>Creating native modules</a:t>
            </a:r>
            <a:endParaRPr lang="ru-RU" sz="2400" dirty="0"/>
          </a:p>
        </p:txBody>
      </p:sp>
      <p:sp>
        <p:nvSpPr>
          <p:cNvPr id="125" name="Content Placeholder 7"/>
          <p:cNvSpPr txBox="1"/>
          <p:nvPr/>
        </p:nvSpPr>
        <p:spPr>
          <a:xfrm>
            <a:off x="395708" y="983234"/>
            <a:ext cx="5481631" cy="34164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4290" tIns="34290" rIns="34290" bIns="3429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800" dirty="0"/>
              <a:t>To </a:t>
            </a:r>
            <a:r>
              <a:rPr lang="en-US" sz="1800" dirty="0" smtClean="0"/>
              <a:t>fulfill “</a:t>
            </a:r>
            <a:r>
              <a:rPr lang="en-US" sz="1800" dirty="0" err="1" smtClean="0"/>
              <a:t>autofullscreen</a:t>
            </a:r>
            <a:r>
              <a:rPr lang="en-US" sz="1800" dirty="0" smtClean="0"/>
              <a:t>” feature</a:t>
            </a:r>
            <a:r>
              <a:rPr lang="en-US" sz="1800" dirty="0"/>
              <a:t>, </a:t>
            </a:r>
            <a:r>
              <a:rPr lang="en-US" sz="1800" dirty="0" smtClean="0"/>
              <a:t>we have implemented a native module which calculate </a:t>
            </a:r>
            <a:r>
              <a:rPr lang="en-US" sz="1800" dirty="0"/>
              <a:t>the actual </a:t>
            </a:r>
            <a:r>
              <a:rPr lang="en-US" sz="1800" dirty="0" smtClean="0"/>
              <a:t>orientation </a:t>
            </a:r>
            <a:r>
              <a:rPr lang="en-US" sz="1800" dirty="0"/>
              <a:t>of the device according to </a:t>
            </a:r>
            <a:r>
              <a:rPr lang="en-US" sz="1800" dirty="0" smtClean="0"/>
              <a:t>accelerometer data (pitch, roll, azimuth). </a:t>
            </a:r>
            <a:endParaRPr lang="en-US" sz="1800" dirty="0"/>
          </a:p>
          <a:p>
            <a:pPr>
              <a:lnSpc>
                <a:spcPct val="140000"/>
              </a:lnSpc>
            </a:pPr>
            <a:r>
              <a:rPr lang="en-US" sz="1800" dirty="0"/>
              <a:t>It </a:t>
            </a:r>
            <a:r>
              <a:rPr lang="en-US" sz="1800" dirty="0" smtClean="0"/>
              <a:t>allowed us </a:t>
            </a:r>
            <a:r>
              <a:rPr lang="en-US" sz="1800" dirty="0"/>
              <a:t>to trigger </a:t>
            </a:r>
            <a:r>
              <a:rPr lang="en-US" sz="1800" dirty="0" err="1"/>
              <a:t>fullscreen</a:t>
            </a:r>
            <a:r>
              <a:rPr lang="en-US" sz="1800" dirty="0"/>
              <a:t> at the right </a:t>
            </a:r>
            <a:r>
              <a:rPr lang="en-US" sz="1800" dirty="0" smtClean="0"/>
              <a:t>time without unlocking the application </a:t>
            </a:r>
            <a:r>
              <a:rPr lang="en-US" sz="1800" dirty="0"/>
              <a:t>layout.</a:t>
            </a:r>
          </a:p>
          <a:p>
            <a:pPr>
              <a:lnSpc>
                <a:spcPct val="140000"/>
              </a:lnSpc>
            </a:pPr>
            <a:r>
              <a:rPr lang="en-US" sz="1800" dirty="0" smtClean="0"/>
              <a:t>As a result, </a:t>
            </a:r>
            <a:r>
              <a:rPr lang="en-US" sz="1800" dirty="0"/>
              <a:t>we </a:t>
            </a:r>
            <a:r>
              <a:rPr lang="en-US" sz="1800" dirty="0" smtClean="0"/>
              <a:t>have got </a:t>
            </a:r>
            <a:r>
              <a:rPr lang="en-US" sz="1800" dirty="0"/>
              <a:t>smooth and fast animations of </a:t>
            </a:r>
            <a:r>
              <a:rPr lang="en-US" sz="1800" dirty="0" err="1"/>
              <a:t>fullscreen</a:t>
            </a:r>
            <a:r>
              <a:rPr lang="en-US" sz="1800" dirty="0"/>
              <a:t> transitions.</a:t>
            </a:r>
            <a:endParaRPr lang="en-GB" sz="18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79" y="19878"/>
            <a:ext cx="571867" cy="562388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279" y="822401"/>
            <a:ext cx="2288546" cy="407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1753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2"/>
          <p:cNvSpPr txBox="1">
            <a:spLocks noGrp="1"/>
          </p:cNvSpPr>
          <p:nvPr>
            <p:ph type="sldNum" sz="quarter" idx="2"/>
          </p:nvPr>
        </p:nvSpPr>
        <p:spPr>
          <a:xfrm>
            <a:off x="8780072" y="4900038"/>
            <a:ext cx="134561" cy="1955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685800" lvl="2" indent="0">
              <a:buNone/>
            </a:pPr>
            <a:r>
              <a:rPr lang="en-US" sz="2400" dirty="0"/>
              <a:t>  </a:t>
            </a:r>
            <a:r>
              <a:rPr lang="en-US" sz="2400" dirty="0" smtClean="0"/>
              <a:t>Chat</a:t>
            </a:r>
            <a:endParaRPr lang="ru-RU" sz="2400" dirty="0"/>
          </a:p>
        </p:txBody>
      </p:sp>
      <p:sp>
        <p:nvSpPr>
          <p:cNvPr id="125" name="Content Placeholder 7"/>
          <p:cNvSpPr txBox="1"/>
          <p:nvPr/>
        </p:nvSpPr>
        <p:spPr>
          <a:xfrm>
            <a:off x="329279" y="975354"/>
            <a:ext cx="3719092" cy="325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4290" tIns="34290" rIns="34290" bIns="34290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2000" dirty="0" smtClean="0"/>
              <a:t>I </a:t>
            </a:r>
            <a:r>
              <a:rPr lang="en-US" sz="2000" dirty="0"/>
              <a:t>was </a:t>
            </a:r>
            <a:r>
              <a:rPr lang="en-US" sz="2000" dirty="0" smtClean="0"/>
              <a:t>assigned a task to create a chat based </a:t>
            </a:r>
            <a:r>
              <a:rPr lang="en-US" sz="2000" dirty="0"/>
              <a:t>on </a:t>
            </a:r>
            <a:r>
              <a:rPr lang="en-US" sz="2000" dirty="0" smtClean="0"/>
              <a:t>web sockets.</a:t>
            </a:r>
            <a:endParaRPr lang="en-US" sz="2000" dirty="0"/>
          </a:p>
          <a:p>
            <a:pPr>
              <a:lnSpc>
                <a:spcPct val="140000"/>
              </a:lnSpc>
            </a:pPr>
            <a:r>
              <a:rPr lang="en-US" sz="2000" dirty="0"/>
              <a:t>In the </a:t>
            </a:r>
            <a:r>
              <a:rPr lang="en-US" sz="2000" dirty="0" smtClean="0"/>
              <a:t>upcoming </a:t>
            </a:r>
            <a:r>
              <a:rPr lang="en-US" sz="2000" dirty="0"/>
              <a:t>releases the chat </a:t>
            </a:r>
            <a:r>
              <a:rPr lang="en-US" sz="2000" dirty="0" smtClean="0"/>
              <a:t>feature will </a:t>
            </a:r>
            <a:r>
              <a:rPr lang="en-US" sz="2000" dirty="0" smtClean="0"/>
              <a:t>be added to </a:t>
            </a:r>
            <a:r>
              <a:rPr lang="en-US" sz="2000" dirty="0"/>
              <a:t>the application.</a:t>
            </a:r>
            <a:endParaRPr lang="en-GB" sz="18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79" y="19878"/>
            <a:ext cx="571867" cy="5623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BCB9FC7-9223-0745-9791-675740430E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617" y="975354"/>
            <a:ext cx="2050113" cy="36446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A246DA-730B-BE4A-913B-ACAB0202D4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595" y="975354"/>
            <a:ext cx="2052477" cy="364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3862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Cover Slides">
  <a:themeElements>
    <a:clrScheme name="Cover Slide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0000FF"/>
      </a:hlink>
      <a:folHlink>
        <a:srgbClr val="FF00FF"/>
      </a:folHlink>
    </a:clrScheme>
    <a:fontScheme name="Cover Slides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Cover Slid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429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464547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429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464547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{EE5DD1D6-26F7-CE49-8EBD-CBD4D0E31B76}tf10001120</Template>
  <TotalTime>5347</TotalTime>
  <Words>373</Words>
  <Application>Microsoft Office PowerPoint</Application>
  <PresentationFormat>Экран (16:9)</PresentationFormat>
  <Paragraphs>55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Calibri</vt:lpstr>
      <vt:lpstr>Gill Sans MT</vt:lpstr>
      <vt:lpstr>Trebuchet MS</vt:lpstr>
      <vt:lpstr>Wingdings</vt:lpstr>
      <vt:lpstr>Parcel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 Hrakovich</dc:creator>
  <cp:lastModifiedBy>Michael&amp;Julie</cp:lastModifiedBy>
  <cp:revision>108</cp:revision>
  <dcterms:modified xsi:type="dcterms:W3CDTF">2018-07-29T20:20:22Z</dcterms:modified>
</cp:coreProperties>
</file>