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8" r:id="rId4"/>
    <p:sldId id="279" r:id="rId5"/>
    <p:sldId id="280" r:id="rId6"/>
    <p:sldId id="281" r:id="rId7"/>
    <p:sldId id="282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yslaw Gesieniec" initials="PG" lastIdx="2" clrIdx="0">
    <p:extLst>
      <p:ext uri="{19B8F6BF-5375-455C-9EA6-DF929625EA0E}">
        <p15:presenceInfo xmlns:p15="http://schemas.microsoft.com/office/powerpoint/2012/main" userId="S::x_Gesiepr1@corp.onespan.com::569a777d-721d-4cbb-ade0-03f1666e8b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 autoAdjust="0"/>
    <p:restoredTop sz="95226" autoAdjust="0"/>
  </p:normalViewPr>
  <p:slideViewPr>
    <p:cSldViewPr snapToGrid="0">
      <p:cViewPr varScale="1">
        <p:scale>
          <a:sx n="162" d="100"/>
          <a:sy n="162" d="100"/>
        </p:scale>
        <p:origin x="2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036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389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23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696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83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79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279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719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35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54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3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20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80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614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5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683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A5B7-3CBE-4B46-919B-143562866BB5}" type="datetimeFigureOut">
              <a:rPr lang="pl-PL" smtClean="0"/>
              <a:t>25.05.2022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3FBA6E-1D5E-4CCC-8EFE-44A99D553A7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42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Zaawansowane Zagadnienia Programowania w </a:t>
            </a:r>
            <a:r>
              <a:rPr lang="en-US" sz="5400" dirty="0" err="1"/>
              <a:t>Javie</a:t>
            </a:r>
            <a:r>
              <a:rPr lang="pl-PL" sz="5400" dirty="0"/>
              <a:t> – REST API</a:t>
            </a:r>
            <a:endParaRPr lang="en-US" sz="5400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7B2449-6A4C-46D7-A922-C85F49A6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642" y="2675219"/>
            <a:ext cx="4055920" cy="18292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FF"/>
                </a:solidFill>
              </a:rPr>
              <a:t>			SPRING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0EC6776-3A07-464F-8393-F6081595FBE2}"/>
              </a:ext>
            </a:extLst>
          </p:cNvPr>
          <p:cNvSpPr/>
          <p:nvPr/>
        </p:nvSpPr>
        <p:spPr>
          <a:xfrm>
            <a:off x="3176" y="6208375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Michał Korwel – TT PSC</a:t>
            </a:r>
          </a:p>
          <a:p>
            <a:pPr>
              <a:spcAft>
                <a:spcPts val="600"/>
              </a:spcAft>
            </a:pP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917"/>
          </a:xfrm>
        </p:spPr>
        <p:txBody>
          <a:bodyPr>
            <a:normAutofit/>
          </a:bodyPr>
          <a:lstStyle/>
          <a:p>
            <a:r>
              <a:rPr lang="pl-PL" sz="5400" dirty="0"/>
              <a:t>Konfiguracja bazy H2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42E89-E8E0-421F-9281-4F99884A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3248949"/>
            <a:ext cx="321945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61A8D-817D-4412-8708-C0AE1BF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29" y="3248949"/>
            <a:ext cx="6027757" cy="315842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2814C0B5-1962-42EF-B829-C42AEAE90EDD}"/>
              </a:ext>
            </a:extLst>
          </p:cNvPr>
          <p:cNvSpPr txBox="1">
            <a:spLocks/>
          </p:cNvSpPr>
          <p:nvPr/>
        </p:nvSpPr>
        <p:spPr>
          <a:xfrm>
            <a:off x="542741" y="1545517"/>
            <a:ext cx="9639545" cy="769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dirty="0">
                <a:solidFill>
                  <a:schemeClr val="tx1"/>
                </a:solidFill>
              </a:rPr>
              <a:t>Instalator H2: http://www.h2database.com/html/download.html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0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9"/>
            <a:ext cx="8596668" cy="835300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Definiowanie klas encji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2814C0B5-1962-42EF-B829-C42AEAE90EDD}"/>
              </a:ext>
            </a:extLst>
          </p:cNvPr>
          <p:cNvSpPr txBox="1">
            <a:spLocks/>
          </p:cNvSpPr>
          <p:nvPr/>
        </p:nvSpPr>
        <p:spPr>
          <a:xfrm>
            <a:off x="519090" y="941489"/>
            <a:ext cx="4395018" cy="3380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Zgodnie ze specyfikacją klasy encji powinny spełniać dodatkowe wymagania: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muszą być opatrzone adnotacją </a:t>
            </a:r>
            <a:r>
              <a:rPr lang="pl-PL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@Entity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muszą posiadać bezparametrowy konstruktor ze specyfikatorem public, lub </a:t>
            </a:r>
            <a:r>
              <a:rPr lang="pl-PL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protected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ale oprócz tego w klasie mogą istnieć przeciążone </a:t>
            </a:r>
            <a:r>
              <a:rPr lang="pl-PL" sz="12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konstruktory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nie mogą być klasami finalnymi,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muszą być klasą najwyższego rzędu (nie mogą być klasą wewnętrzną, zagnieżdżoną, czy anonimową).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Oprócz wyżej wspomnianych cech każda klasa encji musi mieć wyznaczony klucz główny. </a:t>
            </a:r>
          </a:p>
          <a:p>
            <a:pPr algn="l">
              <a:lnSpc>
                <a:spcPct val="150000"/>
              </a:lnSpc>
            </a:pP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Najczęściej jest to realizowane przez dodanie adnotacji </a:t>
            </a:r>
            <a:r>
              <a:rPr lang="pl-PL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@Id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do pola, które z definicji będzie miało unikalną wartość. W JPA podobnie jak w bazach danych najczęściej do klasy dodaje się pole z kluczem syntetycznym (sztucznym).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A1485-5506-4DE0-A6B3-C175AE3B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52" y="941489"/>
            <a:ext cx="4537703" cy="3736503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0D48AA39-D7D2-4FAF-81C0-3BC1F3B4940F}"/>
              </a:ext>
            </a:extLst>
          </p:cNvPr>
          <p:cNvSpPr txBox="1">
            <a:spLocks/>
          </p:cNvSpPr>
          <p:nvPr/>
        </p:nvSpPr>
        <p:spPr>
          <a:xfrm>
            <a:off x="542742" y="4300629"/>
            <a:ext cx="4213121" cy="19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@Entity – </a:t>
            </a:r>
            <a:r>
              <a:rPr lang="pl-PL" sz="1300" dirty="0">
                <a:solidFill>
                  <a:schemeClr val="tx1"/>
                </a:solidFill>
                <a:latin typeface="Roboto" panose="02000000000000000000" pitchFamily="2" charset="0"/>
              </a:rPr>
              <a:t>adnotacja</a:t>
            </a:r>
            <a:r>
              <a:rPr lang="pl-PL" sz="12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pl-PL" sz="1300" b="0" i="0" dirty="0">
                <a:solidFill>
                  <a:srgbClr val="3430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która mówi nam, że obiekt danej klasy reprezentuje rekord w tabeli w bazie danych.</a:t>
            </a:r>
            <a:endParaRPr lang="pl-PL" sz="13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@Table – </a:t>
            </a:r>
            <a:r>
              <a:rPr lang="pl-PL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dnotacja pozwala na zmianę nazwy odwzorowanej tabeli. Domyślnie nazwa jest taka sama jak nazwa klasy.</a:t>
            </a:r>
            <a:endParaRPr lang="pl-PL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@Id – </a:t>
            </a:r>
            <a:r>
              <a:rPr lang="pl-PL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wskazuje nam ona, że dane pole jest identyfikatorem (unikalnym) tego obiektu.</a:t>
            </a:r>
            <a:endParaRPr lang="pl-PL" sz="11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@GeneratedValue – 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adnotacja ma na celu skonfigurowanie sposobu inkrementacji podanej kolumny (pola).</a:t>
            </a:r>
            <a:endParaRPr lang="pl-PL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@Column - </a:t>
            </a:r>
            <a:r>
              <a:rPr lang="pl-PL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pl-PL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nalogicznie do @Table, tylko tyczy się ona kolumn.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9"/>
            <a:ext cx="8596668" cy="835300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Metody HTTP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0D48AA39-D7D2-4FAF-81C0-3BC1F3B4940F}"/>
              </a:ext>
            </a:extLst>
          </p:cNvPr>
          <p:cNvSpPr txBox="1">
            <a:spLocks/>
          </p:cNvSpPr>
          <p:nvPr/>
        </p:nvSpPr>
        <p:spPr>
          <a:xfrm>
            <a:off x="677334" y="1020588"/>
            <a:ext cx="4213121" cy="761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W przypadku REST API będziemy zmuszeni skorzystać z metod HTTP: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3971-6D5C-4A52-9D7A-60637C98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5907"/>
            <a:ext cx="5643399" cy="29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9"/>
            <a:ext cx="8596668" cy="835300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JPA </a:t>
            </a:r>
            <a:r>
              <a:rPr lang="pl-PL" sz="5400" dirty="0" err="1"/>
              <a:t>Repository</a:t>
            </a:r>
            <a:endParaRPr lang="pl-PL" sz="5400" dirty="0"/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0D48AA39-D7D2-4FAF-81C0-3BC1F3B4940F}"/>
              </a:ext>
            </a:extLst>
          </p:cNvPr>
          <p:cNvSpPr txBox="1">
            <a:spLocks/>
          </p:cNvSpPr>
          <p:nvPr/>
        </p:nvSpPr>
        <p:spPr>
          <a:xfrm>
            <a:off x="677334" y="1067783"/>
            <a:ext cx="4213121" cy="4979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60000"/>
              </a:lnSpc>
            </a:pPr>
            <a:r>
              <a:rPr lang="pl-PL" sz="1100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Czym jest Spring Data?</a:t>
            </a:r>
          </a:p>
          <a:p>
            <a:pPr algn="l">
              <a:lnSpc>
                <a:spcPct val="160000"/>
              </a:lnSpc>
            </a:pP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Data JPA, jest projektem, który ma za zadanie ułatwić życie programistom, którzy w swoich projektach często wykorzystują dostęp do bazy danych przy pomocy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ORMa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Eliminuje on prawie do zera potrzebę pisania kodu dostępowego, czy też zapytań do bazy danych (chociaż nie da się ich całkiem wyeliminować).</a:t>
            </a:r>
          </a:p>
          <a:p>
            <a:pPr algn="l">
              <a:lnSpc>
                <a:spcPct val="160000"/>
              </a:lnSpc>
            </a:pP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Jest to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który bazuje na JPA (Java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Persistance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), którego dostawcą jest domyślnie </a:t>
            </a:r>
            <a:r>
              <a:rPr lang="pl-PL" sz="1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Hibernate</a:t>
            </a:r>
            <a:r>
              <a:rPr lang="pl-PL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Jest on kolejną warstwą abstrakcji, nabudowaną na tych właśnie dwóch narzędziach.</a:t>
            </a:r>
          </a:p>
          <a:p>
            <a:pPr algn="l">
              <a:lnSpc>
                <a:spcPct val="160000"/>
              </a:lnSpc>
            </a:pPr>
            <a:endParaRPr lang="pl-PL" sz="1100" b="1" i="0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60000"/>
              </a:lnSpc>
            </a:pPr>
            <a:r>
              <a:rPr lang="pl-PL" sz="1100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 to jest JPA?</a:t>
            </a:r>
            <a:endParaRPr lang="pl-PL" sz="1100" b="1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60000"/>
              </a:lnSpc>
            </a:pP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Persistence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 to specyfikacja opisująca sposób zarządzania relacyjnymi bazami danych. Powstała jako część Enterprise Java Bean 3.0 (EJB), i o ile samo EJB jest coraz mniej popularne, to JPA przyjęło się całkiem dobrze.</a:t>
            </a:r>
          </a:p>
          <a:p>
            <a:pPr algn="l">
              <a:lnSpc>
                <a:spcPct val="160000"/>
              </a:lnSpc>
            </a:pP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JPA składa się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które jest zawarte w pakiecie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javax.persistance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JPQL (Java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Persistence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Query Language) – język zapytań, który jest trochę podobny do </a:t>
            </a:r>
            <a:r>
              <a:rPr lang="pl-PL" sz="10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</a:t>
            </a:r>
            <a:r>
              <a:rPr lang="pl-PL" sz="1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z tą różnicą, że operuje na obiektach, a nie na tabelach.</a:t>
            </a:r>
          </a:p>
          <a:p>
            <a:pPr algn="l">
              <a:lnSpc>
                <a:spcPct val="160000"/>
              </a:lnSpc>
            </a:pPr>
            <a:endParaRPr lang="pl-PL" sz="1100" b="1" i="0" dirty="0">
              <a:solidFill>
                <a:schemeClr val="accent5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60000"/>
              </a:lnSpc>
            </a:pPr>
            <a:r>
              <a:rPr lang="pl-PL" sz="1100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Jaką rolę spełnia w tym ORM?</a:t>
            </a:r>
          </a:p>
          <a:p>
            <a:pPr algn="l">
              <a:lnSpc>
                <a:spcPct val="160000"/>
              </a:lnSpc>
            </a:pPr>
            <a:r>
              <a:rPr lang="pl-PL" sz="11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Hibernate</a:t>
            </a:r>
            <a:r>
              <a:rPr lang="pl-PL" sz="11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bo tego </a:t>
            </a:r>
            <a:r>
              <a:rPr lang="pl-PL" sz="11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ORMa</a:t>
            </a:r>
            <a:r>
              <a:rPr lang="pl-PL" sz="11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domyślnie używa Spring Data, jest tutaj implementacją standardu JPA. Chociaż samego </a:t>
            </a:r>
            <a:r>
              <a:rPr lang="pl-PL" sz="11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Hibernata</a:t>
            </a:r>
            <a:r>
              <a:rPr lang="pl-PL" sz="11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można też używać na wiele sposobów (ma on nawet własną odmianę języka zapytań podobnego do </a:t>
            </a:r>
            <a:r>
              <a:rPr lang="pl-PL" sz="11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JPQLa</a:t>
            </a:r>
            <a:r>
              <a:rPr lang="pl-PL" sz="11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który nazywa się HQL).</a:t>
            </a:r>
          </a:p>
          <a:p>
            <a:pPr algn="l">
              <a:lnSpc>
                <a:spcPct val="160000"/>
              </a:lnSpc>
            </a:pPr>
            <a:r>
              <a:rPr lang="pl-PL" sz="11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Hiberanate</a:t>
            </a:r>
            <a:r>
              <a:rPr lang="pl-PL" sz="11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wraz z JPA daje nam warstwę abstrakcji nad bazą danych jakiej używamy. Wystarczy, że dołączymy do projektu .jara ze sterownikiem JDBC do odpowiedniej bazy danych i wszystko powinno zadziałać. I teoretycznie możemy w trakcie trwania projektu przełączyć się na dowolną inną bazę danych i cały projekt powinien działać bez problemu. W praktyce jednak zmiana silnika baz danych podczas życia projektu zdarza się bardzo rzadko</a:t>
            </a:r>
            <a:r>
              <a:rPr lang="pl-PL" sz="1100" i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pl-PL" sz="80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pl-PL" sz="80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421DD-FF6E-4CB8-AF63-6F5C49F4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941489"/>
            <a:ext cx="5041545" cy="2163524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BFD6BCE0-76CD-4EF7-8A5C-6C9C4674E381}"/>
              </a:ext>
            </a:extLst>
          </p:cNvPr>
          <p:cNvSpPr txBox="1">
            <a:spLocks/>
          </p:cNvSpPr>
          <p:nvPr/>
        </p:nvSpPr>
        <p:spPr>
          <a:xfrm>
            <a:off x="474499" y="6046839"/>
            <a:ext cx="7743302" cy="551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Coś więcej o JPA </a:t>
            </a:r>
            <a:r>
              <a:rPr lang="pl-PL" sz="1200" b="1" dirty="0" err="1">
                <a:solidFill>
                  <a:schemeClr val="tx1"/>
                </a:solidFill>
                <a:latin typeface="Roboto" panose="02000000000000000000" pitchFamily="2" charset="0"/>
              </a:rPr>
              <a:t>Repository</a:t>
            </a: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: https://www.baeldung.com/the-persistence-layer-with-spring-data-jpa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DF0D1EC-E1F1-4BE2-8F29-5C8490E79E5C}"/>
              </a:ext>
            </a:extLst>
          </p:cNvPr>
          <p:cNvSpPr txBox="1">
            <a:spLocks/>
          </p:cNvSpPr>
          <p:nvPr/>
        </p:nvSpPr>
        <p:spPr>
          <a:xfrm>
            <a:off x="4975668" y="3277092"/>
            <a:ext cx="4952946" cy="864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900" b="1" dirty="0">
                <a:solidFill>
                  <a:schemeClr val="tx1"/>
                </a:solidFill>
                <a:latin typeface="Roboto" panose="02000000000000000000" pitchFamily="2" charset="0"/>
              </a:rPr>
              <a:t>Metody </a:t>
            </a:r>
            <a:r>
              <a:rPr lang="pl-PL" sz="900" b="1" dirty="0" err="1">
                <a:solidFill>
                  <a:schemeClr val="tx1"/>
                </a:solidFill>
                <a:latin typeface="Roboto" panose="02000000000000000000" pitchFamily="2" charset="0"/>
              </a:rPr>
              <a:t>JpaRepository</a:t>
            </a:r>
            <a:r>
              <a:rPr lang="pl-PL" sz="900" b="1" dirty="0">
                <a:solidFill>
                  <a:schemeClr val="tx1"/>
                </a:solidFill>
                <a:latin typeface="Roboto" panose="02000000000000000000" pitchFamily="2" charset="0"/>
              </a:rPr>
              <a:t>: </a:t>
            </a:r>
            <a:r>
              <a:rPr lang="pl-PL" sz="900" dirty="0">
                <a:solidFill>
                  <a:schemeClr val="tx1"/>
                </a:solidFill>
                <a:latin typeface="Roboto" panose="02000000000000000000" pitchFamily="2" charset="0"/>
              </a:rPr>
              <a:t>https://docs.spring.io/spring-data/jpa/docs/current/api/org/springframework/data/jpa/repository/JpaRepository.html</a:t>
            </a:r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9"/>
            <a:ext cx="8596668" cy="835300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REST Controller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0D48AA39-D7D2-4FAF-81C0-3BC1F3B4940F}"/>
              </a:ext>
            </a:extLst>
          </p:cNvPr>
          <p:cNvSpPr txBox="1">
            <a:spLocks/>
          </p:cNvSpPr>
          <p:nvPr/>
        </p:nvSpPr>
        <p:spPr>
          <a:xfrm>
            <a:off x="677334" y="1020588"/>
            <a:ext cx="4213121" cy="50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@RestController – </a:t>
            </a:r>
            <a:r>
              <a:rPr lang="pl-PL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dedykowany dla warstwy prezentacji lub/i dla API aplikacji</a:t>
            </a:r>
            <a:endParaRPr lang="pl-PL" sz="1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@RequestMapping – </a:t>
            </a:r>
            <a:r>
              <a:rPr lang="pl-PL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adnotacja wskazującą, że dana metoda stanowi </a:t>
            </a:r>
            <a:r>
              <a:rPr lang="pl-PL" sz="10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Endpoint</a:t>
            </a:r>
            <a:r>
              <a:rPr lang="pl-PL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Może być wywoływana zdalnie. Przyjmuje ona wartość stanowiącą relatywną ścieżkę dla jej wywołania</a:t>
            </a:r>
            <a:endParaRPr lang="pl-PL" sz="1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@Autowired – 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</a:rPr>
              <a:t>wstrzykiwanie zależności</a:t>
            </a: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@GetMapping – 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</a:rPr>
              <a:t>metoda </a:t>
            </a:r>
            <a:r>
              <a:rPr lang="pl-PL" sz="1050" dirty="0" err="1">
                <a:solidFill>
                  <a:schemeClr val="tx1"/>
                </a:solidFill>
                <a:latin typeface="Roboto" panose="02000000000000000000" pitchFamily="2" charset="0"/>
              </a:rPr>
              <a:t>get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</a:rPr>
              <a:t> HTTP</a:t>
            </a: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</a:rPr>
              <a:t>@PostMapping – 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</a:rPr>
              <a:t>metoda post HTTP</a:t>
            </a:r>
          </a:p>
          <a:p>
            <a:pPr algn="l">
              <a:lnSpc>
                <a:spcPct val="150000"/>
              </a:lnSpc>
            </a:pP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@PutMapping – 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metoda </a:t>
            </a:r>
            <a:r>
              <a:rPr lang="pl-PL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HTTP</a:t>
            </a:r>
          </a:p>
          <a:p>
            <a:pPr algn="l">
              <a:lnSpc>
                <a:spcPct val="150000"/>
              </a:lnSpc>
            </a:pPr>
            <a:r>
              <a:rPr lang="pl-PL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@Delete</a:t>
            </a:r>
            <a:r>
              <a:rPr lang="pl-PL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Mapping – 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metoda </a:t>
            </a:r>
            <a:r>
              <a:rPr lang="pl-PL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HTTP</a:t>
            </a:r>
          </a:p>
          <a:p>
            <a:pPr algn="l">
              <a:lnSpc>
                <a:spcPct val="150000"/>
              </a:lnSpc>
            </a:pPr>
            <a:endParaRPr lang="pl-PL" sz="105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pl-PL" sz="105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pl-PL" sz="105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Link do </a:t>
            </a:r>
            <a:r>
              <a:rPr lang="pl-PL" sz="105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repo</a:t>
            </a:r>
            <a:r>
              <a:rPr lang="pl-PL" sz="105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l-PL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https://github.com/MichKor/demo-rest-api</a:t>
            </a:r>
            <a:endParaRPr lang="pl-PL" sz="105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8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DEA22-0010-4C13-A835-06C27645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9"/>
            <a:ext cx="8596668" cy="835300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Zadanie: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0D48AA39-D7D2-4FAF-81C0-3BC1F3B4940F}"/>
              </a:ext>
            </a:extLst>
          </p:cNvPr>
          <p:cNvSpPr txBox="1">
            <a:spLocks/>
          </p:cNvSpPr>
          <p:nvPr/>
        </p:nvSpPr>
        <p:spPr>
          <a:xfrm>
            <a:off x="677334" y="1020588"/>
            <a:ext cx="8755734" cy="50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Firma IT: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Firma powinna posiadać obiekt pracownika. Obiekt pracownik powinien mieć zdefiniowane pola: imię, nazwisko, rodzaj umowy, stawka, stanowisko.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Program powinien obsługiwać następujące przypadki: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Pobranie wszystkich pracowników,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Pobranie konkretnego pracownika po id,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Pobranie pracownika w zależności od stanowiska/rodzaju umowy,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Stworzenie pracownika,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Zaktualizowanie danych pracownika,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Usunięcie konkretnego pracownika po id,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Uśnięcie wszystkich pracowników w zależności od stanowisko/rodzaju umowy,</a:t>
            </a:r>
          </a:p>
          <a:p>
            <a:pPr marL="22860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Usunięcie wszystkich pracowników.</a:t>
            </a:r>
            <a:endParaRPr lang="en-US" sz="105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D76ECB6-8928-45E0-AE5E-E050B7AB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787" y="2270736"/>
            <a:ext cx="6862436" cy="23080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 err="1">
                <a:solidFill>
                  <a:srgbClr val="FFFFFF"/>
                </a:solidFill>
              </a:rPr>
              <a:t>Dziękuje</a:t>
            </a:r>
            <a:r>
              <a:rPr lang="en-US" sz="7200" dirty="0">
                <a:solidFill>
                  <a:srgbClr val="FFFFFF"/>
                </a:solidFill>
              </a:rPr>
              <a:t> za </a:t>
            </a:r>
            <a:r>
              <a:rPr lang="pl-PL" sz="7200" dirty="0">
                <a:solidFill>
                  <a:srgbClr val="FFFFFF"/>
                </a:solidFill>
              </a:rPr>
              <a:t>u</a:t>
            </a:r>
            <a:r>
              <a:rPr lang="en-US" sz="7200" dirty="0" err="1">
                <a:solidFill>
                  <a:srgbClr val="FFFFFF"/>
                </a:solidFill>
              </a:rPr>
              <a:t>wagę</a:t>
            </a:r>
            <a:r>
              <a:rPr lang="en-US" sz="7200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148355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662</TotalTime>
  <Words>777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Roboto</vt:lpstr>
      <vt:lpstr>Trebuchet MS</vt:lpstr>
      <vt:lpstr>Wingdings 3</vt:lpstr>
      <vt:lpstr>Faseta</vt:lpstr>
      <vt:lpstr>Zaawansowane Zagadnienia Programowania w Javie – REST API</vt:lpstr>
      <vt:lpstr>Konfiguracja bazy H2</vt:lpstr>
      <vt:lpstr>Definiowanie klas encji</vt:lpstr>
      <vt:lpstr>Metody HTTP</vt:lpstr>
      <vt:lpstr>JPA Repository</vt:lpstr>
      <vt:lpstr>REST Controller</vt:lpstr>
      <vt:lpstr>Zadanie:</vt:lpstr>
      <vt:lpstr>Dziękuje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Zagadnienia Programowania w Javie</dc:title>
  <dc:creator>Przemyslaw Gesieniec</dc:creator>
  <cp:lastModifiedBy>Michał Korwel</cp:lastModifiedBy>
  <cp:revision>45</cp:revision>
  <dcterms:created xsi:type="dcterms:W3CDTF">2020-04-04T14:08:25Z</dcterms:created>
  <dcterms:modified xsi:type="dcterms:W3CDTF">2022-05-25T06:13:38Z</dcterms:modified>
</cp:coreProperties>
</file>