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17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6" r:id="rId3"/>
    <p:sldId id="286" r:id="rId4"/>
    <p:sldId id="289" r:id="rId5"/>
    <p:sldId id="297" r:id="rId6"/>
    <p:sldId id="294" r:id="rId7"/>
    <p:sldId id="295" r:id="rId8"/>
    <p:sldId id="266" r:id="rId9"/>
    <p:sldId id="268" r:id="rId10"/>
  </p:sldIdLst>
  <p:sldSz cx="9144000" cy="6858000" type="screen4x3"/>
  <p:notesSz cx="6858000" cy="91440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0356E3"/>
    <a:srgbClr val="9CD4F0"/>
    <a:srgbClr val="8AC1F0"/>
    <a:srgbClr val="76A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98"/>
    <p:restoredTop sz="92562"/>
  </p:normalViewPr>
  <p:slideViewPr>
    <p:cSldViewPr>
      <p:cViewPr varScale="1">
        <p:scale>
          <a:sx n="75" d="100"/>
          <a:sy n="75" d="100"/>
        </p:scale>
        <p:origin x="8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9F039E-0577-1143-83E9-ED6861CDA2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E56E3-3330-4446-8B41-FF3A2C3FD6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6AF73F9C-6EAC-5F4B-8DAD-74E4720C10B5}" type="datetimeFigureOut">
              <a:rPr lang="en-US" altLang="en-US"/>
              <a:pPr>
                <a:defRPr/>
              </a:pPr>
              <a:t>1/28/21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F1FF4-91B8-824F-9AE5-4E78652214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0CAAF-3764-744B-9E5A-D2C5474241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B8C47896-43D5-D84B-8B27-C3F456532C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A472DF-AC2C-944A-938C-20CAE9C1FA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2FC9A-CEDD-9047-BC0A-B11D9907B2F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2A6E33B2-4D50-0441-90CA-7AFA6369B20B}" type="datetimeFigureOut">
              <a:rPr lang="en-US" altLang="en-US"/>
              <a:pPr>
                <a:defRPr/>
              </a:pPr>
              <a:t>1/28/21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1C2AEFE-74B2-5F45-AD7F-8AAE8EAF8D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F0BBCAC-314A-924F-8E37-D98B26A47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D6431-F1E1-B244-89A8-D578A4035E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3BF76-0FDA-2049-9548-516B68E538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AD1BFE23-60AC-384D-B135-C31BAF1F01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Ctr="1"/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29FA744A-03A6-5745-A22B-7A505303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90A52-9A23-F64C-8D73-41A5E8BD1CB8}" type="datetime11">
              <a:rPr lang="en-US" altLang="en-US" smtClean="0"/>
              <a:t>21:10:24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B05F1DB-0A59-5B4F-A109-9B2CD29A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Phan-Yamada  5T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5AA175A4-F5B7-D747-8018-A043B93F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4DD4A-1B3A-2B4C-B744-5CBD585522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076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1D622-C75D-8C45-9E40-8D45C311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02917-B459-164E-898F-D58DE05B9114}" type="datetime11">
              <a:rPr lang="en-US" altLang="en-US" smtClean="0"/>
              <a:t>21:10:24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D4D0-850F-9F43-9B73-8B43A58E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Phan-Yamada  5T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4F64D-3200-0541-ACF2-6D64C015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87E58-5E2B-FD4A-BECC-8A15C6E355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99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CC715-CE49-7F4E-9A7A-262203DE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B5171-9FE4-3441-AE47-4BF4EC76900D}" type="datetime11">
              <a:rPr lang="en-US" altLang="en-US" smtClean="0"/>
              <a:t>21:10:24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75F7A-3319-714B-B342-406FFD60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Phan-Yamada  5T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8765-F1A6-0248-A2BF-E0C23B24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07883-0FD5-B04E-A0F5-06AB9F31D8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51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32ABF-7710-864F-8A66-1F67F847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83A87-F55D-B44C-9221-3DCF91CE5F73}" type="datetime11">
              <a:rPr lang="en-US" altLang="en-US" smtClean="0"/>
              <a:t>21:10:24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1460F-1816-E142-AD8F-8C4E08E8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Phan-Yamada  5T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73F17-228F-2F4D-87A0-A7666FF6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CA0-496C-E247-83D3-1C49667815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0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Ctr="1"/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AC26ACEF-8FAC-C347-9FA3-896A1DCB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A4FF2-EA2B-1148-865C-2BBF2203182A}" type="datetime11">
              <a:rPr lang="en-US" altLang="en-US" smtClean="0"/>
              <a:t>21:10:24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2FB8698-9190-2343-AD06-E95751FD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Phan-Yamada  5T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B9AA234-104E-D644-A5E5-4FAEC3BD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26DAF-93EF-8F41-91D0-51063CFC99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168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1C47BAA-40D4-4C46-94B2-ADD405EC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5EC88-C7E1-D248-AC43-FE20C4189E8A}" type="datetime11">
              <a:rPr lang="en-US" altLang="en-US" smtClean="0"/>
              <a:t>21:10:24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A33C5F7-50CE-AE41-9B94-51B2C80A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Phan-Yamada  5T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7C158A-7F17-D14D-9C35-7A4EC7C9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94F7A-A9ED-224C-99D0-2481608D61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40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E6EC95C-E8F2-8D48-9B36-FDBA83B1EB3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A1512-E330-4540-9D97-BD2DF91B21E0}" type="datetime11">
              <a:rPr lang="en-US" altLang="en-US" smtClean="0"/>
              <a:t>21:10:24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3A5A7AA-68B1-7549-81C3-42F9439B6E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Phan-Yamada  5T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A4E89E4-86D6-264E-8157-A8BAA83063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76032-4541-6545-A516-D97D444C87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544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80E0487-A64C-7E4B-8F7E-B366D330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F4C04-9DCC-FC43-AB7D-55AE688CB616}" type="datetime11">
              <a:rPr lang="en-US" altLang="en-US" smtClean="0"/>
              <a:t>21:10:24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AB787E1-2A05-A44D-B462-84B7D567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Phan-Yamada  5T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13C4F0-8A79-4C4E-B23F-A32F33FB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EC4C6-607F-274D-8E2F-40AFAE9C4B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79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8E92CA3-208C-0F4F-92EC-680122CB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D0FD7-8490-2649-9F81-0DCA863692A6}" type="datetime11">
              <a:rPr lang="en-US" altLang="en-US" smtClean="0"/>
              <a:t>21:10:24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7774ED1-718E-FB4F-92E9-4D28E57E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Phan-Yamada  5T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06FD62B-C11F-8541-8997-DAAA527E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15046-B244-5442-92DE-4EAE8361F3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48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2A2459-B058-B346-A558-63175CFA3771}"/>
              </a:ext>
            </a:extLst>
          </p:cNvPr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Ctr="1"/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5ECB48B0-00A3-CD4C-A5AD-AB393614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6939A-5B43-0F4A-9DA7-C07C0418B8E5}" type="datetime11">
              <a:rPr lang="en-US" altLang="en-US" smtClean="0"/>
              <a:t>21:10:24</a:t>
            </a:fld>
            <a:endParaRPr lang="en-US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217EF160-57EA-5043-9AA3-52BCBDEA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1350" y="6235700"/>
            <a:ext cx="3805238" cy="320675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Phan-Yamada  5T</a:t>
            </a:r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67D7ADC7-A9FA-6342-9DF2-40557E5B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0B0F4-FF9B-F541-8837-EB92A3B959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16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548659-A025-8C4C-8FBF-83AF7FA75C59}"/>
              </a:ext>
            </a:extLst>
          </p:cNvPr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54CC646C-BA90-3240-9A4D-6551DB6A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575563C4-9581-8449-9B00-D67D95B3FB4F}" type="datetime11">
              <a:rPr lang="en-US" altLang="en-US" smtClean="0"/>
              <a:t>21:10:24</a:t>
            </a:fld>
            <a:endParaRPr lang="en-US" altLang="en-US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9D889484-AF34-2847-9C8C-BA079E77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763" y="6235700"/>
            <a:ext cx="3803650" cy="320675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Phan-Yamada  5T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C026E231-F05E-614F-B829-1030C8E9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CA0E9-AC95-E547-B937-74F07EFA63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10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C1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2E2D4-706B-2C4F-8747-CAF4A609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50" y="965200"/>
            <a:ext cx="5937250" cy="118745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171" name="Text Placeholder 2">
            <a:extLst>
              <a:ext uri="{FF2B5EF4-FFF2-40B4-BE49-F238E27FC236}">
                <a16:creationId xmlns:a16="http://schemas.microsoft.com/office/drawing/2014/main" id="{52F4FF86-E37E-A14A-97E5-02CC72056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06550" y="2638425"/>
            <a:ext cx="593725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4BD40-4F69-B348-AC13-1B45D6B43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78525" y="6238875"/>
            <a:ext cx="2065338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fld id="{6D79A57E-7EA6-EB4F-9D4D-BFE40B07A411}" type="datetime11">
              <a:rPr lang="en-US" altLang="en-US" smtClean="0"/>
              <a:t>21:10:24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ABF86-F1E3-C444-8A3A-EA261FD0D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01725" y="6235700"/>
            <a:ext cx="4557713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Phan-Yamada  5T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80141-E193-2049-BBD3-77A61E385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40713" y="6218238"/>
            <a:ext cx="365125" cy="365125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5F16067-BD74-9C48-AF88-77AEEC32F6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86" r:id="rId2"/>
    <p:sldLayoutId id="2147484194" r:id="rId3"/>
    <p:sldLayoutId id="2147484187" r:id="rId4"/>
    <p:sldLayoutId id="2147484188" r:id="rId5"/>
    <p:sldLayoutId id="2147484189" r:id="rId6"/>
    <p:sldLayoutId id="2147484190" r:id="rId7"/>
    <p:sldLayoutId id="2147484195" r:id="rId8"/>
    <p:sldLayoutId id="2147484196" r:id="rId9"/>
    <p:sldLayoutId id="2147484191" r:id="rId10"/>
    <p:sldLayoutId id="2147484192" r:id="rId11"/>
  </p:sldLayoutIdLst>
  <p:hf sldNum="0" hd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2600" kern="1200" cap="all" spc="200">
          <a:solidFill>
            <a:srgbClr val="262626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77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77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77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77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77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77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77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77"/>
        </a:defRPr>
      </a:lvl9pPr>
    </p:titleStyle>
    <p:bodyStyle>
      <a:lvl1pPr marL="228600" indent="-228600" algn="l" rtl="0" fontAlgn="base">
        <a:spcBef>
          <a:spcPts val="1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1pPr>
      <a:lvl2pPr marL="457200" indent="-228600" algn="l" rtl="0" fontAlgn="base">
        <a:spcBef>
          <a:spcPts val="1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2pPr>
      <a:lvl3pPr marL="685800" indent="-228600" algn="l" rtl="0" fontAlgn="base">
        <a:spcBef>
          <a:spcPts val="1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3pPr>
      <a:lvl4pPr marL="914400" indent="-228600" algn="l" rtl="0" fontAlgn="base">
        <a:spcBef>
          <a:spcPts val="1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1143000" indent="-228600" algn="l" rtl="0" fontAlgn="base">
        <a:spcBef>
          <a:spcPts val="1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phan-yamada.weebl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ites.google.com/site/phanyamada/Home/teaching/pre-calculus?authuser=0" TargetMode="External"/><Relationship Id="rId3" Type="http://schemas.openxmlformats.org/officeDocument/2006/relationships/hyperlink" Target="https://ggbm.at/uyFoojWM" TargetMode="External"/><Relationship Id="rId7" Type="http://schemas.openxmlformats.org/officeDocument/2006/relationships/hyperlink" Target="https://phan-yamada.weebly.com/" TargetMode="External"/><Relationship Id="rId2" Type="http://schemas.openxmlformats.org/officeDocument/2006/relationships/hyperlink" Target="https://www.geogebra.org/m/WVGxwKK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ogebra.org/m/bjm8gjxb" TargetMode="External"/><Relationship Id="rId5" Type="http://schemas.openxmlformats.org/officeDocument/2006/relationships/hyperlink" Target="https://www.geogebra.org/m/cphujbvv" TargetMode="External"/><Relationship Id="rId4" Type="http://schemas.openxmlformats.org/officeDocument/2006/relationships/hyperlink" Target="https://www.geogebra.org/m/P63pwtx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ogebra.org/m/DrGdwyRF" TargetMode="External"/><Relationship Id="rId3" Type="http://schemas.openxmlformats.org/officeDocument/2006/relationships/hyperlink" Target="https://www.geogebra.org/m/G7xgNRxm" TargetMode="External"/><Relationship Id="rId7" Type="http://schemas.openxmlformats.org/officeDocument/2006/relationships/hyperlink" Target="https://www.geogebra.org/m/qjkqewsf" TargetMode="External"/><Relationship Id="rId2" Type="http://schemas.openxmlformats.org/officeDocument/2006/relationships/hyperlink" Target="https://drive.google.com/file/d/1jjABRyf4i7FdUJn88i6enIrPB3n307vw/view?usp=sha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ogebra.org/m/rsw3rvzm" TargetMode="External"/><Relationship Id="rId5" Type="http://schemas.openxmlformats.org/officeDocument/2006/relationships/hyperlink" Target="https://ggbm.at/uyFoojWM" TargetMode="External"/><Relationship Id="rId10" Type="http://schemas.openxmlformats.org/officeDocument/2006/relationships/hyperlink" Target="https://sites.google.com/site/phanyamada/Home/teaching/pre-calculus?authuser=0" TargetMode="External"/><Relationship Id="rId4" Type="http://schemas.openxmlformats.org/officeDocument/2006/relationships/hyperlink" Target="https://jamboard.google.com/d/1S526qmS27ykeH31tR3S1ENAt4cEpMHXSfJ1oHN2qEKQ/viewer" TargetMode="External"/><Relationship Id="rId9" Type="http://schemas.openxmlformats.org/officeDocument/2006/relationships/hyperlink" Target="https://phan-yamada.weebly.com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han-yamada.weebly.com/" TargetMode="External"/><Relationship Id="rId3" Type="http://schemas.openxmlformats.org/officeDocument/2006/relationships/hyperlink" Target="https://sites.google.com/site/phanyamada/Home/teaching/linear-algebra-3?authuser=0" TargetMode="External"/><Relationship Id="rId7" Type="http://schemas.openxmlformats.org/officeDocument/2006/relationships/hyperlink" Target="http://www.geogebra.org/m/XB4D9J8b" TargetMode="External"/><Relationship Id="rId2" Type="http://schemas.openxmlformats.org/officeDocument/2006/relationships/hyperlink" Target="https://www.geogebra.org/m/r75agqe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ogebra.org/m/vjdvacdm" TargetMode="External"/><Relationship Id="rId5" Type="http://schemas.openxmlformats.org/officeDocument/2006/relationships/hyperlink" Target="https://sites.google.com/site/phanyamada/Home/teaching/foundations-of-the-real-number-system-for-elementary-and-middle-school-teachers/goog_2042320076" TargetMode="External"/><Relationship Id="rId4" Type="http://schemas.openxmlformats.org/officeDocument/2006/relationships/hyperlink" Target="https://www.geogebra.org/m/t9zYf3j5" TargetMode="External"/><Relationship Id="rId9" Type="http://schemas.openxmlformats.org/officeDocument/2006/relationships/hyperlink" Target="https://sites.google.com/site/phanyamada/Home/teaching/foundations-of-the-real-number-system-for-elementary-and-middle-school-teachers/question-bank?authuser=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han-yamada.weebly.com/" TargetMode="External"/><Relationship Id="rId2" Type="http://schemas.openxmlformats.org/officeDocument/2006/relationships/hyperlink" Target="https://www.myopenmath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tes.google.com/site/phanyamada/how-to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han-yamada.weebly.com/" TargetMode="External"/><Relationship Id="rId3" Type="http://schemas.openxmlformats.org/officeDocument/2006/relationships/hyperlink" Target="https://www.geogebra.org/m/NLszVrjT" TargetMode="External"/><Relationship Id="rId7" Type="http://schemas.openxmlformats.org/officeDocument/2006/relationships/hyperlink" Target="https://www.geogebra.org/m/rwcnuyvg" TargetMode="External"/><Relationship Id="rId2" Type="http://schemas.openxmlformats.org/officeDocument/2006/relationships/hyperlink" Target="https://www.geogebra.org/m/BrEQ3U6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ogebra.org/m/mDGrFVvh" TargetMode="External"/><Relationship Id="rId5" Type="http://schemas.openxmlformats.org/officeDocument/2006/relationships/hyperlink" Target="https://www.geogebra.org/m/gdGCpFyU" TargetMode="External"/><Relationship Id="rId4" Type="http://schemas.openxmlformats.org/officeDocument/2006/relationships/hyperlink" Target="https://www.geogebra.org/m/xeA7M94B" TargetMode="External"/><Relationship Id="rId9" Type="http://schemas.openxmlformats.org/officeDocument/2006/relationships/hyperlink" Target="https://sites.google.com/site/phanyamada/Home/teaching/calculus-i?authuser=0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han-yamada.weebly.com/" TargetMode="External"/><Relationship Id="rId3" Type="http://schemas.openxmlformats.org/officeDocument/2006/relationships/hyperlink" Target="http://www.geogebra.org/m/3205299" TargetMode="External"/><Relationship Id="rId7" Type="http://schemas.openxmlformats.org/officeDocument/2006/relationships/hyperlink" Target="https://www.geogebra.org/m/h65g9hvd" TargetMode="External"/><Relationship Id="rId2" Type="http://schemas.openxmlformats.org/officeDocument/2006/relationships/hyperlink" Target="https://www.geogebra.org/m/v8ZXX8J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ogebra.org/m/sstg9bnj#material/d9jgvxaq" TargetMode="External"/><Relationship Id="rId5" Type="http://schemas.openxmlformats.org/officeDocument/2006/relationships/hyperlink" Target="https://www.geogebra.org/m/ns9gtdmg#material/rfadafuz" TargetMode="External"/><Relationship Id="rId4" Type="http://schemas.openxmlformats.org/officeDocument/2006/relationships/hyperlink" Target="https://sites.google.com/site/phanyamada/Home/students-work-with-geogebra?authuser=0" TargetMode="External"/><Relationship Id="rId9" Type="http://schemas.openxmlformats.org/officeDocument/2006/relationships/hyperlink" Target="https://sites.google.com/site/phanyamada/Home/teaching/calculus-ii--integration?authuser=0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ites.google.com/site/phanyamada/Home/teaching/statistics" TargetMode="External"/><Relationship Id="rId3" Type="http://schemas.openxmlformats.org/officeDocument/2006/relationships/hyperlink" Target="https://www.geogebra.org/m/pckcstkb" TargetMode="External"/><Relationship Id="rId7" Type="http://schemas.openxmlformats.org/officeDocument/2006/relationships/hyperlink" Target="https://phan-yamada.weebly.com/" TargetMode="External"/><Relationship Id="rId2" Type="http://schemas.openxmlformats.org/officeDocument/2006/relationships/hyperlink" Target="https://www.geogebra.org/m/KBAEuEJ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oWwEaDTQPqQtt_ZSB1L1cdpKbfn6p2OJ/view" TargetMode="External"/><Relationship Id="rId5" Type="http://schemas.openxmlformats.org/officeDocument/2006/relationships/hyperlink" Target="https://www.geogebra.org/m/KE6JfuF9" TargetMode="External"/><Relationship Id="rId4" Type="http://schemas.openxmlformats.org/officeDocument/2006/relationships/hyperlink" Target="https://www.youtube.com/playlist?list=PLKZ2r1O3QdlwGqQG7m6UG9WK332ZrmizO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sXTCua5JxmIMu_kgrSmiD1lO_jLBJgFb/view?usp=sharing" TargetMode="External"/><Relationship Id="rId13" Type="http://schemas.openxmlformats.org/officeDocument/2006/relationships/hyperlink" Target="https://sites.google.com/site/phanyamada/how-to" TargetMode="External"/><Relationship Id="rId3" Type="http://schemas.openxmlformats.org/officeDocument/2006/relationships/hyperlink" Target="https://www.google.com/url?q=https%3A%2F%2Fwww.geogebra.org%2Fm%2Fnqj45vnb&amp;sa=D&amp;sntz=1&amp;usg=AFQjCNH3WfMsOltRn35P9AOKEvBULMD5vw" TargetMode="External"/><Relationship Id="rId7" Type="http://schemas.openxmlformats.org/officeDocument/2006/relationships/hyperlink" Target="https://jamboard.google.com/d/1755LSNleqxlPheEDFPaYSlmfLtisz7hVWdCNjgteXd4/viewer?f=0" TargetMode="External"/><Relationship Id="rId12" Type="http://schemas.openxmlformats.org/officeDocument/2006/relationships/hyperlink" Target="https://phan-yamada.weebly.com/" TargetMode="External"/><Relationship Id="rId2" Type="http://schemas.openxmlformats.org/officeDocument/2006/relationships/hyperlink" Target="https://www.google.com/url?q=https%3A%2F%2Fwww.geogebra.org%2Fm%2Frxqteya7&amp;sa=D&amp;sntz=1&amp;usg=AFQjCNFx10cXEReVCGlVhevRl1owqWjHH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mboard.google.com/d/1sD7z8Uq_OgcsmLVHf1RAby_p7_cQ5s0NV_xi-gbSBbo/viewer?f=0" TargetMode="External"/><Relationship Id="rId11" Type="http://schemas.openxmlformats.org/officeDocument/2006/relationships/hyperlink" Target="https://drive.google.com/file/d/1COecn-cajlBxv3a2OlymyKpy9SoEKh4C/view?usp=sharing" TargetMode="External"/><Relationship Id="rId5" Type="http://schemas.openxmlformats.org/officeDocument/2006/relationships/hyperlink" Target="https://youtu.be/HAV_0dRP9F4" TargetMode="External"/><Relationship Id="rId10" Type="http://schemas.openxmlformats.org/officeDocument/2006/relationships/hyperlink" Target="https://youtu.be/LT2rESA8ydo" TargetMode="External"/><Relationship Id="rId4" Type="http://schemas.openxmlformats.org/officeDocument/2006/relationships/hyperlink" Target="https://drive.google.com/file/d/12i2As8P6YwXKNH2ziXnUcfxkZJdO6Qk5/view?usp=sharing" TargetMode="External"/><Relationship Id="rId9" Type="http://schemas.openxmlformats.org/officeDocument/2006/relationships/hyperlink" Target="https://drive.google.com/file/d/1S7u1pq3p6gzJTBGbdbAfWEkvfxRdtwNT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60A6EE18-0C12-BD44-8243-9E495B0F87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9248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600" b="1" dirty="0">
                <a:solidFill>
                  <a:srgbClr val="0013D9"/>
                </a:solidFill>
                <a:ea typeface="ＭＳ Ｐゴシック" panose="020B0600070205080204" pitchFamily="34" charset="-128"/>
              </a:rPr>
              <a:t>Interactive tools for virtual teaching</a:t>
            </a:r>
          </a:p>
        </p:txBody>
      </p:sp>
      <p:sp>
        <p:nvSpPr>
          <p:cNvPr id="3074" name="TextBox 3">
            <a:extLst>
              <a:ext uri="{FF2B5EF4-FFF2-40B4-BE49-F238E27FC236}">
                <a16:creationId xmlns:a16="http://schemas.microsoft.com/office/drawing/2014/main" id="{BF4FE4BC-B790-0E47-B913-7AEE6F46D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00600"/>
            <a:ext cx="64008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ill Sans MT" panose="020B0502020104020203" pitchFamily="34" charset="77"/>
              </a:defRPr>
            </a:lvl1pPr>
            <a:lvl2pPr marL="742950" indent="-28575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ill Sans MT" panose="020B0502020104020203" pitchFamily="34" charset="77"/>
              </a:defRPr>
            </a:lvl2pPr>
            <a:lvl3pPr marL="1143000" indent="-2286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ill Sans MT" panose="020B0502020104020203" pitchFamily="34" charset="77"/>
              </a:defRPr>
            </a:lvl3pPr>
            <a:lvl4pPr marL="1600200" indent="-2286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ill Sans MT" panose="020B0502020104020203" pitchFamily="34" charset="77"/>
              </a:defRPr>
            </a:lvl4pPr>
            <a:lvl5pPr marL="2057400" indent="-2286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ill Sans MT" panose="020B0502020104020203" pitchFamily="34" charset="77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ill Sans MT" panose="020B0502020104020203" pitchFamily="34" charset="77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ill Sans MT" panose="020B0502020104020203" pitchFamily="34" charset="77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ill Sans MT" panose="020B0502020104020203" pitchFamily="34" charset="77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ill Sans MT" panose="020B0502020104020203" pitchFamily="34" charset="7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 dirty="0" err="1">
                <a:solidFill>
                  <a:srgbClr val="0000FF"/>
                </a:solidFill>
                <a:latin typeface="Times" pitchFamily="2" charset="0"/>
              </a:rPr>
              <a:t>MichMATYC</a:t>
            </a:r>
            <a:endParaRPr lang="en-US" altLang="en-US" b="1" dirty="0">
              <a:solidFill>
                <a:srgbClr val="0000FF"/>
              </a:solidFill>
              <a:latin typeface="Times" pitchFamily="2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" pitchFamily="2" charset="0"/>
              </a:rPr>
              <a:t>Speaker: </a:t>
            </a:r>
            <a:r>
              <a:rPr lang="en-US" altLang="en-US" sz="1800" b="1" dirty="0">
                <a:solidFill>
                  <a:schemeClr val="tx1"/>
                </a:solidFill>
                <a:latin typeface="Times" pitchFamily="2" charset="0"/>
              </a:rPr>
              <a:t>TUYETDONG PHAN-YAMADA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Times" pitchFamily="2" charset="0"/>
              </a:rPr>
              <a:t>Cal State Los Angeles, California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Times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phan-yamada.weebly.com</a:t>
            </a:r>
            <a:endParaRPr lang="en-US" altLang="en-US" sz="1800" b="1" dirty="0">
              <a:solidFill>
                <a:srgbClr val="C00000"/>
              </a:solidFill>
              <a:latin typeface="Times" pitchFamily="2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Times" pitchFamily="2" charset="0"/>
              </a:rPr>
              <a:t>tphanya3@calstatela.edu</a:t>
            </a:r>
          </a:p>
        </p:txBody>
      </p:sp>
      <p:pic>
        <p:nvPicPr>
          <p:cNvPr id="3075" name="Picture 4" descr="Citrus.logo_for_STEM.jpg">
            <a:extLst>
              <a:ext uri="{FF2B5EF4-FFF2-40B4-BE49-F238E27FC236}">
                <a16:creationId xmlns:a16="http://schemas.microsoft.com/office/drawing/2014/main" id="{F9EFAB3B-9443-8347-80A1-7F75E7E23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2038" y="15825788"/>
            <a:ext cx="4297362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5" descr="Citrus.logo_for_STEM.jpg">
            <a:extLst>
              <a:ext uri="{FF2B5EF4-FFF2-40B4-BE49-F238E27FC236}">
                <a16:creationId xmlns:a16="http://schemas.microsoft.com/office/drawing/2014/main" id="{6F9D374E-5B15-7143-A422-4B95710D5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4438" y="15978188"/>
            <a:ext cx="4297362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F84838-C4CA-5C45-A9CA-5B6ED932D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100" y="1684991"/>
            <a:ext cx="3073400" cy="28067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DA88BD-9E63-4D4E-9865-FBD2F17A3423}"/>
              </a:ext>
            </a:extLst>
          </p:cNvPr>
          <p:cNvSpPr/>
          <p:nvPr/>
        </p:nvSpPr>
        <p:spPr>
          <a:xfrm>
            <a:off x="0" y="0"/>
            <a:ext cx="86487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432FF"/>
                </a:solidFill>
                <a:latin typeface="Cambria" charset="0"/>
                <a:ea typeface="ＭＳ 明朝" charset="-128"/>
                <a:cs typeface="Times New Roman" charset="0"/>
              </a:rPr>
              <a:t> 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432FF"/>
                </a:solidFill>
                <a:latin typeface="Cambria" charset="0"/>
                <a:ea typeface="ＭＳ 明朝" charset="-128"/>
                <a:cs typeface="Times New Roman" charset="0"/>
              </a:rPr>
              <a:t>Algebra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8CABCA-12E9-6344-B9F3-105679D187F0}"/>
              </a:ext>
            </a:extLst>
          </p:cNvPr>
          <p:cNvSpPr/>
          <p:nvPr/>
        </p:nvSpPr>
        <p:spPr>
          <a:xfrm>
            <a:off x="1524000" y="3139320"/>
            <a:ext cx="5943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32FF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Graphing Linear Equation</a:t>
            </a:r>
            <a:endParaRPr lang="en-US" dirty="0">
              <a:solidFill>
                <a:srgbClr val="0432FF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432FF"/>
              </a:solidFill>
              <a:latin typeface="Arial" panose="020B0604020202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0432FF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Factoring Quadratic Expressions</a:t>
            </a:r>
            <a:endParaRPr lang="en-US" dirty="0">
              <a:solidFill>
                <a:srgbClr val="0432FF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432FF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432FF"/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Transformation</a:t>
            </a:r>
            <a:r>
              <a:rPr lang="en-US" dirty="0">
                <a:solidFill>
                  <a:srgbClr val="0432FF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432FF"/>
                </a:solidFill>
              </a:rPr>
              <a:t> </a:t>
            </a:r>
            <a:endParaRPr lang="en-US" dirty="0">
              <a:solidFill>
                <a:srgbClr val="0432FF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432FF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432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Exponential Functions</a:t>
            </a:r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0432FF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432FF"/>
                </a:solidFill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Graphing Complex Numbers</a:t>
            </a:r>
            <a:endParaRPr lang="en-US" dirty="0">
              <a:solidFill>
                <a:srgbClr val="0432FF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432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8765B-C08B-8A4F-AC42-F1612BA88213}"/>
              </a:ext>
            </a:extLst>
          </p:cNvPr>
          <p:cNvSpPr txBox="1"/>
          <p:nvPr/>
        </p:nvSpPr>
        <p:spPr>
          <a:xfrm>
            <a:off x="1676400" y="1569660"/>
            <a:ext cx="4329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https://phan-yamada.weebly.com/</a:t>
            </a:r>
            <a:endParaRPr lang="en-US" dirty="0"/>
          </a:p>
          <a:p>
            <a:r>
              <a:rPr lang="en-US" dirty="0">
                <a:solidFill>
                  <a:srgbClr val="0432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Teaching - Pre-Calculus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DAD9D-9198-A54E-9455-6D12B466C09F}"/>
              </a:ext>
            </a:extLst>
          </p:cNvPr>
          <p:cNvSpPr txBox="1"/>
          <p:nvPr/>
        </p:nvSpPr>
        <p:spPr>
          <a:xfrm>
            <a:off x="1924111" y="2539156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Samples</a:t>
            </a:r>
          </a:p>
        </p:txBody>
      </p:sp>
    </p:spTree>
    <p:extLst>
      <p:ext uri="{BB962C8B-B14F-4D97-AF65-F5344CB8AC3E}">
        <p14:creationId xmlns:p14="http://schemas.microsoft.com/office/powerpoint/2010/main" val="106761202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DA88BD-9E63-4D4E-9865-FBD2F17A3423}"/>
              </a:ext>
            </a:extLst>
          </p:cNvPr>
          <p:cNvSpPr/>
          <p:nvPr/>
        </p:nvSpPr>
        <p:spPr>
          <a:xfrm>
            <a:off x="0" y="-283456"/>
            <a:ext cx="86487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432FF"/>
                </a:solidFill>
                <a:latin typeface="Cambria" charset="0"/>
                <a:ea typeface="ＭＳ 明朝" charset="-128"/>
                <a:cs typeface="Times New Roman" charset="0"/>
              </a:rPr>
              <a:t> 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432FF"/>
                </a:solidFill>
                <a:latin typeface="Cambria" charset="0"/>
                <a:ea typeface="ＭＳ 明朝" charset="-128"/>
                <a:cs typeface="Times New Roman" charset="0"/>
              </a:rPr>
              <a:t>Trigonometry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8CABCA-12E9-6344-B9F3-105679D187F0}"/>
              </a:ext>
            </a:extLst>
          </p:cNvPr>
          <p:cNvSpPr/>
          <p:nvPr/>
        </p:nvSpPr>
        <p:spPr>
          <a:xfrm>
            <a:off x="1352550" y="2485730"/>
            <a:ext cx="5943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32FF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Trig Values for Special Angles</a:t>
            </a:r>
            <a:endParaRPr lang="en-US" dirty="0">
              <a:solidFill>
                <a:srgbClr val="0432FF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432FF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432FF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 Circle</a:t>
            </a:r>
            <a:endParaRPr lang="en-US" dirty="0">
              <a:solidFill>
                <a:srgbClr val="0432FF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432FF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432FF"/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Basic Trig Formula Domino</a:t>
            </a:r>
            <a:endParaRPr lang="en-US" dirty="0">
              <a:solidFill>
                <a:srgbClr val="0432FF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432FF"/>
              </a:solidFill>
              <a:latin typeface="Arial" panose="020B060402020202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0432FF"/>
                </a:solidFill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Graphing Polar Curves</a:t>
            </a:r>
            <a:endParaRPr lang="en-US" dirty="0">
              <a:solidFill>
                <a:srgbClr val="0432FF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432FF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432FF"/>
                </a:solidFill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Law of Sines ASS</a:t>
            </a:r>
            <a:endParaRPr lang="en-US" dirty="0">
              <a:solidFill>
                <a:srgbClr val="0432FF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432FF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432FF"/>
                </a:solidFill>
                <a:latin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Definition of an Ellipse</a:t>
            </a:r>
            <a:endParaRPr lang="en-US" dirty="0">
              <a:solidFill>
                <a:srgbClr val="0432FF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432FF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432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8765B-C08B-8A4F-AC42-F1612BA88213}"/>
              </a:ext>
            </a:extLst>
          </p:cNvPr>
          <p:cNvSpPr txBox="1"/>
          <p:nvPr/>
        </p:nvSpPr>
        <p:spPr>
          <a:xfrm>
            <a:off x="1739153" y="916471"/>
            <a:ext cx="4329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https://phan-yamada.weebly.com/</a:t>
            </a:r>
            <a:endParaRPr lang="en-US" dirty="0"/>
          </a:p>
          <a:p>
            <a:r>
              <a:rPr lang="en-US" dirty="0">
                <a:solidFill>
                  <a:srgbClr val="0432FF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Teaching - Pre-Calculus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DAD9D-9198-A54E-9455-6D12B466C09F}"/>
              </a:ext>
            </a:extLst>
          </p:cNvPr>
          <p:cNvSpPr txBox="1"/>
          <p:nvPr/>
        </p:nvSpPr>
        <p:spPr>
          <a:xfrm>
            <a:off x="1703294" y="2024466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samples</a:t>
            </a:r>
          </a:p>
        </p:txBody>
      </p:sp>
    </p:spTree>
    <p:extLst>
      <p:ext uri="{BB962C8B-B14F-4D97-AF65-F5344CB8AC3E}">
        <p14:creationId xmlns:p14="http://schemas.microsoft.com/office/powerpoint/2010/main" val="235757115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DA88BD-9E63-4D4E-9865-FBD2F17A3423}"/>
              </a:ext>
            </a:extLst>
          </p:cNvPr>
          <p:cNvSpPr/>
          <p:nvPr/>
        </p:nvSpPr>
        <p:spPr>
          <a:xfrm>
            <a:off x="152400" y="-24984"/>
            <a:ext cx="86487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432FF"/>
                </a:solidFill>
                <a:latin typeface="Cambria" charset="0"/>
                <a:ea typeface="ＭＳ 明朝" charset="-128"/>
                <a:cs typeface="Times New Roman" charset="0"/>
              </a:rPr>
              <a:t> 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432FF"/>
                </a:solidFill>
                <a:latin typeface="Cambria" charset="0"/>
                <a:ea typeface="ＭＳ 明朝" charset="-128"/>
                <a:cs typeface="Times New Roman" charset="0"/>
              </a:rPr>
              <a:t>Algebra - Integer Solutions 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82158A-1BB3-7D4B-8A03-E052A67B6704}"/>
              </a:ext>
            </a:extLst>
          </p:cNvPr>
          <p:cNvSpPr/>
          <p:nvPr/>
        </p:nvSpPr>
        <p:spPr>
          <a:xfrm>
            <a:off x="636494" y="3048000"/>
            <a:ext cx="72883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Some Question Applets with Key for Teaching</a:t>
            </a:r>
            <a:endParaRPr lang="en-US" dirty="0">
              <a:latin typeface="Arial" panose="020B06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rgbClr val="0432FF"/>
              </a:solidFill>
              <a:latin typeface="Arial" panose="020B06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0432FF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Systems of Linear Equations</a:t>
            </a:r>
            <a:r>
              <a:rPr lang="en-US" dirty="0">
                <a:solidFill>
                  <a:srgbClr val="0432FF"/>
                </a:solidFill>
                <a:latin typeface="Arial" panose="020B0604020202020204" pitchFamily="34" charset="0"/>
              </a:rPr>
              <a:t>. </a:t>
            </a:r>
            <a:r>
              <a:rPr lang="en-US" dirty="0">
                <a:solidFill>
                  <a:srgbClr val="0432FF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(Not Integers)</a:t>
            </a:r>
            <a:endParaRPr lang="en-US" dirty="0">
              <a:solidFill>
                <a:srgbClr val="0432FF"/>
              </a:solidFill>
              <a:latin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rgbClr val="0432FF"/>
              </a:solidFill>
              <a:latin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0432FF"/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Rational Equations </a:t>
            </a:r>
            <a:br>
              <a:rPr lang="en-US" dirty="0">
                <a:solidFill>
                  <a:srgbClr val="0432FF"/>
                </a:solidFill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US" dirty="0">
              <a:solidFill>
                <a:srgbClr val="0432FF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432FF"/>
                </a:solidFill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Logarithmic Equations</a:t>
            </a:r>
            <a:br>
              <a:rPr lang="en-US" dirty="0">
                <a:solidFill>
                  <a:srgbClr val="0432FF"/>
                </a:solidFill>
                <a:latin typeface="Arial" panose="020B0604020202020204" pitchFamily="34" charset="0"/>
              </a:rPr>
            </a:br>
            <a:endParaRPr lang="en-US" dirty="0">
              <a:solidFill>
                <a:srgbClr val="0432FF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432FF"/>
                </a:solidFill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Radical Equations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F31293-E490-E944-A001-7D7244DC8F8E}"/>
              </a:ext>
            </a:extLst>
          </p:cNvPr>
          <p:cNvSpPr/>
          <p:nvPr/>
        </p:nvSpPr>
        <p:spPr>
          <a:xfrm>
            <a:off x="636494" y="1143000"/>
            <a:ext cx="7135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https://phan-yamada.weebly.com/</a:t>
            </a:r>
            <a:endParaRPr lang="en-US" dirty="0"/>
          </a:p>
          <a:p>
            <a:r>
              <a:rPr lang="en-US" dirty="0"/>
              <a:t>Teaching</a:t>
            </a:r>
          </a:p>
          <a:p>
            <a:r>
              <a:rPr lang="en-US" dirty="0"/>
              <a:t>Math for Elementary and Middle School Teachers</a:t>
            </a:r>
          </a:p>
          <a:p>
            <a:r>
              <a:rPr lang="en-US" dirty="0">
                <a:solidFill>
                  <a:srgbClr val="0432FF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Equation with Integer Solutions</a:t>
            </a:r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959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DA88BD-9E63-4D4E-9865-FBD2F17A3423}"/>
              </a:ext>
            </a:extLst>
          </p:cNvPr>
          <p:cNvSpPr/>
          <p:nvPr/>
        </p:nvSpPr>
        <p:spPr>
          <a:xfrm>
            <a:off x="152400" y="-24984"/>
            <a:ext cx="86487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432FF"/>
                </a:solidFill>
                <a:latin typeface="Cambria" charset="0"/>
                <a:ea typeface="ＭＳ 明朝" charset="-128"/>
                <a:cs typeface="Times New Roman" charset="0"/>
              </a:rPr>
              <a:t> 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432FF"/>
                </a:solidFill>
                <a:latin typeface="Cambria" charset="0"/>
                <a:ea typeface="ＭＳ 明朝" charset="-128"/>
                <a:cs typeface="Times New Roman" charset="0"/>
              </a:rPr>
              <a:t>Using </a:t>
            </a:r>
            <a:r>
              <a:rPr lang="en-US" sz="3600" b="1" dirty="0" err="1">
                <a:solidFill>
                  <a:srgbClr val="0432FF"/>
                </a:solidFill>
                <a:latin typeface="Cambria" charset="0"/>
                <a:ea typeface="ＭＳ 明朝" charset="-128"/>
                <a:cs typeface="Times New Roman" charset="0"/>
              </a:rPr>
              <a:t>MyOpenMath</a:t>
            </a:r>
            <a:r>
              <a:rPr lang="en-US" sz="3600" b="1" dirty="0">
                <a:solidFill>
                  <a:srgbClr val="0432FF"/>
                </a:solidFill>
                <a:latin typeface="Cambria" charset="0"/>
                <a:ea typeface="ＭＳ 明朝" charset="-128"/>
                <a:cs typeface="Times New Roman" charset="0"/>
              </a:rPr>
              <a:t> 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82158A-1BB3-7D4B-8A03-E052A67B6704}"/>
              </a:ext>
            </a:extLst>
          </p:cNvPr>
          <p:cNvSpPr/>
          <p:nvPr/>
        </p:nvSpPr>
        <p:spPr>
          <a:xfrm>
            <a:off x="636494" y="2514600"/>
            <a:ext cx="6324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32FF"/>
                </a:solidFill>
                <a:latin typeface="Arial" panose="020B0604020202020204" pitchFamily="34" charset="0"/>
              </a:rPr>
              <a:t>To check (instantly) for understanding</a:t>
            </a:r>
          </a:p>
          <a:p>
            <a:endParaRPr lang="en-US" dirty="0">
              <a:solidFill>
                <a:srgbClr val="0432FF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432FF"/>
                </a:solidFill>
                <a:latin typeface="Arial" panose="020B0604020202020204" pitchFamily="34" charset="0"/>
              </a:rPr>
              <a:t>To give free online homework </a:t>
            </a:r>
          </a:p>
          <a:p>
            <a:endParaRPr lang="en-US" dirty="0">
              <a:solidFill>
                <a:srgbClr val="0432FF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432FF"/>
                </a:solidFill>
                <a:latin typeface="Arial" panose="020B0604020202020204" pitchFamily="34" charset="0"/>
              </a:rPr>
              <a:t>To give assessments with work</a:t>
            </a:r>
          </a:p>
          <a:p>
            <a:endParaRPr lang="en-US" dirty="0">
              <a:solidFill>
                <a:srgbClr val="0432FF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432FF"/>
                </a:solidFill>
                <a:latin typeface="Arial" panose="020B0604020202020204" pitchFamily="34" charset="0"/>
              </a:rPr>
              <a:t>Demo Course. </a:t>
            </a:r>
            <a:r>
              <a:rPr lang="en-US" dirty="0" err="1">
                <a:solidFill>
                  <a:srgbClr val="0432FF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myopemath.com</a:t>
            </a:r>
            <a:endParaRPr lang="en-US" dirty="0">
              <a:solidFill>
                <a:srgbClr val="0432FF"/>
              </a:solidFill>
              <a:latin typeface="Arial" panose="020B0604020202020204" pitchFamily="34" charset="0"/>
            </a:endParaRPr>
          </a:p>
          <a:p>
            <a:r>
              <a:rPr lang="en-US" dirty="0"/>
              <a:t>The course ID: </a:t>
            </a:r>
            <a:r>
              <a:rPr lang="en-US" b="1" dirty="0"/>
              <a:t>103391</a:t>
            </a:r>
            <a:endParaRPr lang="en-US" dirty="0"/>
          </a:p>
          <a:p>
            <a:r>
              <a:rPr lang="en-US" dirty="0"/>
              <a:t>The enrollment key: </a:t>
            </a:r>
            <a:r>
              <a:rPr lang="en-US" b="1" dirty="0"/>
              <a:t>mom</a:t>
            </a:r>
            <a:endParaRPr lang="en-US" dirty="0"/>
          </a:p>
          <a:p>
            <a:endParaRPr lang="en-US" dirty="0">
              <a:solidFill>
                <a:srgbClr val="0432FF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F31293-E490-E944-A001-7D7244DC8F8E}"/>
              </a:ext>
            </a:extLst>
          </p:cNvPr>
          <p:cNvSpPr/>
          <p:nvPr/>
        </p:nvSpPr>
        <p:spPr>
          <a:xfrm>
            <a:off x="636494" y="1143000"/>
            <a:ext cx="71359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https://phan-yamada.weebly.com/</a:t>
            </a:r>
            <a:endParaRPr lang="en-US" dirty="0"/>
          </a:p>
          <a:p>
            <a:r>
              <a:rPr lang="en-US" dirty="0"/>
              <a:t>Conference </a:t>
            </a:r>
          </a:p>
          <a:p>
            <a:r>
              <a:rPr lang="en-US" b="1" dirty="0">
                <a:solidFill>
                  <a:srgbClr val="0432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</a:t>
            </a:r>
            <a:r>
              <a:rPr lang="en-US" b="1" dirty="0">
                <a:solidFill>
                  <a:srgbClr val="0432FF"/>
                </a:solidFill>
              </a:rPr>
              <a:t> </a:t>
            </a:r>
            <a:r>
              <a:rPr lang="en-US" dirty="0"/>
              <a:t>How to Use </a:t>
            </a:r>
            <a:r>
              <a:rPr lang="en-US" dirty="0" err="1"/>
              <a:t>MyOpenMath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3285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DA88BD-9E63-4D4E-9865-FBD2F17A3423}"/>
              </a:ext>
            </a:extLst>
          </p:cNvPr>
          <p:cNvSpPr/>
          <p:nvPr/>
        </p:nvSpPr>
        <p:spPr>
          <a:xfrm>
            <a:off x="152400" y="-24984"/>
            <a:ext cx="86487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432FF"/>
                </a:solidFill>
                <a:latin typeface="Cambria" charset="0"/>
                <a:ea typeface="ＭＳ 明朝" charset="-128"/>
                <a:cs typeface="Times New Roman" charset="0"/>
              </a:rPr>
              <a:t> 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432FF"/>
                </a:solidFill>
                <a:latin typeface="Cambria" charset="0"/>
                <a:ea typeface="ＭＳ 明朝" charset="-128"/>
                <a:cs typeface="Times New Roman" charset="0"/>
              </a:rPr>
              <a:t>Calculus 1 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1AE270-B0BF-F04F-8057-19D283D61E81}"/>
              </a:ext>
            </a:extLst>
          </p:cNvPr>
          <p:cNvSpPr/>
          <p:nvPr/>
        </p:nvSpPr>
        <p:spPr>
          <a:xfrm>
            <a:off x="523671" y="2789853"/>
            <a:ext cx="784340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Limit with Piecewise Functions</a:t>
            </a:r>
            <a:endParaRPr lang="en-US" b="1" dirty="0">
              <a:solidFill>
                <a:srgbClr val="0432FF"/>
              </a:solidFill>
              <a:latin typeface="Times New Roman" panose="02020603050405020304" pitchFamily="18" charset="0"/>
              <a:ea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b="1" dirty="0">
              <a:solidFill>
                <a:srgbClr val="0432FF"/>
              </a:solidFill>
              <a:latin typeface="Times New Roman" panose="02020603050405020304" pitchFamily="18" charset="0"/>
              <a:ea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b="1" dirty="0">
                <a:solidFill>
                  <a:srgbClr val="0432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Definition of Limit</a:t>
            </a:r>
            <a:r>
              <a:rPr lang="en-US" b="1" dirty="0">
                <a:solidFill>
                  <a:srgbClr val="0432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dirty="0"/>
              <a:t>epsilon-delta limit def)</a:t>
            </a:r>
          </a:p>
          <a:p>
            <a:endParaRPr lang="en-US" b="1" dirty="0">
              <a:solidFill>
                <a:srgbClr val="0432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432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Continuity  </a:t>
            </a:r>
            <a:r>
              <a:rPr lang="en-US" b="1" dirty="0">
                <a:solidFill>
                  <a:srgbClr val="0432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Definition</a:t>
            </a:r>
            <a:r>
              <a:rPr lang="en-US" b="1" dirty="0">
                <a:solidFill>
                  <a:srgbClr val="0432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0432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Pre-Lesson</a:t>
            </a:r>
            <a:endParaRPr lang="en-US" b="1" dirty="0">
              <a:solidFill>
                <a:srgbClr val="0432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US" b="1" dirty="0">
                <a:solidFill>
                  <a:srgbClr val="0432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Definition of Tangent of a Curve</a:t>
            </a:r>
            <a:endParaRPr lang="en-US" b="1" dirty="0">
              <a:solidFill>
                <a:srgbClr val="0432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US" b="1" dirty="0">
                <a:solidFill>
                  <a:srgbClr val="0432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Graphs of f, f’ and f”</a:t>
            </a:r>
            <a:endParaRPr lang="en-US" b="1" dirty="0">
              <a:solidFill>
                <a:srgbClr val="0432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4B3302-F002-4F4A-90FB-80ED7CBE0ED9}"/>
              </a:ext>
            </a:extLst>
          </p:cNvPr>
          <p:cNvSpPr/>
          <p:nvPr/>
        </p:nvSpPr>
        <p:spPr>
          <a:xfrm>
            <a:off x="555047" y="112917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https://phan-yamada.weebly.com/</a:t>
            </a:r>
            <a:endParaRPr lang="en-US" dirty="0"/>
          </a:p>
          <a:p>
            <a:r>
              <a:rPr lang="en-US" dirty="0">
                <a:solidFill>
                  <a:srgbClr val="0432FF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Teaching - Calculus 1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59A8A-59F1-D84E-9A47-61B5C94C743D}"/>
              </a:ext>
            </a:extLst>
          </p:cNvPr>
          <p:cNvSpPr txBox="1"/>
          <p:nvPr/>
        </p:nvSpPr>
        <p:spPr>
          <a:xfrm>
            <a:off x="555047" y="2225111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Samples</a:t>
            </a:r>
          </a:p>
        </p:txBody>
      </p:sp>
    </p:spTree>
    <p:extLst>
      <p:ext uri="{BB962C8B-B14F-4D97-AF65-F5344CB8AC3E}">
        <p14:creationId xmlns:p14="http://schemas.microsoft.com/office/powerpoint/2010/main" val="327953586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DA88BD-9E63-4D4E-9865-FBD2F17A3423}"/>
              </a:ext>
            </a:extLst>
          </p:cNvPr>
          <p:cNvSpPr/>
          <p:nvPr/>
        </p:nvSpPr>
        <p:spPr>
          <a:xfrm>
            <a:off x="35859" y="-198060"/>
            <a:ext cx="86487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432FF"/>
                </a:solidFill>
                <a:latin typeface="Cambria" charset="0"/>
                <a:ea typeface="ＭＳ 明朝" charset="-128"/>
                <a:cs typeface="Times New Roman" charset="0"/>
              </a:rPr>
              <a:t> 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432FF"/>
                </a:solidFill>
                <a:latin typeface="Cambria" charset="0"/>
                <a:ea typeface="ＭＳ 明朝" charset="-128"/>
                <a:cs typeface="Times New Roman" charset="0"/>
              </a:rPr>
              <a:t>Calculus 2 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1AE270-B0BF-F04F-8057-19D283D61E81}"/>
              </a:ext>
            </a:extLst>
          </p:cNvPr>
          <p:cNvSpPr/>
          <p:nvPr/>
        </p:nvSpPr>
        <p:spPr>
          <a:xfrm>
            <a:off x="228600" y="2764572"/>
            <a:ext cx="89154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solidFill>
                  <a:srgbClr val="0432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 to Definite Integrals</a:t>
            </a:r>
            <a:endParaRPr lang="en-US" sz="2800" b="1" dirty="0">
              <a:solidFill>
                <a:srgbClr val="0432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endParaRPr lang="en-US" sz="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US" sz="2800" b="1" dirty="0">
                <a:solidFill>
                  <a:srgbClr val="0432FF"/>
                </a:solidFill>
              </a:rPr>
              <a:t>Creating a solid by rotating a curve about </a:t>
            </a:r>
            <a:r>
              <a:rPr lang="en-US" sz="2800" b="1" dirty="0">
                <a:solidFill>
                  <a:srgbClr val="0432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y-axis</a:t>
            </a:r>
            <a:r>
              <a:rPr lang="en-US" sz="2800" b="1" dirty="0">
                <a:solidFill>
                  <a:srgbClr val="0432FF"/>
                </a:solidFill>
              </a:rPr>
              <a:t>   </a:t>
            </a:r>
            <a:r>
              <a:rPr lang="en-US" sz="2800" b="1" dirty="0">
                <a:solidFill>
                  <a:srgbClr val="0432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of students’ work</a:t>
            </a:r>
            <a:endParaRPr lang="en-US" sz="2800" b="1" dirty="0">
              <a:solidFill>
                <a:srgbClr val="0432FF"/>
              </a:solidFill>
            </a:endParaRPr>
          </a:p>
          <a:p>
            <a:pPr marL="0" marR="0"/>
            <a:endParaRPr lang="en-US" sz="800" b="1" dirty="0">
              <a:solidFill>
                <a:srgbClr val="0432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US" sz="2800" b="1" dirty="0">
                <a:solidFill>
                  <a:srgbClr val="0432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Calculus of Parametric Curves</a:t>
            </a:r>
            <a:endParaRPr lang="en-US" sz="2800" b="1" dirty="0">
              <a:solidFill>
                <a:srgbClr val="0432FF"/>
              </a:solidFill>
            </a:endParaRPr>
          </a:p>
          <a:p>
            <a:pPr marL="0" marR="0"/>
            <a:endParaRPr lang="en-US" sz="800" b="1" dirty="0">
              <a:solidFill>
                <a:srgbClr val="0432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US" b="1" dirty="0">
                <a:solidFill>
                  <a:srgbClr val="0432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Visualizing a Series</a:t>
            </a:r>
            <a:endParaRPr lang="en-US" b="1" dirty="0">
              <a:solidFill>
                <a:srgbClr val="0432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endParaRPr lang="en-US" b="1" dirty="0">
              <a:solidFill>
                <a:srgbClr val="0432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US" b="1" dirty="0">
                <a:solidFill>
                  <a:srgbClr val="0432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3D Points, Vectors and Planes</a:t>
            </a:r>
            <a:endParaRPr lang="en-US" b="1" dirty="0">
              <a:solidFill>
                <a:srgbClr val="0432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endParaRPr lang="en-US" b="1" dirty="0">
              <a:solidFill>
                <a:srgbClr val="0432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22562E-95C6-A547-9E13-6ACB5B11897B}"/>
              </a:ext>
            </a:extLst>
          </p:cNvPr>
          <p:cNvSpPr/>
          <p:nvPr/>
        </p:nvSpPr>
        <p:spPr>
          <a:xfrm>
            <a:off x="685800" y="103590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https://phan-yamada.weebly.com/</a:t>
            </a:r>
            <a:endParaRPr lang="en-US" dirty="0"/>
          </a:p>
          <a:p>
            <a:r>
              <a:rPr lang="en-US" dirty="0"/>
              <a:t>Teaching - </a:t>
            </a:r>
            <a:r>
              <a:rPr lang="en-US" b="1" dirty="0">
                <a:solidFill>
                  <a:srgbClr val="0432FF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Calculus 2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58639-8CFC-B240-8BDF-25F781348864}"/>
              </a:ext>
            </a:extLst>
          </p:cNvPr>
          <p:cNvSpPr txBox="1"/>
          <p:nvPr/>
        </p:nvSpPr>
        <p:spPr>
          <a:xfrm>
            <a:off x="416094" y="2084903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Samples</a:t>
            </a:r>
          </a:p>
        </p:txBody>
      </p:sp>
    </p:spTree>
    <p:extLst>
      <p:ext uri="{BB962C8B-B14F-4D97-AF65-F5344CB8AC3E}">
        <p14:creationId xmlns:p14="http://schemas.microsoft.com/office/powerpoint/2010/main" val="317173048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DA88BD-9E63-4D4E-9865-FBD2F17A3423}"/>
              </a:ext>
            </a:extLst>
          </p:cNvPr>
          <p:cNvSpPr/>
          <p:nvPr/>
        </p:nvSpPr>
        <p:spPr>
          <a:xfrm>
            <a:off x="152400" y="4482"/>
            <a:ext cx="86487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Cambria" charset="0"/>
                <a:ea typeface="ＭＳ 明朝" charset="-128"/>
                <a:cs typeface="Times New Roman" charset="0"/>
              </a:rPr>
              <a:t> </a:t>
            </a:r>
            <a:endParaRPr lang="en-US" sz="4800" dirty="0">
              <a:solidFill>
                <a:srgbClr val="0013D9"/>
              </a:solidFill>
              <a:latin typeface="Cambria" charset="0"/>
              <a:ea typeface="ＭＳ 明朝" charset="-128"/>
              <a:cs typeface="Times New Roman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0013D9"/>
                </a:solidFill>
                <a:latin typeface="Cambria" charset="0"/>
                <a:ea typeface="ＭＳ 明朝" charset="-128"/>
                <a:cs typeface="Times New Roman" charset="0"/>
              </a:rPr>
              <a:t>Statistics apps</a:t>
            </a:r>
            <a:endParaRPr lang="en-US" sz="4000" dirty="0">
              <a:solidFill>
                <a:srgbClr val="0013D9"/>
              </a:solidFill>
              <a:latin typeface="Cambria" charset="0"/>
              <a:ea typeface="ＭＳ 明朝" charset="-128"/>
              <a:cs typeface="Times New Roman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mbria" charset="0"/>
              <a:ea typeface="ＭＳ 明朝" charset="-128"/>
              <a:cs typeface="Times New Roman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rgbClr val="0013D9"/>
              </a:solidFill>
              <a:latin typeface="Cambria" charset="0"/>
              <a:ea typeface="ＭＳ 明朝" charset="-128"/>
              <a:cs typeface="Times New Roman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ambria" charset="0"/>
                <a:ea typeface="ＭＳ 明朝" charset="-128"/>
                <a:cs typeface="Times New Roman" charset="0"/>
              </a:rPr>
              <a:t> </a:t>
            </a:r>
            <a:r>
              <a:rPr lang="en-US" dirty="0">
                <a:latin typeface="Cambria" charset="0"/>
                <a:ea typeface="ＭＳ 明朝" charset="-128"/>
                <a:cs typeface="Times New Roman" charset="0"/>
              </a:rPr>
              <a:t> </a:t>
            </a:r>
            <a:endParaRPr lang="en-US" dirty="0">
              <a:solidFill>
                <a:srgbClr val="0432FF"/>
              </a:solidFill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4C9C0-155A-724E-BE23-054F4E547709}"/>
              </a:ext>
            </a:extLst>
          </p:cNvPr>
          <p:cNvSpPr/>
          <p:nvPr/>
        </p:nvSpPr>
        <p:spPr>
          <a:xfrm>
            <a:off x="228600" y="2960115"/>
            <a:ext cx="84963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0432FF"/>
                </a:solidFill>
                <a:latin typeface="Times" charset="0"/>
                <a:ea typeface="ＭＳ Ｐゴシック" charset="-12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Fair dice?</a:t>
            </a:r>
            <a:endParaRPr lang="en-US" sz="2800" dirty="0">
              <a:solidFill>
                <a:srgbClr val="0432FF"/>
              </a:solidFill>
              <a:latin typeface="Times" charset="0"/>
              <a:ea typeface="ＭＳ Ｐゴシック" charset="-128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800" dirty="0">
              <a:solidFill>
                <a:srgbClr val="0013D9"/>
              </a:solidFill>
              <a:latin typeface="Cambria" charset="0"/>
              <a:ea typeface="ＭＳ 明朝" charset="-128"/>
              <a:cs typeface="Times New Roman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0432FF"/>
                </a:solidFill>
                <a:latin typeface="Times" charset="0"/>
                <a:ea typeface="ＭＳ Ｐゴシック" charset="-128"/>
                <a:cs typeface="Times New Roman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Which game is better?</a:t>
            </a:r>
            <a:endParaRPr lang="en-US" sz="2800" dirty="0">
              <a:solidFill>
                <a:srgbClr val="0432FF"/>
              </a:solidFill>
              <a:latin typeface="Times" charset="0"/>
              <a:ea typeface="ＭＳ Ｐゴシック" charset="-128"/>
            </a:endParaRPr>
          </a:p>
          <a:p>
            <a:pPr>
              <a:defRPr/>
            </a:pPr>
            <a:r>
              <a:rPr lang="en-US" sz="2800" dirty="0">
                <a:solidFill>
                  <a:srgbClr val="0432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GeoGebra Hypothesis Testing apps </a:t>
            </a:r>
            <a:r>
              <a:rPr lang="en-US" sz="2800" dirty="0">
                <a:solidFill>
                  <a:srgbClr val="0432FF"/>
                </a:solidFill>
                <a:latin typeface="Times" charset="0"/>
                <a:ea typeface="ＭＳ Ｐゴシック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endParaRPr lang="en-US" sz="2800" dirty="0">
              <a:solidFill>
                <a:srgbClr val="0432FF"/>
              </a:solidFill>
              <a:latin typeface="Cambria" charset="0"/>
              <a:ea typeface="ＭＳ 明朝" charset="-128"/>
              <a:cs typeface="Times New Roman" charset="0"/>
            </a:endParaRPr>
          </a:p>
          <a:p>
            <a:pPr>
              <a:defRPr/>
            </a:pPr>
            <a:endParaRPr lang="en-US" sz="800" dirty="0">
              <a:solidFill>
                <a:srgbClr val="0013D9"/>
              </a:solidFill>
              <a:latin typeface="Times" charset="0"/>
              <a:ea typeface="ＭＳ Ｐゴシック" charset="-128"/>
            </a:endParaRPr>
          </a:p>
          <a:p>
            <a:pPr>
              <a:defRPr/>
            </a:pPr>
            <a:r>
              <a:rPr lang="en-US" sz="2800" dirty="0">
                <a:solidFill>
                  <a:srgbClr val="0432FF"/>
                </a:solidFill>
                <a:latin typeface="Times" charset="0"/>
                <a:ea typeface="ＭＳ Ｐゴシック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Guessing Correlation Coefficient</a:t>
            </a:r>
            <a:endParaRPr lang="en-US" sz="2800" dirty="0">
              <a:solidFill>
                <a:srgbClr val="0432FF"/>
              </a:solidFill>
              <a:latin typeface="Times" charset="0"/>
              <a:ea typeface="ＭＳ Ｐゴシック" charset="-128"/>
            </a:endParaRPr>
          </a:p>
          <a:p>
            <a:pPr>
              <a:defRPr/>
            </a:pPr>
            <a:r>
              <a:rPr lang="en-US" sz="2800" dirty="0">
                <a:solidFill>
                  <a:srgbClr val="0432FF"/>
                </a:solidFill>
                <a:latin typeface="Times" charset="0"/>
                <a:ea typeface="ＭＳ Ｐゴシック" charset="-128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 Light Reaction Project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560CC2-F70D-4446-BFA3-06F7AC0556CC}"/>
              </a:ext>
            </a:extLst>
          </p:cNvPr>
          <p:cNvSpPr/>
          <p:nvPr/>
        </p:nvSpPr>
        <p:spPr>
          <a:xfrm>
            <a:off x="-152400" y="1066800"/>
            <a:ext cx="8343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https://phan-yamada.weebly.com</a:t>
            </a:r>
            <a:endParaRPr lang="en-US" dirty="0">
              <a:solidFill>
                <a:srgbClr val="C00000"/>
              </a:solidFill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13D9"/>
                </a:solidFill>
                <a:latin typeface="Cambria" charset="0"/>
                <a:ea typeface="ＭＳ 明朝" charset="-128"/>
                <a:cs typeface="Times New Roman" charset="0"/>
              </a:rPr>
              <a:t>Teaching - </a:t>
            </a:r>
            <a:r>
              <a:rPr lang="en-US" b="1" dirty="0">
                <a:solidFill>
                  <a:srgbClr val="0432FF"/>
                </a:solidFill>
                <a:latin typeface="Cambria" charset="0"/>
                <a:ea typeface="ＭＳ 明朝" charset="-128"/>
                <a:cs typeface="Times New Roman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Statistics</a:t>
            </a:r>
            <a:endParaRPr lang="en-US" b="1" dirty="0">
              <a:solidFill>
                <a:srgbClr val="0432FF"/>
              </a:solidFill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3559B-4766-FC41-9CEA-BD7C7C553157}"/>
              </a:ext>
            </a:extLst>
          </p:cNvPr>
          <p:cNvSpPr txBox="1"/>
          <p:nvPr/>
        </p:nvSpPr>
        <p:spPr>
          <a:xfrm>
            <a:off x="228600" y="2202164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Samples</a:t>
            </a:r>
          </a:p>
        </p:txBody>
      </p:sp>
    </p:spTree>
    <p:extLst>
      <p:ext uri="{BB962C8B-B14F-4D97-AF65-F5344CB8AC3E}">
        <p14:creationId xmlns:p14="http://schemas.microsoft.com/office/powerpoint/2010/main" val="222942425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>
            <a:extLst>
              <a:ext uri="{FF2B5EF4-FFF2-40B4-BE49-F238E27FC236}">
                <a16:creationId xmlns:a16="http://schemas.microsoft.com/office/drawing/2014/main" id="{3CAE2CA1-8306-6A41-92DD-991063912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791200"/>
            <a:ext cx="47436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ill Sans MT" panose="020B0502020104020203" pitchFamily="34" charset="77"/>
              </a:defRPr>
            </a:lvl1pPr>
            <a:lvl2pPr marL="742950" indent="-28575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ill Sans MT" panose="020B0502020104020203" pitchFamily="34" charset="77"/>
              </a:defRPr>
            </a:lvl2pPr>
            <a:lvl3pPr marL="1143000" indent="-2286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ill Sans MT" panose="020B0502020104020203" pitchFamily="34" charset="77"/>
              </a:defRPr>
            </a:lvl3pPr>
            <a:lvl4pPr marL="1600200" indent="-2286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ill Sans MT" panose="020B0502020104020203" pitchFamily="34" charset="77"/>
              </a:defRPr>
            </a:lvl4pPr>
            <a:lvl5pPr marL="2057400" indent="-2286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ill Sans MT" panose="020B0502020104020203" pitchFamily="34" charset="77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ill Sans MT" panose="020B0502020104020203" pitchFamily="34" charset="77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ill Sans MT" panose="020B0502020104020203" pitchFamily="34" charset="77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ill Sans MT" panose="020B0502020104020203" pitchFamily="34" charset="77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ill Sans MT" panose="020B0502020104020203" pitchFamily="34" charset="7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" pitchFamily="2" charset="0"/>
              </a:rPr>
              <a:t>For any questions, please email me :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Times" pitchFamily="2" charset="0"/>
              </a:rPr>
              <a:t>tphanya3@calstatela.edu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E8DC2-3227-4241-AF51-BDAFC8F1121C}"/>
              </a:ext>
            </a:extLst>
          </p:cNvPr>
          <p:cNvSpPr txBox="1"/>
          <p:nvPr/>
        </p:nvSpPr>
        <p:spPr>
          <a:xfrm>
            <a:off x="762000" y="381000"/>
            <a:ext cx="801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432FF"/>
                </a:solidFill>
              </a:rPr>
              <a:t>How 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3E94A1-6079-2642-82EA-0EB21375D1E4}"/>
              </a:ext>
            </a:extLst>
          </p:cNvPr>
          <p:cNvSpPr txBox="1"/>
          <p:nvPr/>
        </p:nvSpPr>
        <p:spPr>
          <a:xfrm>
            <a:off x="450681" y="1722917"/>
            <a:ext cx="656987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Apps for </a:t>
            </a:r>
            <a:r>
              <a:rPr lang="en-US" b="1" dirty="0">
                <a:solidFill>
                  <a:srgbClr val="0432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 Writing</a:t>
            </a:r>
            <a:r>
              <a:rPr lang="en-US" dirty="0">
                <a:solidFill>
                  <a:srgbClr val="0432FF"/>
                </a:solidFill>
              </a:rPr>
              <a:t> and </a:t>
            </a:r>
            <a:r>
              <a:rPr lang="en-US" b="1" dirty="0">
                <a:solidFill>
                  <a:srgbClr val="0432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 Drawing</a:t>
            </a:r>
            <a:endParaRPr lang="en-US" b="1" dirty="0">
              <a:solidFill>
                <a:srgbClr val="0432FF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b="1" dirty="0">
                <a:solidFill>
                  <a:srgbClr val="0432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Type Math symbols on Mac Keyboard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Create a GeoGebra Classroom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Use Jamboard for Group work</a:t>
            </a:r>
            <a:r>
              <a:rPr lang="en-US" b="1" dirty="0">
                <a:solidFill>
                  <a:srgbClr val="0432FF"/>
                </a:solidFill>
              </a:rPr>
              <a:t>.   </a:t>
            </a:r>
            <a:r>
              <a:rPr lang="en-US" b="1" dirty="0">
                <a:solidFill>
                  <a:srgbClr val="0432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Doc for Group Work Sample</a:t>
            </a:r>
            <a:endParaRPr lang="en-US" b="1" dirty="0">
              <a:solidFill>
                <a:srgbClr val="0432FF"/>
              </a:solidFill>
              <a:hlinkClick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b="1" dirty="0">
                <a:solidFill>
                  <a:srgbClr val="0432FF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Use GeoGebra for Statistics</a:t>
            </a:r>
            <a:endParaRPr lang="en-US" b="1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Create an Assessment on </a:t>
            </a:r>
            <a:r>
              <a:rPr lang="en-US" b="1" dirty="0" err="1">
                <a:solidFill>
                  <a:srgbClr val="0432FF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MyOpenMat</a:t>
            </a:r>
            <a:r>
              <a:rPr lang="en-US" b="1" dirty="0" err="1">
                <a:solidFill>
                  <a:srgbClr val="0432FF"/>
                </a:solidFill>
              </a:rPr>
              <a:t>h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Integrate MyOpenMath to Canvas</a:t>
            </a:r>
            <a:r>
              <a:rPr lang="en-US" b="1" dirty="0">
                <a:solidFill>
                  <a:srgbClr val="0432FF"/>
                </a:solidFill>
              </a:rPr>
              <a:t>.</a:t>
            </a:r>
            <a:endParaRPr lang="en-US" dirty="0">
              <a:solidFill>
                <a:srgbClr val="0432FF"/>
              </a:solidFill>
            </a:endParaRPr>
          </a:p>
          <a:p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5FA5B-1A06-394C-9C1C-3AD2AFBD56B8}"/>
              </a:ext>
            </a:extLst>
          </p:cNvPr>
          <p:cNvSpPr txBox="1"/>
          <p:nvPr/>
        </p:nvSpPr>
        <p:spPr>
          <a:xfrm>
            <a:off x="450681" y="1122753"/>
            <a:ext cx="43292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https://phan-yamada.weebly.com/</a:t>
            </a:r>
            <a:endParaRPr lang="en-US" dirty="0"/>
          </a:p>
          <a:p>
            <a:r>
              <a:rPr lang="en-US" b="1" dirty="0">
                <a:solidFill>
                  <a:srgbClr val="0432FF"/>
                </a:solidFill>
              </a:rPr>
              <a:t>Conference – </a:t>
            </a:r>
            <a:r>
              <a:rPr lang="en-US" b="1" dirty="0">
                <a:solidFill>
                  <a:srgbClr val="0432FF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</a:t>
            </a:r>
            <a:endParaRPr lang="en-US" b="1" dirty="0">
              <a:solidFill>
                <a:srgbClr val="0432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106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A6B727"/>
    </a:accent1>
    <a:accent2>
      <a:srgbClr val="418AB3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A6B727"/>
    </a:accent1>
    <a:accent2>
      <a:srgbClr val="418AB3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{D455C47A-8A3C-074B-99C9-6B9045BA9BC9}tf10001120</Template>
  <TotalTime>30693</TotalTime>
  <Words>416</Words>
  <Application>Microsoft Macintosh PowerPoint</Application>
  <PresentationFormat>On-screen Show (4:3)</PresentationFormat>
  <Paragraphs>120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1</vt:i4>
      </vt:variant>
    </vt:vector>
  </HeadingPairs>
  <TitlesOfParts>
    <vt:vector size="19" baseType="lpstr">
      <vt:lpstr>ＭＳ 明朝</vt:lpstr>
      <vt:lpstr>ＭＳ Ｐゴシック</vt:lpstr>
      <vt:lpstr>Arial</vt:lpstr>
      <vt:lpstr>Calibri</vt:lpstr>
      <vt:lpstr>Cambria</vt:lpstr>
      <vt:lpstr>Gill Sans MT</vt:lpstr>
      <vt:lpstr>Times</vt:lpstr>
      <vt:lpstr>Times New Roman</vt:lpstr>
      <vt:lpstr>Parcel</vt:lpstr>
      <vt:lpstr>Interactive tools for virtual teaching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Company>University of Southern California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Natural Curves with Polar Equations</dc:title>
  <dc:creator>Walter Yamada</dc:creator>
  <cp:keywords/>
  <cp:lastModifiedBy>Phan Yamada</cp:lastModifiedBy>
  <cp:revision>301</cp:revision>
  <cp:lastPrinted>2020-01-17T20:17:18Z</cp:lastPrinted>
  <dcterms:created xsi:type="dcterms:W3CDTF">2012-08-14T17:15:52Z</dcterms:created>
  <dcterms:modified xsi:type="dcterms:W3CDTF">2021-01-29T06:24:01Z</dcterms:modified>
</cp:coreProperties>
</file>