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8" r:id="rId4"/>
    <p:sldId id="258" r:id="rId5"/>
    <p:sldId id="294" r:id="rId6"/>
    <p:sldId id="299" r:id="rId7"/>
    <p:sldId id="295" r:id="rId8"/>
    <p:sldId id="296" r:id="rId9"/>
    <p:sldId id="261" r:id="rId10"/>
    <p:sldId id="262" r:id="rId11"/>
    <p:sldId id="264" r:id="rId12"/>
    <p:sldId id="290" r:id="rId13"/>
    <p:sldId id="265" r:id="rId14"/>
    <p:sldId id="266" r:id="rId15"/>
    <p:sldId id="267" r:id="rId16"/>
    <p:sldId id="268" r:id="rId17"/>
    <p:sldId id="269" r:id="rId18"/>
    <p:sldId id="270" r:id="rId19"/>
    <p:sldId id="272" r:id="rId20"/>
    <p:sldId id="297" r:id="rId21"/>
    <p:sldId id="271" r:id="rId22"/>
    <p:sldId id="291" r:id="rId23"/>
    <p:sldId id="273" r:id="rId24"/>
    <p:sldId id="274" r:id="rId25"/>
    <p:sldId id="275" r:id="rId26"/>
    <p:sldId id="276" r:id="rId27"/>
    <p:sldId id="280" r:id="rId28"/>
    <p:sldId id="277" r:id="rId29"/>
    <p:sldId id="278" r:id="rId30"/>
    <p:sldId id="279" r:id="rId31"/>
    <p:sldId id="281" r:id="rId32"/>
    <p:sldId id="282" r:id="rId33"/>
    <p:sldId id="283" r:id="rId34"/>
    <p:sldId id="292" r:id="rId35"/>
    <p:sldId id="286" r:id="rId36"/>
    <p:sldId id="287"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5F90-8284-434E-B412-9664809B7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2822E-E276-4F8A-BBA6-777875BA5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52FB4F-3737-43D0-9CC7-3664C5C4E5F5}"/>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2F31D8F3-E0C5-45A3-931C-E3769B064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3D539-A8D4-4E7E-90C3-31DA0AF8C21F}"/>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20046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6A3F-AFB1-4B0C-B3CE-1B83D50DD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A62D9E-DB8F-45A4-B9FD-C0EEA3F2C7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4347C-118F-4A57-B110-03E98109DBD3}"/>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F45478D2-88A1-4392-A249-048501BD3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5D2E8-8912-4743-A186-187262DB8DC2}"/>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302263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8D776-FBD3-4823-9167-F367E6ADC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99D8B1-461D-4241-8789-47437C8C34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007FE-3A37-4608-BBD1-E556A982A941}"/>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A7F6C441-573A-4C32-8D02-13469F83F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7B784-E9A6-4061-8EB4-5D5B3B3F3C87}"/>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109112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68D0-EC53-4D85-92C8-2766FB2DE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091F9-CAFF-48EF-9301-CAD4B758FE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AF9E7-654B-46DA-9EFD-85046FA65A55}"/>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478987ED-4F5C-4E8C-A17E-551298202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04271-1ACA-45EE-BB74-15761697CFFC}"/>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38205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9C88-BE4D-439D-84F1-4966F75EA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FA6DA-42B1-4AC6-8AA0-59AF1F12BA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CE364A-9548-446A-9925-DB7FA25DA0B3}"/>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BFB7F253-F84F-4141-9FAA-A5995E513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5688D-7C26-4F5F-AD53-06A82D17F36A}"/>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195356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CD57-4E57-4FC9-95EF-DECCBCEC2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3E16C-C2ED-4F82-AABD-271312CDB6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35832-C5C7-49FE-BED7-383A441B53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0C833-5DB8-45B4-90CA-A52F8BE0FF02}"/>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6" name="Footer Placeholder 5">
            <a:extLst>
              <a:ext uri="{FF2B5EF4-FFF2-40B4-BE49-F238E27FC236}">
                <a16:creationId xmlns:a16="http://schemas.microsoft.com/office/drawing/2014/main" id="{B0F12C00-733C-443D-963B-B37923C29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2DDEE-2512-41CE-AA1C-B6B005C50F5D}"/>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203335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38F2-4E0F-47E3-84F3-189F048C6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A2CBF-9922-4688-9EDD-9C4F7BF82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650386-D848-4D3F-BDCE-1166CDD030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2577CE-5672-455F-96E9-AE5829CE0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4BFD6A-5316-48DC-B421-CD43B01DF5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20C5E-1C40-4BEC-8719-FAFD04AD96D1}"/>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8" name="Footer Placeholder 7">
            <a:extLst>
              <a:ext uri="{FF2B5EF4-FFF2-40B4-BE49-F238E27FC236}">
                <a16:creationId xmlns:a16="http://schemas.microsoft.com/office/drawing/2014/main" id="{9CCFF0EF-C8CE-4A35-BAC7-6D5A7380DD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F31419-709E-43D5-B3A0-536A8E77BEF5}"/>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392328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27CD-4FA4-4E5B-BF29-83E48BE737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9F372-265B-46FE-B97C-6511259E2598}"/>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4" name="Footer Placeholder 3">
            <a:extLst>
              <a:ext uri="{FF2B5EF4-FFF2-40B4-BE49-F238E27FC236}">
                <a16:creationId xmlns:a16="http://schemas.microsoft.com/office/drawing/2014/main" id="{E9ED3480-0565-411C-BAF2-1AEA72C1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09946E-13C9-49CD-BAF2-62F16F7306DD}"/>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258354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0FA84-6704-4B0F-B539-6794E605C6B7}"/>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3" name="Footer Placeholder 2">
            <a:extLst>
              <a:ext uri="{FF2B5EF4-FFF2-40B4-BE49-F238E27FC236}">
                <a16:creationId xmlns:a16="http://schemas.microsoft.com/office/drawing/2014/main" id="{9771C44F-2D1B-49C6-87F2-53B6B2668D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41470-0BE3-4CE4-9FAC-BC5BA42D8B2B}"/>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77780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A5B2-EC1F-4896-9A46-24A2145DB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8C5CF6-D43A-4BA7-9D38-2F21F0E08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F6B6E-9DEF-474B-93E4-81BA8975A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0DA8C-0715-4AB3-90CD-B289FEE8EDFE}"/>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6" name="Footer Placeholder 5">
            <a:extLst>
              <a:ext uri="{FF2B5EF4-FFF2-40B4-BE49-F238E27FC236}">
                <a16:creationId xmlns:a16="http://schemas.microsoft.com/office/drawing/2014/main" id="{DE0BFB6C-F147-406B-8078-561276183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35C8D-392E-41E5-A21F-260E931F5E44}"/>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415422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A728-1420-4C8D-B2EF-C55B3205C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2B408-2EF1-488A-97F5-4A28AAF05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914362-E5FA-49EA-986E-2DE3A1118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BF0484-FDC2-481A-B6C8-4F3330CFC34F}"/>
              </a:ext>
            </a:extLst>
          </p:cNvPr>
          <p:cNvSpPr>
            <a:spLocks noGrp="1"/>
          </p:cNvSpPr>
          <p:nvPr>
            <p:ph type="dt" sz="half" idx="10"/>
          </p:nvPr>
        </p:nvSpPr>
        <p:spPr/>
        <p:txBody>
          <a:bodyPr/>
          <a:lstStyle/>
          <a:p>
            <a:fld id="{EA3E2CF3-C0FD-40B8-888B-C0F52C75109B}" type="datetimeFigureOut">
              <a:rPr lang="en-US" smtClean="0"/>
              <a:t>10/4/2021</a:t>
            </a:fld>
            <a:endParaRPr lang="en-US"/>
          </a:p>
        </p:txBody>
      </p:sp>
      <p:sp>
        <p:nvSpPr>
          <p:cNvPr id="6" name="Footer Placeholder 5">
            <a:extLst>
              <a:ext uri="{FF2B5EF4-FFF2-40B4-BE49-F238E27FC236}">
                <a16:creationId xmlns:a16="http://schemas.microsoft.com/office/drawing/2014/main" id="{5BDA0460-4D35-4553-8D0A-2346E8134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D33AE-6525-4B89-9285-BB61E550017B}"/>
              </a:ext>
            </a:extLst>
          </p:cNvPr>
          <p:cNvSpPr>
            <a:spLocks noGrp="1"/>
          </p:cNvSpPr>
          <p:nvPr>
            <p:ph type="sldNum" sz="quarter" idx="12"/>
          </p:nvPr>
        </p:nvSpPr>
        <p:spPr/>
        <p:txBody>
          <a:bodyPr/>
          <a:lstStyle/>
          <a:p>
            <a:fld id="{05FB2EEB-0F3A-4EBE-9395-541CCFF42217}" type="slidenum">
              <a:rPr lang="en-US" smtClean="0"/>
              <a:t>‹#›</a:t>
            </a:fld>
            <a:endParaRPr lang="en-US"/>
          </a:p>
        </p:txBody>
      </p:sp>
    </p:spTree>
    <p:extLst>
      <p:ext uri="{BB962C8B-B14F-4D97-AF65-F5344CB8AC3E}">
        <p14:creationId xmlns:p14="http://schemas.microsoft.com/office/powerpoint/2010/main" val="12688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26DAE-6E44-4FA7-9C5C-DEBCA5038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76C8E-DA92-44AD-8FDC-27B9AF98F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7DF2B-1F03-4C4C-8513-3910F23E2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E2CF3-C0FD-40B8-888B-C0F52C75109B}" type="datetimeFigureOut">
              <a:rPr lang="en-US" smtClean="0"/>
              <a:t>10/4/2021</a:t>
            </a:fld>
            <a:endParaRPr lang="en-US"/>
          </a:p>
        </p:txBody>
      </p:sp>
      <p:sp>
        <p:nvSpPr>
          <p:cNvPr id="5" name="Footer Placeholder 4">
            <a:extLst>
              <a:ext uri="{FF2B5EF4-FFF2-40B4-BE49-F238E27FC236}">
                <a16:creationId xmlns:a16="http://schemas.microsoft.com/office/drawing/2014/main" id="{08527FE1-7082-4130-A7E2-FB73B4F62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65CED4-C8D7-4147-B3EC-3EAB3D883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B2EEB-0F3A-4EBE-9395-541CCFF42217}" type="slidenum">
              <a:rPr lang="en-US" smtClean="0"/>
              <a:t>‹#›</a:t>
            </a:fld>
            <a:endParaRPr lang="en-US"/>
          </a:p>
        </p:txBody>
      </p:sp>
    </p:spTree>
    <p:extLst>
      <p:ext uri="{BB962C8B-B14F-4D97-AF65-F5344CB8AC3E}">
        <p14:creationId xmlns:p14="http://schemas.microsoft.com/office/powerpoint/2010/main" val="277365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ducalingo.com/en/dic-en/corequisi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ducalingo.com/en/dic-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8845-302C-4649-8522-3CE73D8B14F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ED87AD5-7676-44E4-8F98-47F0C3A4AD02}"/>
              </a:ext>
            </a:extLst>
          </p:cNvPr>
          <p:cNvSpPr>
            <a:spLocks noGrp="1"/>
          </p:cNvSpPr>
          <p:nvPr>
            <p:ph type="subTitle" idx="1"/>
          </p:nvPr>
        </p:nvSpPr>
        <p:spPr/>
        <p:txBody>
          <a:bodyPr/>
          <a:lstStyle/>
          <a:p>
            <a:pPr algn="r"/>
            <a:r>
              <a:rPr lang="en-US" dirty="0"/>
              <a:t>Leslie Mohnke</a:t>
            </a:r>
          </a:p>
          <a:p>
            <a:pPr algn="r"/>
            <a:r>
              <a:rPr lang="en-US" dirty="0"/>
              <a:t>Lansing Community College</a:t>
            </a:r>
          </a:p>
          <a:p>
            <a:pPr algn="r"/>
            <a:r>
              <a:rPr lang="en-US" dirty="0"/>
              <a:t>10.9.2021</a:t>
            </a:r>
          </a:p>
        </p:txBody>
      </p:sp>
      <p:sp>
        <p:nvSpPr>
          <p:cNvPr id="5" name="Rectangle 4">
            <a:extLst>
              <a:ext uri="{FF2B5EF4-FFF2-40B4-BE49-F238E27FC236}">
                <a16:creationId xmlns:a16="http://schemas.microsoft.com/office/drawing/2014/main" id="{E03157A7-F5F8-48D5-B32C-DF3766263DBF}"/>
              </a:ext>
            </a:extLst>
          </p:cNvPr>
          <p:cNvSpPr/>
          <p:nvPr/>
        </p:nvSpPr>
        <p:spPr>
          <a:xfrm>
            <a:off x="2073896" y="1364566"/>
            <a:ext cx="7824247" cy="2554545"/>
          </a:xfrm>
          <a:prstGeom prst="rect">
            <a:avLst/>
          </a:prstGeom>
        </p:spPr>
        <p:txBody>
          <a:bodyPr wrap="square">
            <a:spAutoFit/>
          </a:bodyPr>
          <a:lstStyle/>
          <a:p>
            <a:pPr algn="ctr"/>
            <a:r>
              <a:rPr lang="en-US" sz="4000" dirty="0">
                <a:latin typeface="Comic Sans MS" panose="030F0702030302020204" pitchFamily="66" charset="0"/>
                <a:ea typeface="Calibri" panose="020F0502020204030204" pitchFamily="34" charset="0"/>
                <a:cs typeface="Arial" panose="020B0604020202020204" pitchFamily="34" charset="0"/>
              </a:rPr>
              <a:t>Creating, Implementing and Surviving </a:t>
            </a:r>
          </a:p>
          <a:p>
            <a:pPr algn="ctr"/>
            <a:r>
              <a:rPr lang="en-US" sz="4000" dirty="0">
                <a:latin typeface="Comic Sans MS" panose="030F0702030302020204" pitchFamily="66" charset="0"/>
                <a:ea typeface="Calibri" panose="020F0502020204030204" pitchFamily="34" charset="0"/>
                <a:cs typeface="Times New Roman" panose="02020603050405020304" pitchFamily="18" charset="0"/>
              </a:rPr>
              <a:t>Co-requisite/Co-support courses</a:t>
            </a:r>
            <a:endParaRPr lang="en-US" sz="4000" dirty="0">
              <a:latin typeface="Comic Sans MS" panose="030F0702030302020204" pitchFamily="66" charset="0"/>
            </a:endParaRPr>
          </a:p>
        </p:txBody>
      </p:sp>
    </p:spTree>
    <p:extLst>
      <p:ext uri="{BB962C8B-B14F-4D97-AF65-F5344CB8AC3E}">
        <p14:creationId xmlns:p14="http://schemas.microsoft.com/office/powerpoint/2010/main" val="18921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724D-A269-4AA5-9320-920F65342E2C}"/>
              </a:ext>
            </a:extLst>
          </p:cNvPr>
          <p:cNvSpPr>
            <a:spLocks noGrp="1"/>
          </p:cNvSpPr>
          <p:nvPr>
            <p:ph type="ctrTitle"/>
          </p:nvPr>
        </p:nvSpPr>
        <p:spPr/>
        <p:txBody>
          <a:bodyPr>
            <a:normAutofit/>
          </a:bodyPr>
          <a:lstStyle/>
          <a:p>
            <a:r>
              <a:rPr lang="en-US" sz="8000" dirty="0">
                <a:latin typeface="Castellar" panose="020A0402060406010301" pitchFamily="18" charset="0"/>
              </a:rPr>
              <a:t>Corequisite </a:t>
            </a:r>
            <a:br>
              <a:rPr lang="en-US" sz="8000" dirty="0">
                <a:latin typeface="Castellar" panose="020A0402060406010301" pitchFamily="18" charset="0"/>
              </a:rPr>
            </a:br>
            <a:r>
              <a:rPr lang="en-US" sz="8000" dirty="0">
                <a:latin typeface="Castellar" panose="020A0402060406010301" pitchFamily="18" charset="0"/>
              </a:rPr>
              <a:t>Definition</a:t>
            </a:r>
          </a:p>
        </p:txBody>
      </p:sp>
      <p:sp>
        <p:nvSpPr>
          <p:cNvPr id="3" name="Subtitle 2">
            <a:extLst>
              <a:ext uri="{FF2B5EF4-FFF2-40B4-BE49-F238E27FC236}">
                <a16:creationId xmlns:a16="http://schemas.microsoft.com/office/drawing/2014/main" id="{23350F69-B3FA-4C08-A710-C4274C20EE55}"/>
              </a:ext>
            </a:extLst>
          </p:cNvPr>
          <p:cNvSpPr>
            <a:spLocks noGrp="1"/>
          </p:cNvSpPr>
          <p:nvPr>
            <p:ph type="subTitle" idx="1"/>
          </p:nvPr>
        </p:nvSpPr>
        <p:spPr/>
        <p:txBody>
          <a:bodyPr>
            <a:normAutofit fontScale="92500" lnSpcReduction="20000"/>
          </a:bodyPr>
          <a:lstStyle/>
          <a:p>
            <a:r>
              <a:rPr lang="en-US" sz="3300" dirty="0">
                <a:latin typeface="Arial" panose="020B0604020202020204" pitchFamily="34" charset="0"/>
                <a:cs typeface="Arial" panose="020B0604020202020204" pitchFamily="34" charset="0"/>
              </a:rPr>
              <a:t>A formal course of study required to be taken simultaneously with another. </a:t>
            </a:r>
          </a:p>
          <a:p>
            <a:r>
              <a:rPr lang="en-US" sz="3300" dirty="0">
                <a:latin typeface="Arial" panose="020B0604020202020204" pitchFamily="34" charset="0"/>
                <a:cs typeface="Arial" panose="020B0604020202020204" pitchFamily="34" charset="0"/>
              </a:rPr>
              <a:t>A corequisite is a course that must be taken at the same time as another course.</a:t>
            </a:r>
          </a:p>
          <a:p>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60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4715-D059-4BB6-AFD4-F9694475A8DC}"/>
              </a:ext>
            </a:extLst>
          </p:cNvPr>
          <p:cNvSpPr>
            <a:spLocks noGrp="1"/>
          </p:cNvSpPr>
          <p:nvPr>
            <p:ph type="ctrTitle"/>
          </p:nvPr>
        </p:nvSpPr>
        <p:spPr/>
        <p:txBody>
          <a:bodyPr>
            <a:normAutofit/>
          </a:bodyPr>
          <a:lstStyle/>
          <a:p>
            <a:r>
              <a:rPr lang="en-US" dirty="0">
                <a:latin typeface="Castellar" panose="020A0402060406010301" pitchFamily="18" charset="0"/>
              </a:rPr>
              <a:t>LCC’s Co-support </a:t>
            </a:r>
            <a:br>
              <a:rPr lang="en-US" dirty="0">
                <a:latin typeface="Castellar" panose="020A0402060406010301" pitchFamily="18" charset="0"/>
              </a:rPr>
            </a:br>
            <a:r>
              <a:rPr lang="en-US" dirty="0">
                <a:latin typeface="Castellar" panose="020A0402060406010301" pitchFamily="18" charset="0"/>
              </a:rPr>
              <a:t>course DEFINITION</a:t>
            </a:r>
            <a:endParaRPr lang="en-US" dirty="0"/>
          </a:p>
        </p:txBody>
      </p:sp>
      <p:sp>
        <p:nvSpPr>
          <p:cNvPr id="3" name="Subtitle 2">
            <a:extLst>
              <a:ext uri="{FF2B5EF4-FFF2-40B4-BE49-F238E27FC236}">
                <a16:creationId xmlns:a16="http://schemas.microsoft.com/office/drawing/2014/main" id="{4C29F685-E765-4BC2-B2FD-16DAA6E77351}"/>
              </a:ext>
            </a:extLst>
          </p:cNvPr>
          <p:cNvSpPr>
            <a:spLocks noGrp="1"/>
          </p:cNvSpPr>
          <p:nvPr>
            <p:ph type="subTitle" idx="1"/>
          </p:nvPr>
        </p:nvSpPr>
        <p:spPr>
          <a:xfrm>
            <a:off x="1524000" y="3602038"/>
            <a:ext cx="9265920" cy="2615882"/>
          </a:xfrm>
        </p:spPr>
        <p:txBody>
          <a:bodyPr/>
          <a:lstStyle/>
          <a:p>
            <a:endParaRPr lang="en-US" dirty="0"/>
          </a:p>
        </p:txBody>
      </p:sp>
      <p:sp>
        <p:nvSpPr>
          <p:cNvPr id="5" name="Rectangle 4">
            <a:extLst>
              <a:ext uri="{FF2B5EF4-FFF2-40B4-BE49-F238E27FC236}">
                <a16:creationId xmlns:a16="http://schemas.microsoft.com/office/drawing/2014/main" id="{0DED220A-8B0E-479C-8DA9-DB9D0502D7DB}"/>
              </a:ext>
            </a:extLst>
          </p:cNvPr>
          <p:cNvSpPr/>
          <p:nvPr/>
        </p:nvSpPr>
        <p:spPr>
          <a:xfrm>
            <a:off x="2468880" y="3825240"/>
            <a:ext cx="6949440" cy="1815882"/>
          </a:xfrm>
          <a:prstGeom prst="rect">
            <a:avLst/>
          </a:prstGeom>
        </p:spPr>
        <p:txBody>
          <a:bodyPr wrap="square">
            <a:spAutoFit/>
          </a:bodyPr>
          <a:lstStyle/>
          <a:p>
            <a:pPr algn="ctr"/>
            <a:r>
              <a:rPr lang="en-US" sz="2800" dirty="0">
                <a:latin typeface="Cambria Math" panose="02040503050406030204" pitchFamily="18" charset="0"/>
                <a:ea typeface="Cambria Math" panose="02040503050406030204" pitchFamily="18" charset="0"/>
              </a:rPr>
              <a:t>Course is designed to provide embedded academic support to students whose skill set is not at level to take college level math as a stand-alone course.</a:t>
            </a:r>
          </a:p>
        </p:txBody>
      </p:sp>
    </p:spTree>
    <p:extLst>
      <p:ext uri="{BB962C8B-B14F-4D97-AF65-F5344CB8AC3E}">
        <p14:creationId xmlns:p14="http://schemas.microsoft.com/office/powerpoint/2010/main" val="25165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BF1D-D62C-410B-A255-43BAD5C0C421}"/>
              </a:ext>
            </a:extLst>
          </p:cNvPr>
          <p:cNvSpPr>
            <a:spLocks noGrp="1"/>
          </p:cNvSpPr>
          <p:nvPr>
            <p:ph type="title"/>
          </p:nvPr>
        </p:nvSpPr>
        <p:spPr/>
        <p:txBody>
          <a:bodyPr/>
          <a:lstStyle/>
          <a:p>
            <a:pPr algn="ctr"/>
            <a:r>
              <a:rPr lang="en-US" b="1" dirty="0">
                <a:solidFill>
                  <a:srgbClr val="C00000"/>
                </a:solidFill>
                <a:latin typeface="Broadway" panose="04040905080B02020502" pitchFamily="82" charset="0"/>
              </a:rPr>
              <a:t>CHAT BOX</a:t>
            </a:r>
            <a:endParaRPr lang="en-US" dirty="0"/>
          </a:p>
        </p:txBody>
      </p:sp>
      <p:sp>
        <p:nvSpPr>
          <p:cNvPr id="3" name="Content Placeholder 2">
            <a:extLst>
              <a:ext uri="{FF2B5EF4-FFF2-40B4-BE49-F238E27FC236}">
                <a16:creationId xmlns:a16="http://schemas.microsoft.com/office/drawing/2014/main" id="{D5B1E841-9D1A-4E4B-8ADB-B9CCFEECD974}"/>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Share ideas to add to the definition of Co-requisite or Co-support course as you or your college interprets or understands it</a:t>
            </a:r>
          </a:p>
        </p:txBody>
      </p:sp>
    </p:spTree>
    <p:extLst>
      <p:ext uri="{BB962C8B-B14F-4D97-AF65-F5344CB8AC3E}">
        <p14:creationId xmlns:p14="http://schemas.microsoft.com/office/powerpoint/2010/main" val="166724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F12-16AC-401E-A85E-475D01B4E4E7}"/>
              </a:ext>
            </a:extLst>
          </p:cNvPr>
          <p:cNvSpPr>
            <a:spLocks noGrp="1"/>
          </p:cNvSpPr>
          <p:nvPr>
            <p:ph type="title"/>
          </p:nvPr>
        </p:nvSpPr>
        <p:spPr/>
        <p:txBody>
          <a:bodyPr/>
          <a:lstStyle/>
          <a:p>
            <a:r>
              <a:rPr lang="en-US" dirty="0"/>
              <a:t>In the beginning -  </a:t>
            </a:r>
          </a:p>
        </p:txBody>
      </p:sp>
      <p:sp>
        <p:nvSpPr>
          <p:cNvPr id="3" name="Content Placeholder 2">
            <a:extLst>
              <a:ext uri="{FF2B5EF4-FFF2-40B4-BE49-F238E27FC236}">
                <a16:creationId xmlns:a16="http://schemas.microsoft.com/office/drawing/2014/main" id="{29127054-4A8F-43B4-B1A1-067AF69D7856}"/>
              </a:ext>
            </a:extLst>
          </p:cNvPr>
          <p:cNvSpPr>
            <a:spLocks noGrp="1"/>
          </p:cNvSpPr>
          <p:nvPr>
            <p:ph idx="1"/>
          </p:nvPr>
        </p:nvSpPr>
        <p:spPr/>
        <p:txBody>
          <a:bodyPr/>
          <a:lstStyle/>
          <a:p>
            <a:r>
              <a:rPr lang="en-US" dirty="0"/>
              <a:t>High school GPA</a:t>
            </a:r>
          </a:p>
          <a:p>
            <a:r>
              <a:rPr lang="en-US" dirty="0"/>
              <a:t>Developmental Math Spotlight</a:t>
            </a:r>
          </a:p>
          <a:p>
            <a:r>
              <a:rPr lang="en-US" dirty="0"/>
              <a:t>Tennessee Model</a:t>
            </a:r>
          </a:p>
          <a:p>
            <a:r>
              <a:rPr lang="en-US" dirty="0"/>
              <a:t>Accelerated Math programs</a:t>
            </a:r>
          </a:p>
          <a:p>
            <a:r>
              <a:rPr lang="en-US" dirty="0"/>
              <a:t>Financial Aid</a:t>
            </a:r>
          </a:p>
          <a:p>
            <a:r>
              <a:rPr lang="en-US" dirty="0"/>
              <a:t>Math Boot Camps</a:t>
            </a:r>
          </a:p>
          <a:p>
            <a:r>
              <a:rPr lang="en-US" dirty="0"/>
              <a:t>Credentials – Higher Learning Commission</a:t>
            </a:r>
          </a:p>
          <a:p>
            <a:r>
              <a:rPr lang="en-US" dirty="0"/>
              <a:t>Math Literacy and Quantitative Reasoning</a:t>
            </a:r>
          </a:p>
        </p:txBody>
      </p:sp>
    </p:spTree>
    <p:extLst>
      <p:ext uri="{BB962C8B-B14F-4D97-AF65-F5344CB8AC3E}">
        <p14:creationId xmlns:p14="http://schemas.microsoft.com/office/powerpoint/2010/main" val="231717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4453-D291-49E4-BE87-DA7125859B7E}"/>
              </a:ext>
            </a:extLst>
          </p:cNvPr>
          <p:cNvSpPr>
            <a:spLocks noGrp="1"/>
          </p:cNvSpPr>
          <p:nvPr>
            <p:ph type="title"/>
          </p:nvPr>
        </p:nvSpPr>
        <p:spPr/>
        <p:txBody>
          <a:bodyPr/>
          <a:lstStyle/>
          <a:p>
            <a:pPr algn="ctr"/>
            <a:r>
              <a:rPr lang="en-US" dirty="0"/>
              <a:t>LCC journey began 2017-2018</a:t>
            </a:r>
            <a:br>
              <a:rPr lang="en-US" dirty="0"/>
            </a:br>
            <a:r>
              <a:rPr lang="en-US" dirty="0"/>
              <a:t>Implementation 2019-2020</a:t>
            </a:r>
          </a:p>
        </p:txBody>
      </p:sp>
      <p:sp>
        <p:nvSpPr>
          <p:cNvPr id="3" name="Content Placeholder 2">
            <a:extLst>
              <a:ext uri="{FF2B5EF4-FFF2-40B4-BE49-F238E27FC236}">
                <a16:creationId xmlns:a16="http://schemas.microsoft.com/office/drawing/2014/main" id="{3462C920-0CC2-4836-9433-BCE301C6319A}"/>
              </a:ext>
            </a:extLst>
          </p:cNvPr>
          <p:cNvSpPr>
            <a:spLocks noGrp="1"/>
          </p:cNvSpPr>
          <p:nvPr>
            <p:ph idx="1"/>
          </p:nvPr>
        </p:nvSpPr>
        <p:spPr/>
        <p:txBody>
          <a:bodyPr>
            <a:normAutofit/>
          </a:bodyPr>
          <a:lstStyle/>
          <a:p>
            <a:r>
              <a:rPr lang="en-US" sz="5400" dirty="0"/>
              <a:t>Who is part of the Conversation?</a:t>
            </a:r>
          </a:p>
          <a:p>
            <a:endParaRPr lang="en-US" sz="5400" dirty="0"/>
          </a:p>
          <a:p>
            <a:r>
              <a:rPr lang="en-US" sz="5400" dirty="0"/>
              <a:t>Broaden the Buy-in</a:t>
            </a:r>
          </a:p>
        </p:txBody>
      </p:sp>
    </p:spTree>
    <p:extLst>
      <p:ext uri="{BB962C8B-B14F-4D97-AF65-F5344CB8AC3E}">
        <p14:creationId xmlns:p14="http://schemas.microsoft.com/office/powerpoint/2010/main" val="373846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1B8F-2F8F-4D09-81CB-54F96B557890}"/>
              </a:ext>
            </a:extLst>
          </p:cNvPr>
          <p:cNvSpPr>
            <a:spLocks noGrp="1"/>
          </p:cNvSpPr>
          <p:nvPr>
            <p:ph type="title"/>
          </p:nvPr>
        </p:nvSpPr>
        <p:spPr/>
        <p:txBody>
          <a:bodyPr>
            <a:normAutofit/>
          </a:bodyPr>
          <a:lstStyle/>
          <a:p>
            <a:pPr algn="ctr"/>
            <a:r>
              <a:rPr lang="en-US" sz="5400" b="1" dirty="0">
                <a:solidFill>
                  <a:srgbClr val="C00000"/>
                </a:solidFill>
                <a:latin typeface="Broadway" panose="04040905080B02020502" pitchFamily="82" charset="0"/>
              </a:rPr>
              <a:t>CHAT BOX</a:t>
            </a:r>
          </a:p>
        </p:txBody>
      </p:sp>
      <p:sp>
        <p:nvSpPr>
          <p:cNvPr id="3" name="Content Placeholder 2">
            <a:extLst>
              <a:ext uri="{FF2B5EF4-FFF2-40B4-BE49-F238E27FC236}">
                <a16:creationId xmlns:a16="http://schemas.microsoft.com/office/drawing/2014/main" id="{130953C1-AA25-4A4A-82B6-0B4F4338BC08}"/>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State the name of your college if you are currently offering some form of a corequisite or co-support class.  State the college level course it supports.</a:t>
            </a:r>
          </a:p>
        </p:txBody>
      </p:sp>
    </p:spTree>
    <p:extLst>
      <p:ext uri="{BB962C8B-B14F-4D97-AF65-F5344CB8AC3E}">
        <p14:creationId xmlns:p14="http://schemas.microsoft.com/office/powerpoint/2010/main" val="325328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A31-B600-4E82-B412-5DA2722B1DE0}"/>
              </a:ext>
            </a:extLst>
          </p:cNvPr>
          <p:cNvSpPr>
            <a:spLocks noGrp="1"/>
          </p:cNvSpPr>
          <p:nvPr>
            <p:ph type="title"/>
          </p:nvPr>
        </p:nvSpPr>
        <p:spPr/>
        <p:txBody>
          <a:bodyPr/>
          <a:lstStyle/>
          <a:p>
            <a:r>
              <a:rPr lang="en-US" dirty="0"/>
              <a:t>Investigating Different Models</a:t>
            </a:r>
          </a:p>
        </p:txBody>
      </p:sp>
      <p:sp>
        <p:nvSpPr>
          <p:cNvPr id="3" name="Content Placeholder 2">
            <a:extLst>
              <a:ext uri="{FF2B5EF4-FFF2-40B4-BE49-F238E27FC236}">
                <a16:creationId xmlns:a16="http://schemas.microsoft.com/office/drawing/2014/main" id="{A23F352E-8CC4-4560-8177-8116433DC98E}"/>
              </a:ext>
            </a:extLst>
          </p:cNvPr>
          <p:cNvSpPr>
            <a:spLocks noGrp="1"/>
          </p:cNvSpPr>
          <p:nvPr>
            <p:ph idx="1"/>
          </p:nvPr>
        </p:nvSpPr>
        <p:spPr/>
        <p:txBody>
          <a:bodyPr/>
          <a:lstStyle/>
          <a:p>
            <a:r>
              <a:rPr lang="en-US" dirty="0"/>
              <a:t>On your campus</a:t>
            </a:r>
          </a:p>
          <a:p>
            <a:r>
              <a:rPr lang="en-US" dirty="0"/>
              <a:t>In Michigan</a:t>
            </a:r>
          </a:p>
          <a:p>
            <a:r>
              <a:rPr lang="en-US" dirty="0"/>
              <a:t>Nationwide</a:t>
            </a:r>
          </a:p>
          <a:p>
            <a:r>
              <a:rPr lang="en-US" dirty="0"/>
              <a:t>Not just Math co-requisite</a:t>
            </a:r>
          </a:p>
          <a:p>
            <a:r>
              <a:rPr lang="en-US" dirty="0"/>
              <a:t>Dana Center</a:t>
            </a:r>
          </a:p>
        </p:txBody>
      </p:sp>
    </p:spTree>
    <p:extLst>
      <p:ext uri="{BB962C8B-B14F-4D97-AF65-F5344CB8AC3E}">
        <p14:creationId xmlns:p14="http://schemas.microsoft.com/office/powerpoint/2010/main" val="238416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4C04-9E9F-44B2-A7E9-70CB9EEAC8B5}"/>
              </a:ext>
            </a:extLst>
          </p:cNvPr>
          <p:cNvSpPr>
            <a:spLocks noGrp="1"/>
          </p:cNvSpPr>
          <p:nvPr>
            <p:ph type="title"/>
          </p:nvPr>
        </p:nvSpPr>
        <p:spPr/>
        <p:txBody>
          <a:bodyPr/>
          <a:lstStyle/>
          <a:p>
            <a:r>
              <a:rPr lang="en-US" dirty="0"/>
              <a:t>Which college level course?</a:t>
            </a:r>
          </a:p>
        </p:txBody>
      </p:sp>
      <p:sp>
        <p:nvSpPr>
          <p:cNvPr id="3" name="Content Placeholder 2">
            <a:extLst>
              <a:ext uri="{FF2B5EF4-FFF2-40B4-BE49-F238E27FC236}">
                <a16:creationId xmlns:a16="http://schemas.microsoft.com/office/drawing/2014/main" id="{9401C751-7A83-4F85-AD06-815E2257EBE2}"/>
              </a:ext>
            </a:extLst>
          </p:cNvPr>
          <p:cNvSpPr>
            <a:spLocks noGrp="1"/>
          </p:cNvSpPr>
          <p:nvPr>
            <p:ph idx="1"/>
          </p:nvPr>
        </p:nvSpPr>
        <p:spPr/>
        <p:txBody>
          <a:bodyPr/>
          <a:lstStyle/>
          <a:p>
            <a:r>
              <a:rPr lang="en-US" dirty="0"/>
              <a:t>Credit bearing</a:t>
            </a:r>
          </a:p>
          <a:p>
            <a:r>
              <a:rPr lang="en-US" dirty="0"/>
              <a:t>Gateway course</a:t>
            </a:r>
          </a:p>
          <a:p>
            <a:r>
              <a:rPr lang="en-US" dirty="0"/>
              <a:t>Higher enrollment</a:t>
            </a:r>
          </a:p>
          <a:p>
            <a:r>
              <a:rPr lang="en-US" dirty="0"/>
              <a:t>Math Pathway</a:t>
            </a:r>
          </a:p>
        </p:txBody>
      </p:sp>
    </p:spTree>
    <p:extLst>
      <p:ext uri="{BB962C8B-B14F-4D97-AF65-F5344CB8AC3E}">
        <p14:creationId xmlns:p14="http://schemas.microsoft.com/office/powerpoint/2010/main" val="359555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3418-2275-4696-AD21-6CE8CAC98072}"/>
              </a:ext>
            </a:extLst>
          </p:cNvPr>
          <p:cNvSpPr>
            <a:spLocks noGrp="1"/>
          </p:cNvSpPr>
          <p:nvPr>
            <p:ph type="title"/>
          </p:nvPr>
        </p:nvSpPr>
        <p:spPr/>
        <p:txBody>
          <a:bodyPr>
            <a:normAutofit/>
          </a:bodyPr>
          <a:lstStyle/>
          <a:p>
            <a:pPr algn="ctr"/>
            <a:r>
              <a:rPr lang="en-US" sz="6000" dirty="0"/>
              <a:t>LCC – two math pathways</a:t>
            </a:r>
          </a:p>
        </p:txBody>
      </p:sp>
      <p:sp>
        <p:nvSpPr>
          <p:cNvPr id="3" name="Content Placeholder 2">
            <a:extLst>
              <a:ext uri="{FF2B5EF4-FFF2-40B4-BE49-F238E27FC236}">
                <a16:creationId xmlns:a16="http://schemas.microsoft.com/office/drawing/2014/main" id="{DB7A21A4-0B54-47DB-808B-D343AEF1954E}"/>
              </a:ext>
            </a:extLst>
          </p:cNvPr>
          <p:cNvSpPr>
            <a:spLocks noGrp="1"/>
          </p:cNvSpPr>
          <p:nvPr>
            <p:ph idx="1"/>
          </p:nvPr>
        </p:nvSpPr>
        <p:spPr/>
        <p:txBody>
          <a:bodyPr/>
          <a:lstStyle/>
          <a:p>
            <a:r>
              <a:rPr lang="en-US" sz="3600" dirty="0"/>
              <a:t>Math 097</a:t>
            </a:r>
          </a:p>
          <a:p>
            <a:pPr lvl="1"/>
            <a:r>
              <a:rPr lang="en-US" sz="3600" dirty="0"/>
              <a:t>Supports Math 119 (QR course) </a:t>
            </a:r>
          </a:p>
          <a:p>
            <a:pPr lvl="1"/>
            <a:r>
              <a:rPr lang="en-US" sz="3600" dirty="0"/>
              <a:t>Supports Stat 170 (Introductory Statistics)</a:t>
            </a:r>
          </a:p>
          <a:p>
            <a:pPr marL="457200" lvl="1" indent="0">
              <a:buNone/>
            </a:pPr>
            <a:endParaRPr lang="en-US" sz="3600" dirty="0"/>
          </a:p>
          <a:p>
            <a:r>
              <a:rPr lang="en-US" sz="3600" dirty="0"/>
              <a:t>Math 098</a:t>
            </a:r>
          </a:p>
          <a:p>
            <a:pPr lvl="1"/>
            <a:r>
              <a:rPr lang="en-US" sz="3600" dirty="0"/>
              <a:t>Supports Math 120 (College Algebra)</a:t>
            </a:r>
          </a:p>
          <a:p>
            <a:pPr lvl="1"/>
            <a:endParaRPr lang="en-US" dirty="0"/>
          </a:p>
        </p:txBody>
      </p:sp>
    </p:spTree>
    <p:extLst>
      <p:ext uri="{BB962C8B-B14F-4D97-AF65-F5344CB8AC3E}">
        <p14:creationId xmlns:p14="http://schemas.microsoft.com/office/powerpoint/2010/main" val="138835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8D77-37D7-48E3-827B-E96A37072B14}"/>
              </a:ext>
            </a:extLst>
          </p:cNvPr>
          <p:cNvSpPr>
            <a:spLocks noGrp="1"/>
          </p:cNvSpPr>
          <p:nvPr>
            <p:ph type="title"/>
          </p:nvPr>
        </p:nvSpPr>
        <p:spPr/>
        <p:txBody>
          <a:bodyPr>
            <a:normAutofit/>
          </a:bodyPr>
          <a:lstStyle/>
          <a:p>
            <a:pPr algn="ctr"/>
            <a:r>
              <a:rPr lang="en-US" sz="6600" dirty="0"/>
              <a:t>Back-Mapping</a:t>
            </a:r>
          </a:p>
        </p:txBody>
      </p:sp>
      <p:sp>
        <p:nvSpPr>
          <p:cNvPr id="3" name="Content Placeholder 2">
            <a:extLst>
              <a:ext uri="{FF2B5EF4-FFF2-40B4-BE49-F238E27FC236}">
                <a16:creationId xmlns:a16="http://schemas.microsoft.com/office/drawing/2014/main" id="{81100B53-7FED-4503-84B2-ACC87359A1D7}"/>
              </a:ext>
            </a:extLst>
          </p:cNvPr>
          <p:cNvSpPr>
            <a:spLocks noGrp="1"/>
          </p:cNvSpPr>
          <p:nvPr>
            <p:ph idx="1"/>
          </p:nvPr>
        </p:nvSpPr>
        <p:spPr/>
        <p:txBody>
          <a:bodyPr>
            <a:normAutofit/>
          </a:bodyPr>
          <a:lstStyle/>
          <a:p>
            <a:r>
              <a:rPr lang="en-US" sz="5400" dirty="0"/>
              <a:t>Quantitative Reasoning</a:t>
            </a:r>
          </a:p>
          <a:p>
            <a:r>
              <a:rPr lang="en-US" sz="5400" dirty="0"/>
              <a:t>Introductory Statistics</a:t>
            </a:r>
          </a:p>
          <a:p>
            <a:pPr marL="0" indent="0">
              <a:buNone/>
            </a:pPr>
            <a:endParaRPr lang="en-US" sz="5400" dirty="0"/>
          </a:p>
          <a:p>
            <a:r>
              <a:rPr lang="en-US" sz="5400" dirty="0"/>
              <a:t>Pre-Calculus (College Algebra)</a:t>
            </a:r>
          </a:p>
        </p:txBody>
      </p:sp>
    </p:spTree>
    <p:extLst>
      <p:ext uri="{BB962C8B-B14F-4D97-AF65-F5344CB8AC3E}">
        <p14:creationId xmlns:p14="http://schemas.microsoft.com/office/powerpoint/2010/main" val="92122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B3598-07B7-4ACC-9C39-E181F3737063}"/>
              </a:ext>
            </a:extLst>
          </p:cNvPr>
          <p:cNvPicPr>
            <a:picLocks noChangeAspect="1"/>
          </p:cNvPicPr>
          <p:nvPr/>
        </p:nvPicPr>
        <p:blipFill>
          <a:blip r:embed="rId2"/>
          <a:stretch>
            <a:fillRect/>
          </a:stretch>
        </p:blipFill>
        <p:spPr>
          <a:xfrm>
            <a:off x="941614" y="1969635"/>
            <a:ext cx="10863943" cy="1629591"/>
          </a:xfrm>
          <a:prstGeom prst="rect">
            <a:avLst/>
          </a:prstGeom>
        </p:spPr>
      </p:pic>
    </p:spTree>
    <p:extLst>
      <p:ext uri="{BB962C8B-B14F-4D97-AF65-F5344CB8AC3E}">
        <p14:creationId xmlns:p14="http://schemas.microsoft.com/office/powerpoint/2010/main" val="423624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1F72-7D9F-4845-B73D-351664799345}"/>
              </a:ext>
            </a:extLst>
          </p:cNvPr>
          <p:cNvSpPr>
            <a:spLocks noGrp="1"/>
          </p:cNvSpPr>
          <p:nvPr>
            <p:ph type="title"/>
          </p:nvPr>
        </p:nvSpPr>
        <p:spPr/>
        <p:txBody>
          <a:bodyPr>
            <a:normAutofit/>
          </a:bodyPr>
          <a:lstStyle/>
          <a:p>
            <a:pPr algn="ctr"/>
            <a:r>
              <a:rPr lang="en-US" sz="6600" dirty="0">
                <a:latin typeface="Arial Black" panose="020B0A04020102020204" pitchFamily="34" charset="0"/>
              </a:rPr>
              <a:t>BACK MAPPING</a:t>
            </a:r>
          </a:p>
        </p:txBody>
      </p:sp>
      <p:graphicFrame>
        <p:nvGraphicFramePr>
          <p:cNvPr id="12" name="Content Placeholder 11">
            <a:extLst>
              <a:ext uri="{FF2B5EF4-FFF2-40B4-BE49-F238E27FC236}">
                <a16:creationId xmlns:a16="http://schemas.microsoft.com/office/drawing/2014/main" id="{2AC81D6E-A883-439E-B3B9-3256312C3088}"/>
              </a:ext>
            </a:extLst>
          </p:cNvPr>
          <p:cNvGraphicFramePr>
            <a:graphicFrameLocks noGrp="1"/>
          </p:cNvGraphicFramePr>
          <p:nvPr>
            <p:ph idx="1"/>
            <p:extLst>
              <p:ext uri="{D42A27DB-BD31-4B8C-83A1-F6EECF244321}">
                <p14:modId xmlns:p14="http://schemas.microsoft.com/office/powerpoint/2010/main" val="2928303720"/>
              </p:ext>
            </p:extLst>
          </p:nvPr>
        </p:nvGraphicFramePr>
        <p:xfrm>
          <a:off x="838200" y="3165987"/>
          <a:ext cx="10515599" cy="2357287"/>
        </p:xfrm>
        <a:graphic>
          <a:graphicData uri="http://schemas.openxmlformats.org/drawingml/2006/table">
            <a:tbl>
              <a:tblPr firstRow="1" firstCol="1" bandRow="1">
                <a:tableStyleId>{5C22544A-7EE6-4342-B048-85BDC9FD1C3A}</a:tableStyleId>
              </a:tblPr>
              <a:tblGrid>
                <a:gridCol w="2919432">
                  <a:extLst>
                    <a:ext uri="{9D8B030D-6E8A-4147-A177-3AD203B41FA5}">
                      <a16:colId xmlns:a16="http://schemas.microsoft.com/office/drawing/2014/main" val="1141243597"/>
                    </a:ext>
                  </a:extLst>
                </a:gridCol>
                <a:gridCol w="2881792">
                  <a:extLst>
                    <a:ext uri="{9D8B030D-6E8A-4147-A177-3AD203B41FA5}">
                      <a16:colId xmlns:a16="http://schemas.microsoft.com/office/drawing/2014/main" val="2549685148"/>
                    </a:ext>
                  </a:extLst>
                </a:gridCol>
                <a:gridCol w="1497747">
                  <a:extLst>
                    <a:ext uri="{9D8B030D-6E8A-4147-A177-3AD203B41FA5}">
                      <a16:colId xmlns:a16="http://schemas.microsoft.com/office/drawing/2014/main" val="2133801356"/>
                    </a:ext>
                  </a:extLst>
                </a:gridCol>
                <a:gridCol w="1608314">
                  <a:extLst>
                    <a:ext uri="{9D8B030D-6E8A-4147-A177-3AD203B41FA5}">
                      <a16:colId xmlns:a16="http://schemas.microsoft.com/office/drawing/2014/main" val="1318764845"/>
                    </a:ext>
                  </a:extLst>
                </a:gridCol>
                <a:gridCol w="1608314">
                  <a:extLst>
                    <a:ext uri="{9D8B030D-6E8A-4147-A177-3AD203B41FA5}">
                      <a16:colId xmlns:a16="http://schemas.microsoft.com/office/drawing/2014/main" val="1804987620"/>
                    </a:ext>
                  </a:extLst>
                </a:gridCol>
              </a:tblGrid>
              <a:tr h="346357">
                <a:tc gridSpan="5">
                  <a:txBody>
                    <a:bodyPr/>
                    <a:lstStyle/>
                    <a:p>
                      <a:pPr marL="0" marR="0">
                        <a:spcBef>
                          <a:spcPts val="600"/>
                        </a:spcBef>
                        <a:spcAft>
                          <a:spcPts val="600"/>
                        </a:spcAft>
                      </a:pPr>
                      <a:r>
                        <a:rPr lang="en-US" sz="1200">
                          <a:effectLst/>
                        </a:rPr>
                        <a:t>Learning Outcome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675773"/>
                  </a:ext>
                </a:extLst>
              </a:tr>
              <a:tr h="212625">
                <a:tc rowSpan="2">
                  <a:txBody>
                    <a:bodyPr/>
                    <a:lstStyle/>
                    <a:p>
                      <a:pPr marL="0" marR="0">
                        <a:spcBef>
                          <a:spcPts val="600"/>
                        </a:spcBef>
                        <a:spcAft>
                          <a:spcPts val="600"/>
                        </a:spcAft>
                      </a:pPr>
                      <a:r>
                        <a:rPr lang="en-US" sz="1200">
                          <a:effectLst/>
                        </a:rPr>
                        <a:t>In the college-level course, students will: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a:spcBef>
                          <a:spcPts val="600"/>
                        </a:spcBef>
                        <a:spcAft>
                          <a:spcPts val="600"/>
                        </a:spcAft>
                      </a:pPr>
                      <a:r>
                        <a:rPr lang="en-US" sz="1200">
                          <a:effectLst/>
                        </a:rPr>
                        <a:t>Therefore, they need the ability to: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nchor="ctr"/>
                </a:tc>
                <a:tc gridSpan="3">
                  <a:txBody>
                    <a:bodyPr/>
                    <a:lstStyle/>
                    <a:p>
                      <a:pPr marL="0" marR="0" algn="ctr">
                        <a:spcBef>
                          <a:spcPts val="600"/>
                        </a:spcBef>
                        <a:spcAft>
                          <a:spcPts val="600"/>
                        </a:spcAft>
                      </a:pPr>
                      <a:r>
                        <a:rPr lang="en-US" sz="1200">
                          <a:effectLst/>
                        </a:rPr>
                        <a:t>These skills should be: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0447446"/>
                  </a:ext>
                </a:extLst>
              </a:tr>
              <a:tr h="415628">
                <a:tc vMerge="1">
                  <a:txBody>
                    <a:bodyPr/>
                    <a:lstStyle/>
                    <a:p>
                      <a:endParaRPr lang="en-US"/>
                    </a:p>
                  </a:txBody>
                  <a:tcPr/>
                </a:tc>
                <a:tc vMerge="1">
                  <a:txBody>
                    <a:bodyPr/>
                    <a:lstStyle/>
                    <a:p>
                      <a:endParaRPr lang="en-US"/>
                    </a:p>
                  </a:txBody>
                  <a:tcPr/>
                </a:tc>
                <a:tc>
                  <a:txBody>
                    <a:bodyPr/>
                    <a:lstStyle/>
                    <a:p>
                      <a:pPr marL="0" marR="0" algn="ctr">
                        <a:spcBef>
                          <a:spcPts val="600"/>
                        </a:spcBef>
                        <a:spcAft>
                          <a:spcPts val="600"/>
                        </a:spcAft>
                      </a:pPr>
                      <a:r>
                        <a:rPr lang="en-US" sz="1200">
                          <a:effectLst/>
                        </a:rPr>
                        <a:t>Taught in support course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Reinforced in college level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Taught in college level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3560622"/>
                  </a:ext>
                </a:extLst>
              </a:tr>
              <a:tr h="507480">
                <a:tc>
                  <a:txBody>
                    <a:bodyPr/>
                    <a:lstStyle/>
                    <a:p>
                      <a:pPr marL="0" marR="0">
                        <a:spcBef>
                          <a:spcPts val="600"/>
                        </a:spcBef>
                        <a:spcAft>
                          <a:spcPts val="600"/>
                        </a:spcAft>
                      </a:pPr>
                      <a:r>
                        <a:rPr lang="en-US" sz="1200">
                          <a:effectLst/>
                        </a:rPr>
                        <a:t> </a:t>
                      </a:r>
                    </a:p>
                    <a:p>
                      <a:pPr marL="0" marR="0">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2661386"/>
                  </a:ext>
                </a:extLst>
              </a:tr>
              <a:tr h="507480">
                <a:tc>
                  <a:txBody>
                    <a:bodyPr/>
                    <a:lstStyle/>
                    <a:p>
                      <a:pPr marL="0" marR="0">
                        <a:spcBef>
                          <a:spcPts val="600"/>
                        </a:spcBef>
                        <a:spcAft>
                          <a:spcPts val="600"/>
                        </a:spcAft>
                      </a:pPr>
                      <a:r>
                        <a:rPr lang="en-US" sz="1200" dirty="0">
                          <a:effectLst/>
                        </a:rPr>
                        <a:t> </a:t>
                      </a:r>
                    </a:p>
                    <a:p>
                      <a:pPr marL="0" marR="0">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8405123"/>
                  </a:ext>
                </a:extLst>
              </a:tr>
              <a:tr h="346357">
                <a:tc>
                  <a:txBody>
                    <a:bodyPr/>
                    <a:lstStyle/>
                    <a:p>
                      <a:pPr marL="0" marR="0">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899102"/>
                  </a:ext>
                </a:extLst>
              </a:tr>
            </a:tbl>
          </a:graphicData>
        </a:graphic>
      </p:graphicFrame>
      <p:sp>
        <p:nvSpPr>
          <p:cNvPr id="8" name="Rectangle 7">
            <a:extLst>
              <a:ext uri="{FF2B5EF4-FFF2-40B4-BE49-F238E27FC236}">
                <a16:creationId xmlns:a16="http://schemas.microsoft.com/office/drawing/2014/main" id="{1E9A7725-29F6-4C94-847B-01E853406463}"/>
              </a:ext>
            </a:extLst>
          </p:cNvPr>
          <p:cNvSpPr/>
          <p:nvPr/>
        </p:nvSpPr>
        <p:spPr>
          <a:xfrm>
            <a:off x="838200" y="1825626"/>
            <a:ext cx="10515600" cy="1754326"/>
          </a:xfrm>
          <a:prstGeom prst="rect">
            <a:avLst/>
          </a:prstGeom>
        </p:spPr>
        <p:txBody>
          <a:bodyPr wrap="square">
            <a:spAutoFit/>
          </a:bodyPr>
          <a:lstStyle/>
          <a:p>
            <a:r>
              <a:rPr lang="en-US" dirty="0">
                <a:latin typeface="Cambria" panose="02040503050406030204" pitchFamily="18" charset="0"/>
                <a:ea typeface="Times New Roman" panose="02020603050405020304" pitchFamily="18" charset="0"/>
                <a:cs typeface="Times New Roman" panose="02020603050405020304" pitchFamily="18" charset="0"/>
              </a:rPr>
              <a:t>To identify learning outcomes for support courses, list the specific skills from the learning outcomes of the college-level course in the first column. In the second column, identify the competencies needed in order to successfully engage in activities that develop the skills in the first column. Those competencies become the descriptors of the learning outcomes of the pre/co-requisite course.</a:t>
            </a:r>
          </a:p>
          <a:p>
            <a:endParaRPr lang="en-US" dirty="0">
              <a:latin typeface="Cambria" panose="02040503050406030204" pitchFamily="18" charset="0"/>
              <a:ea typeface="Times New Roman" panose="02020603050405020304" pitchFamily="18" charset="0"/>
              <a:cs typeface="Times New Roman" panose="02020603050405020304" pitchFamily="18" charset="0"/>
            </a:endParaRPr>
          </a:p>
          <a:p>
            <a:endParaRPr lang="en-US"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12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2D15-9E4A-48E7-BFE1-43528C377B88}"/>
              </a:ext>
            </a:extLst>
          </p:cNvPr>
          <p:cNvSpPr>
            <a:spLocks noGrp="1"/>
          </p:cNvSpPr>
          <p:nvPr>
            <p:ph type="title"/>
          </p:nvPr>
        </p:nvSpPr>
        <p:spPr/>
        <p:txBody>
          <a:bodyPr>
            <a:normAutofit/>
          </a:bodyPr>
          <a:lstStyle/>
          <a:p>
            <a:pPr algn="ctr"/>
            <a:r>
              <a:rPr lang="en-US" sz="5400" dirty="0"/>
              <a:t>Corequisite – Co-support models</a:t>
            </a:r>
          </a:p>
        </p:txBody>
      </p:sp>
      <p:sp>
        <p:nvSpPr>
          <p:cNvPr id="3" name="Content Placeholder 2">
            <a:extLst>
              <a:ext uri="{FF2B5EF4-FFF2-40B4-BE49-F238E27FC236}">
                <a16:creationId xmlns:a16="http://schemas.microsoft.com/office/drawing/2014/main" id="{75DBB409-9439-45C6-8064-1ACCC92A9A98}"/>
              </a:ext>
            </a:extLst>
          </p:cNvPr>
          <p:cNvSpPr>
            <a:spLocks noGrp="1"/>
          </p:cNvSpPr>
          <p:nvPr>
            <p:ph idx="1"/>
          </p:nvPr>
        </p:nvSpPr>
        <p:spPr/>
        <p:txBody>
          <a:bodyPr>
            <a:normAutofit/>
          </a:bodyPr>
          <a:lstStyle/>
          <a:p>
            <a:r>
              <a:rPr lang="en-US" sz="4800" dirty="0"/>
              <a:t>Cohort</a:t>
            </a:r>
          </a:p>
          <a:p>
            <a:r>
              <a:rPr lang="en-US" sz="4800" dirty="0"/>
              <a:t>Co-Mingled</a:t>
            </a:r>
          </a:p>
          <a:p>
            <a:r>
              <a:rPr lang="en-US" sz="4800" dirty="0"/>
              <a:t>Just-In-Time Support</a:t>
            </a:r>
          </a:p>
        </p:txBody>
      </p:sp>
    </p:spTree>
    <p:extLst>
      <p:ext uri="{BB962C8B-B14F-4D97-AF65-F5344CB8AC3E}">
        <p14:creationId xmlns:p14="http://schemas.microsoft.com/office/powerpoint/2010/main" val="15170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019D-C189-403D-A1BB-283A7B2F6542}"/>
              </a:ext>
            </a:extLst>
          </p:cNvPr>
          <p:cNvSpPr>
            <a:spLocks noGrp="1"/>
          </p:cNvSpPr>
          <p:nvPr>
            <p:ph type="title"/>
          </p:nvPr>
        </p:nvSpPr>
        <p:spPr/>
        <p:txBody>
          <a:bodyPr/>
          <a:lstStyle/>
          <a:p>
            <a:pPr algn="ctr"/>
            <a:r>
              <a:rPr lang="en-US" b="1" dirty="0">
                <a:solidFill>
                  <a:srgbClr val="C00000"/>
                </a:solidFill>
                <a:latin typeface="Broadway" panose="04040905080B02020502" pitchFamily="82" charset="0"/>
              </a:rPr>
              <a:t>CHAT BOX</a:t>
            </a:r>
            <a:endParaRPr lang="en-US" dirty="0"/>
          </a:p>
        </p:txBody>
      </p:sp>
      <p:sp>
        <p:nvSpPr>
          <p:cNvPr id="3" name="Content Placeholder 2">
            <a:extLst>
              <a:ext uri="{FF2B5EF4-FFF2-40B4-BE49-F238E27FC236}">
                <a16:creationId xmlns:a16="http://schemas.microsoft.com/office/drawing/2014/main" id="{1E54A868-FD1C-48A3-BB4A-F6F58568FB64}"/>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Share other models that are out there or ideas for other models to consider</a:t>
            </a:r>
          </a:p>
        </p:txBody>
      </p:sp>
    </p:spTree>
    <p:extLst>
      <p:ext uri="{BB962C8B-B14F-4D97-AF65-F5344CB8AC3E}">
        <p14:creationId xmlns:p14="http://schemas.microsoft.com/office/powerpoint/2010/main" val="345077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0880-B009-45F7-BE3F-72343D14D3B5}"/>
              </a:ext>
            </a:extLst>
          </p:cNvPr>
          <p:cNvSpPr>
            <a:spLocks noGrp="1"/>
          </p:cNvSpPr>
          <p:nvPr>
            <p:ph type="title"/>
          </p:nvPr>
        </p:nvSpPr>
        <p:spPr/>
        <p:txBody>
          <a:bodyPr>
            <a:normAutofit/>
          </a:bodyPr>
          <a:lstStyle/>
          <a:p>
            <a:pPr algn="ctr"/>
            <a:r>
              <a:rPr lang="en-US" sz="6600" dirty="0"/>
              <a:t>LCC model</a:t>
            </a:r>
          </a:p>
        </p:txBody>
      </p:sp>
      <p:sp>
        <p:nvSpPr>
          <p:cNvPr id="3" name="Content Placeholder 2">
            <a:extLst>
              <a:ext uri="{FF2B5EF4-FFF2-40B4-BE49-F238E27FC236}">
                <a16:creationId xmlns:a16="http://schemas.microsoft.com/office/drawing/2014/main" id="{3847C68F-B326-48E3-B619-8D48D1F29C00}"/>
              </a:ext>
            </a:extLst>
          </p:cNvPr>
          <p:cNvSpPr>
            <a:spLocks noGrp="1"/>
          </p:cNvSpPr>
          <p:nvPr>
            <p:ph idx="1"/>
          </p:nvPr>
        </p:nvSpPr>
        <p:spPr/>
        <p:txBody>
          <a:bodyPr/>
          <a:lstStyle/>
          <a:p>
            <a:r>
              <a:rPr lang="en-US" dirty="0"/>
              <a:t>2 credits</a:t>
            </a:r>
          </a:p>
          <a:p>
            <a:r>
              <a:rPr lang="en-US" dirty="0"/>
              <a:t>16-week</a:t>
            </a:r>
          </a:p>
          <a:p>
            <a:r>
              <a:rPr lang="en-US" dirty="0"/>
              <a:t>First time math students</a:t>
            </a:r>
          </a:p>
          <a:p>
            <a:r>
              <a:rPr lang="en-US" dirty="0"/>
              <a:t>Meets 1X for 2 hours vs. Meets 2X for 1 hour</a:t>
            </a:r>
          </a:p>
          <a:p>
            <a:r>
              <a:rPr lang="en-US" dirty="0"/>
              <a:t>Created our own materials</a:t>
            </a:r>
          </a:p>
          <a:p>
            <a:r>
              <a:rPr lang="en-US" dirty="0"/>
              <a:t>Embedded tutors</a:t>
            </a:r>
          </a:p>
          <a:p>
            <a:r>
              <a:rPr lang="en-US" dirty="0"/>
              <a:t>Small class size (n=20)</a:t>
            </a:r>
          </a:p>
          <a:p>
            <a:r>
              <a:rPr lang="en-US" dirty="0"/>
              <a:t>Non-cognitive skills</a:t>
            </a:r>
          </a:p>
          <a:p>
            <a:endParaRPr lang="en-US" dirty="0"/>
          </a:p>
        </p:txBody>
      </p:sp>
    </p:spTree>
    <p:extLst>
      <p:ext uri="{BB962C8B-B14F-4D97-AF65-F5344CB8AC3E}">
        <p14:creationId xmlns:p14="http://schemas.microsoft.com/office/powerpoint/2010/main" val="27726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1FE7-5694-4240-9DB4-867F80E50856}"/>
              </a:ext>
            </a:extLst>
          </p:cNvPr>
          <p:cNvSpPr>
            <a:spLocks noGrp="1"/>
          </p:cNvSpPr>
          <p:nvPr>
            <p:ph type="title"/>
          </p:nvPr>
        </p:nvSpPr>
        <p:spPr/>
        <p:txBody>
          <a:bodyPr/>
          <a:lstStyle/>
          <a:p>
            <a:r>
              <a:rPr lang="en-US" dirty="0"/>
              <a:t>Key Components</a:t>
            </a:r>
          </a:p>
        </p:txBody>
      </p:sp>
      <p:sp>
        <p:nvSpPr>
          <p:cNvPr id="3" name="Content Placeholder 2">
            <a:extLst>
              <a:ext uri="{FF2B5EF4-FFF2-40B4-BE49-F238E27FC236}">
                <a16:creationId xmlns:a16="http://schemas.microsoft.com/office/drawing/2014/main" id="{894E78A4-7271-4BB0-8FA2-BE48C82DAA9B}"/>
              </a:ext>
            </a:extLst>
          </p:cNvPr>
          <p:cNvSpPr>
            <a:spLocks noGrp="1"/>
          </p:cNvSpPr>
          <p:nvPr>
            <p:ph idx="1"/>
          </p:nvPr>
        </p:nvSpPr>
        <p:spPr/>
        <p:txBody>
          <a:bodyPr/>
          <a:lstStyle/>
          <a:p>
            <a:r>
              <a:rPr lang="en-US" dirty="0"/>
              <a:t>Student centered</a:t>
            </a:r>
          </a:p>
          <a:p>
            <a:r>
              <a:rPr lang="en-US" dirty="0"/>
              <a:t>Active Learning</a:t>
            </a:r>
          </a:p>
          <a:p>
            <a:r>
              <a:rPr lang="en-US" dirty="0"/>
              <a:t>Collaboration with co-support instructor/students/tutor</a:t>
            </a:r>
          </a:p>
          <a:p>
            <a:r>
              <a:rPr lang="en-US" dirty="0"/>
              <a:t>Relaxed Learning Environment</a:t>
            </a:r>
          </a:p>
          <a:p>
            <a:r>
              <a:rPr lang="en-US" dirty="0"/>
              <a:t>Development of student and college level instructor relationship</a:t>
            </a:r>
          </a:p>
          <a:p>
            <a:r>
              <a:rPr lang="en-US" dirty="0"/>
              <a:t>Student takes responsibility for their own learning</a:t>
            </a:r>
          </a:p>
          <a:p>
            <a:r>
              <a:rPr lang="en-US" dirty="0"/>
              <a:t>Link students to college-wide resources</a:t>
            </a:r>
          </a:p>
          <a:p>
            <a:r>
              <a:rPr lang="en-US" dirty="0"/>
              <a:t>Students earn a grade</a:t>
            </a:r>
          </a:p>
        </p:txBody>
      </p:sp>
    </p:spTree>
    <p:extLst>
      <p:ext uri="{BB962C8B-B14F-4D97-AF65-F5344CB8AC3E}">
        <p14:creationId xmlns:p14="http://schemas.microsoft.com/office/powerpoint/2010/main" val="604843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0D78-E26B-44B4-AA55-24C7DCCB6AE4}"/>
              </a:ext>
            </a:extLst>
          </p:cNvPr>
          <p:cNvSpPr>
            <a:spLocks noGrp="1"/>
          </p:cNvSpPr>
          <p:nvPr>
            <p:ph type="title"/>
          </p:nvPr>
        </p:nvSpPr>
        <p:spPr/>
        <p:txBody>
          <a:bodyPr>
            <a:normAutofit/>
          </a:bodyPr>
          <a:lstStyle/>
          <a:p>
            <a:pPr algn="ctr"/>
            <a:r>
              <a:rPr lang="en-US" sz="6000" dirty="0"/>
              <a:t>Co-support Format</a:t>
            </a:r>
          </a:p>
        </p:txBody>
      </p:sp>
      <p:sp>
        <p:nvSpPr>
          <p:cNvPr id="3" name="Content Placeholder 2">
            <a:extLst>
              <a:ext uri="{FF2B5EF4-FFF2-40B4-BE49-F238E27FC236}">
                <a16:creationId xmlns:a16="http://schemas.microsoft.com/office/drawing/2014/main" id="{7F0030A2-553E-4DF7-80D3-FC57820422FF}"/>
              </a:ext>
            </a:extLst>
          </p:cNvPr>
          <p:cNvSpPr>
            <a:spLocks noGrp="1"/>
          </p:cNvSpPr>
          <p:nvPr>
            <p:ph idx="1"/>
          </p:nvPr>
        </p:nvSpPr>
        <p:spPr/>
        <p:txBody>
          <a:bodyPr>
            <a:normAutofit fontScale="92500" lnSpcReduction="20000"/>
          </a:bodyPr>
          <a:lstStyle/>
          <a:p>
            <a:r>
              <a:rPr lang="en-US" dirty="0"/>
              <a:t>Warm up</a:t>
            </a:r>
          </a:p>
          <a:p>
            <a:r>
              <a:rPr lang="en-US" dirty="0"/>
              <a:t>Notes</a:t>
            </a:r>
          </a:p>
          <a:p>
            <a:r>
              <a:rPr lang="en-US" dirty="0"/>
              <a:t>Activities</a:t>
            </a:r>
          </a:p>
          <a:p>
            <a:r>
              <a:rPr lang="en-US" dirty="0"/>
              <a:t>Discussion Topics</a:t>
            </a:r>
          </a:p>
          <a:p>
            <a:r>
              <a:rPr lang="en-US" dirty="0"/>
              <a:t>Bridge Assignments</a:t>
            </a:r>
          </a:p>
          <a:p>
            <a:r>
              <a:rPr lang="en-US" dirty="0"/>
              <a:t>Quizzes</a:t>
            </a:r>
          </a:p>
          <a:p>
            <a:r>
              <a:rPr lang="en-US" dirty="0"/>
              <a:t>Portfolio</a:t>
            </a:r>
          </a:p>
          <a:p>
            <a:r>
              <a:rPr lang="en-US" dirty="0"/>
              <a:t>Weekly Touchpoints</a:t>
            </a:r>
          </a:p>
          <a:p>
            <a:r>
              <a:rPr lang="en-US" dirty="0"/>
              <a:t>Engagement Assignments</a:t>
            </a:r>
          </a:p>
          <a:p>
            <a:r>
              <a:rPr lang="en-US" dirty="0"/>
              <a:t>Additional Resources</a:t>
            </a:r>
          </a:p>
        </p:txBody>
      </p:sp>
    </p:spTree>
    <p:extLst>
      <p:ext uri="{BB962C8B-B14F-4D97-AF65-F5344CB8AC3E}">
        <p14:creationId xmlns:p14="http://schemas.microsoft.com/office/powerpoint/2010/main" val="596168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72A0-4517-41A0-8029-DB6D380A3156}"/>
              </a:ext>
            </a:extLst>
          </p:cNvPr>
          <p:cNvSpPr>
            <a:spLocks noGrp="1"/>
          </p:cNvSpPr>
          <p:nvPr>
            <p:ph type="title"/>
          </p:nvPr>
        </p:nvSpPr>
        <p:spPr/>
        <p:txBody>
          <a:bodyPr/>
          <a:lstStyle/>
          <a:p>
            <a:pPr algn="ctr"/>
            <a:r>
              <a:rPr lang="en-US" dirty="0"/>
              <a:t>Math 097 Description</a:t>
            </a:r>
          </a:p>
        </p:txBody>
      </p:sp>
      <p:sp>
        <p:nvSpPr>
          <p:cNvPr id="3" name="Content Placeholder 2">
            <a:extLst>
              <a:ext uri="{FF2B5EF4-FFF2-40B4-BE49-F238E27FC236}">
                <a16:creationId xmlns:a16="http://schemas.microsoft.com/office/drawing/2014/main" id="{E7512E2D-1D43-4830-9F94-D99AA7F9F7AF}"/>
              </a:ext>
            </a:extLst>
          </p:cNvPr>
          <p:cNvSpPr>
            <a:spLocks noGrp="1"/>
          </p:cNvSpPr>
          <p:nvPr>
            <p:ph idx="1"/>
          </p:nvPr>
        </p:nvSpPr>
        <p:spPr/>
        <p:txBody>
          <a:bodyPr/>
          <a:lstStyle/>
          <a:p>
            <a:pPr marL="0" indent="0">
              <a:buNone/>
            </a:pPr>
            <a:endParaRPr lang="en-US" dirty="0"/>
          </a:p>
        </p:txBody>
      </p:sp>
      <p:sp>
        <p:nvSpPr>
          <p:cNvPr id="5" name="Rectangle 4">
            <a:extLst>
              <a:ext uri="{FF2B5EF4-FFF2-40B4-BE49-F238E27FC236}">
                <a16:creationId xmlns:a16="http://schemas.microsoft.com/office/drawing/2014/main" id="{885061F9-9797-46AB-B3AD-7BBF31F2253E}"/>
              </a:ext>
            </a:extLst>
          </p:cNvPr>
          <p:cNvSpPr/>
          <p:nvPr/>
        </p:nvSpPr>
        <p:spPr>
          <a:xfrm>
            <a:off x="1039906" y="1582340"/>
            <a:ext cx="10130118" cy="3785652"/>
          </a:xfrm>
          <a:prstGeom prst="rect">
            <a:avLst/>
          </a:prstGeom>
        </p:spPr>
        <p:txBody>
          <a:bodyPr wrap="square">
            <a:spAutoFit/>
          </a:bodyPr>
          <a:lstStyle/>
          <a:p>
            <a:r>
              <a:rPr lang="en-US" sz="2400" dirty="0">
                <a:latin typeface="Calibri" panose="020F0502020204030204" pitchFamily="34" charset="0"/>
                <a:ea typeface="Times New Roman" panose="02020603050405020304" pitchFamily="18" charset="0"/>
              </a:rPr>
              <a:t>This course aligns with knowledge of human cultures and the physical and natural world by involving mathematics skills and applications across many disciplines such as Science, Business, and Medical, giving students practical and needed information for living in the real world.  Big conceptual questions that engage students will be integrated throughout.  This course also aligns with intellectual and practical skills, specifically including inquiry and analysis, critical and creative thinking, written and oral communication, quantitative literacy, information literacy, teamwork and problem-solving.  These skills will be integrated throughout.  Lastly, this course aligns with personal and social responsibility by building foundations and practicing skills for life-long learning.</a:t>
            </a:r>
            <a:endParaRPr lang="en-US" sz="2400" dirty="0"/>
          </a:p>
        </p:txBody>
      </p:sp>
    </p:spTree>
    <p:extLst>
      <p:ext uri="{BB962C8B-B14F-4D97-AF65-F5344CB8AC3E}">
        <p14:creationId xmlns:p14="http://schemas.microsoft.com/office/powerpoint/2010/main" val="168594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4FED-E1C1-4C12-9FB7-B8F503A221FD}"/>
              </a:ext>
            </a:extLst>
          </p:cNvPr>
          <p:cNvSpPr>
            <a:spLocks noGrp="1"/>
          </p:cNvSpPr>
          <p:nvPr>
            <p:ph type="title"/>
          </p:nvPr>
        </p:nvSpPr>
        <p:spPr/>
        <p:txBody>
          <a:bodyPr/>
          <a:lstStyle/>
          <a:p>
            <a:pPr algn="ctr"/>
            <a:r>
              <a:rPr lang="en-US" dirty="0"/>
              <a:t>Math 097 Objectives</a:t>
            </a:r>
          </a:p>
        </p:txBody>
      </p:sp>
      <p:sp>
        <p:nvSpPr>
          <p:cNvPr id="3" name="Content Placeholder 2">
            <a:extLst>
              <a:ext uri="{FF2B5EF4-FFF2-40B4-BE49-F238E27FC236}">
                <a16:creationId xmlns:a16="http://schemas.microsoft.com/office/drawing/2014/main" id="{51BDC625-2BB0-452B-B211-F4E81EC4F3D0}"/>
              </a:ext>
            </a:extLst>
          </p:cNvPr>
          <p:cNvSpPr>
            <a:spLocks noGrp="1"/>
          </p:cNvSpPr>
          <p:nvPr>
            <p:ph idx="1"/>
          </p:nvPr>
        </p:nvSpPr>
        <p:spPr/>
        <p:txBody>
          <a:bodyPr/>
          <a:lstStyle/>
          <a:p>
            <a:pPr marL="0" indent="0">
              <a:buNone/>
            </a:pPr>
            <a:endParaRPr lang="en-US" dirty="0"/>
          </a:p>
        </p:txBody>
      </p:sp>
      <p:sp>
        <p:nvSpPr>
          <p:cNvPr id="7" name="Rectangle 2">
            <a:extLst>
              <a:ext uri="{FF2B5EF4-FFF2-40B4-BE49-F238E27FC236}">
                <a16:creationId xmlns:a16="http://schemas.microsoft.com/office/drawing/2014/main" id="{048481E6-A6C3-45B7-AEF6-779B3E0C01FE}"/>
              </a:ext>
            </a:extLst>
          </p:cNvPr>
          <p:cNvSpPr>
            <a:spLocks noChangeArrowheads="1"/>
          </p:cNvSpPr>
          <p:nvPr/>
        </p:nvSpPr>
        <p:spPr bwMode="auto">
          <a:xfrm>
            <a:off x="1452282" y="2592790"/>
            <a:ext cx="932329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Develop numeracy to use the Real Number line, judge the reasonableness of an answer, and understand scientific notation.</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Identify the basic mathematical operations and the order that they are completed.</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Use geometry to find perimeter, area, and volume.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Construct proportional relationships to solve problems involving rates, ratios, percent, and proportions.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Describe and apply function concepts and procedures to understand mathematical relationships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Formulate problem-solving skills and conceptual understanding through mathematical investigation.</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Model real-life situations with equations and functions.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Interpret data displayed in both graphical and table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Employ appropriate technology to solve problems.</a:t>
            </a:r>
            <a:r>
              <a:rPr kumimoji="0" lang="en-US" altLang="en-US"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198176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D40C-ECBB-4320-A6B9-DC515978AC17}"/>
              </a:ext>
            </a:extLst>
          </p:cNvPr>
          <p:cNvSpPr>
            <a:spLocks noGrp="1"/>
          </p:cNvSpPr>
          <p:nvPr>
            <p:ph type="title"/>
          </p:nvPr>
        </p:nvSpPr>
        <p:spPr/>
        <p:txBody>
          <a:bodyPr/>
          <a:lstStyle/>
          <a:p>
            <a:pPr algn="ctr"/>
            <a:r>
              <a:rPr lang="en-US" dirty="0"/>
              <a:t>Math 097 modules</a:t>
            </a:r>
          </a:p>
        </p:txBody>
      </p:sp>
      <p:sp>
        <p:nvSpPr>
          <p:cNvPr id="3" name="Content Placeholder 2">
            <a:extLst>
              <a:ext uri="{FF2B5EF4-FFF2-40B4-BE49-F238E27FC236}">
                <a16:creationId xmlns:a16="http://schemas.microsoft.com/office/drawing/2014/main" id="{4EC620D7-1BFA-4881-B830-6E75F42F9668}"/>
              </a:ext>
            </a:extLst>
          </p:cNvPr>
          <p:cNvSpPr>
            <a:spLocks noGrp="1"/>
          </p:cNvSpPr>
          <p:nvPr>
            <p:ph idx="1"/>
          </p:nvPr>
        </p:nvSpPr>
        <p:spPr/>
        <p:txBody>
          <a:bodyPr>
            <a:normAutofit fontScale="77500" lnSpcReduction="20000"/>
          </a:bodyPr>
          <a:lstStyle/>
          <a:p>
            <a:r>
              <a:rPr lang="en-US" dirty="0"/>
              <a:t>Operations and Applications with Fractions</a:t>
            </a:r>
          </a:p>
          <a:p>
            <a:r>
              <a:rPr lang="en-US" dirty="0"/>
              <a:t>Perimeter, Area, and Volume</a:t>
            </a:r>
          </a:p>
          <a:p>
            <a:r>
              <a:rPr lang="en-US" dirty="0"/>
              <a:t>Place Value, Rounding and operations with zeros</a:t>
            </a:r>
          </a:p>
          <a:p>
            <a:r>
              <a:rPr lang="en-US" dirty="0"/>
              <a:t>Scientific Notation</a:t>
            </a:r>
          </a:p>
          <a:p>
            <a:r>
              <a:rPr lang="en-US" dirty="0"/>
              <a:t>Percent Sense, reasonableness and applications</a:t>
            </a:r>
          </a:p>
          <a:p>
            <a:r>
              <a:rPr lang="en-US" dirty="0"/>
              <a:t>Using Formulas</a:t>
            </a:r>
          </a:p>
          <a:p>
            <a:r>
              <a:rPr lang="en-US" dirty="0"/>
              <a:t>Evaluating, Simplifying and Solving</a:t>
            </a:r>
          </a:p>
          <a:p>
            <a:r>
              <a:rPr lang="en-US" dirty="0"/>
              <a:t>Linear Models</a:t>
            </a:r>
          </a:p>
          <a:p>
            <a:r>
              <a:rPr lang="en-US" dirty="0"/>
              <a:t>Numerical Patterns</a:t>
            </a:r>
          </a:p>
          <a:p>
            <a:r>
              <a:rPr lang="en-US" dirty="0"/>
              <a:t>Charts, Tables and Graphs</a:t>
            </a:r>
          </a:p>
          <a:p>
            <a:r>
              <a:rPr lang="en-US" dirty="0"/>
              <a:t>Units of Measure and Dimensional Analysis</a:t>
            </a:r>
          </a:p>
          <a:p>
            <a:r>
              <a:rPr lang="en-US" dirty="0"/>
              <a:t>Integer Arithmetic, exponents and order of operations</a:t>
            </a:r>
          </a:p>
          <a:p>
            <a:endParaRPr lang="en-US" dirty="0"/>
          </a:p>
        </p:txBody>
      </p:sp>
    </p:spTree>
    <p:extLst>
      <p:ext uri="{BB962C8B-B14F-4D97-AF65-F5344CB8AC3E}">
        <p14:creationId xmlns:p14="http://schemas.microsoft.com/office/powerpoint/2010/main" val="361667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D2CE-952F-4121-BCC4-41AFD6AB35E1}"/>
              </a:ext>
            </a:extLst>
          </p:cNvPr>
          <p:cNvSpPr>
            <a:spLocks noGrp="1"/>
          </p:cNvSpPr>
          <p:nvPr>
            <p:ph type="title"/>
          </p:nvPr>
        </p:nvSpPr>
        <p:spPr/>
        <p:txBody>
          <a:bodyPr/>
          <a:lstStyle/>
          <a:p>
            <a:pPr algn="ctr"/>
            <a:r>
              <a:rPr lang="en-US" dirty="0"/>
              <a:t>Math 098 description</a:t>
            </a:r>
          </a:p>
        </p:txBody>
      </p:sp>
      <p:sp>
        <p:nvSpPr>
          <p:cNvPr id="3" name="Content Placeholder 2">
            <a:extLst>
              <a:ext uri="{FF2B5EF4-FFF2-40B4-BE49-F238E27FC236}">
                <a16:creationId xmlns:a16="http://schemas.microsoft.com/office/drawing/2014/main" id="{1F03857E-1236-46C8-92E6-1837178DBA67}"/>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1BAC4932-A72B-4320-AA38-8BF7DF2FCA14}"/>
              </a:ext>
            </a:extLst>
          </p:cNvPr>
          <p:cNvSpPr/>
          <p:nvPr/>
        </p:nvSpPr>
        <p:spPr>
          <a:xfrm>
            <a:off x="1290918" y="2761129"/>
            <a:ext cx="10062882" cy="2862322"/>
          </a:xfrm>
          <a:prstGeom prst="rect">
            <a:avLst/>
          </a:prstGeom>
        </p:spPr>
        <p:txBody>
          <a:bodyPr wrap="square">
            <a:spAutoFit/>
          </a:bodyPr>
          <a:lstStyle/>
          <a:p>
            <a:r>
              <a:rPr lang="en-US" sz="2000" dirty="0">
                <a:solidFill>
                  <a:srgbClr val="000000"/>
                </a:solidFill>
                <a:ea typeface="Times New Roman" panose="02020603050405020304" pitchFamily="18" charset="0"/>
              </a:rPr>
              <a:t>This course aligns with knowledge of human cultures and the physical and the natural world by involving mathematics skills and applications across many disciplines such as Natural and Physical Sciences, Business and Economics, giving students practical and needed information for living in the real world. Big conceptual questions that engage students will be integrated throughout. This course also aligns with intellectual and practical skills, specifically including inquiry and analysis, critical and creative thinking, written and oral communication, quantitative literacy, information literacy, teamwork and problem-solving. These skills will </a:t>
            </a:r>
            <a:r>
              <a:rPr lang="en-US" sz="2000" dirty="0">
                <a:solidFill>
                  <a:srgbClr val="000000"/>
                </a:solidFill>
                <a:effectLst/>
                <a:ea typeface="Times New Roman" panose="02020603050405020304" pitchFamily="18" charset="0"/>
              </a:rPr>
              <a:t>be integrated throughout. Lastly, this course aligns with personal and social responsibility by building foundations and practicing skills for life-long learning. </a:t>
            </a:r>
            <a:r>
              <a:rPr lang="en-US" sz="2000" dirty="0">
                <a:solidFill>
                  <a:srgbClr val="000000"/>
                </a:solidFill>
                <a:effectLst/>
                <a:ea typeface="Times New Roman" panose="02020603050405020304" pitchFamily="18" charset="0"/>
                <a:cs typeface="Calibri,Bold"/>
              </a:rPr>
              <a:t> </a:t>
            </a:r>
            <a:endParaRPr lang="en-US" sz="2000" dirty="0">
              <a:solidFill>
                <a:srgbClr val="000000"/>
              </a:solidFill>
              <a:effectLst/>
              <a:ea typeface="Times New Roman" panose="02020603050405020304" pitchFamily="18" charset="0"/>
            </a:endParaRPr>
          </a:p>
        </p:txBody>
      </p:sp>
    </p:spTree>
    <p:extLst>
      <p:ext uri="{BB962C8B-B14F-4D97-AF65-F5344CB8AC3E}">
        <p14:creationId xmlns:p14="http://schemas.microsoft.com/office/powerpoint/2010/main" val="313252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7311-8B1F-4EDC-AB1F-A856189C0610}"/>
              </a:ext>
            </a:extLst>
          </p:cNvPr>
          <p:cNvSpPr>
            <a:spLocks noGrp="1"/>
          </p:cNvSpPr>
          <p:nvPr>
            <p:ph type="title"/>
          </p:nvPr>
        </p:nvSpPr>
        <p:spPr/>
        <p:txBody>
          <a:bodyPr>
            <a:normAutofit/>
          </a:bodyPr>
          <a:lstStyle/>
          <a:p>
            <a:pPr algn="ctr"/>
            <a:r>
              <a:rPr lang="en-US" sz="5400" dirty="0">
                <a:latin typeface="Arial Black" panose="020B0A04020102020204" pitchFamily="34" charset="0"/>
              </a:rPr>
              <a:t>C O R E Q U I S I T E</a:t>
            </a:r>
          </a:p>
        </p:txBody>
      </p:sp>
      <p:pic>
        <p:nvPicPr>
          <p:cNvPr id="4" name="Content Placeholder 3">
            <a:extLst>
              <a:ext uri="{FF2B5EF4-FFF2-40B4-BE49-F238E27FC236}">
                <a16:creationId xmlns:a16="http://schemas.microsoft.com/office/drawing/2014/main" id="{0780CC05-BF85-4E5B-8D43-E789F08F5EE3}"/>
              </a:ext>
            </a:extLst>
          </p:cNvPr>
          <p:cNvPicPr>
            <a:picLocks noGrp="1" noChangeAspect="1"/>
          </p:cNvPicPr>
          <p:nvPr>
            <p:ph idx="1"/>
          </p:nvPr>
        </p:nvPicPr>
        <p:blipFill>
          <a:blip r:embed="rId2"/>
          <a:stretch>
            <a:fillRect/>
          </a:stretch>
        </p:blipFill>
        <p:spPr>
          <a:xfrm>
            <a:off x="2026763" y="1842340"/>
            <a:ext cx="8502977" cy="1275447"/>
          </a:xfrm>
          <a:prstGeom prst="rect">
            <a:avLst/>
          </a:prstGeom>
        </p:spPr>
      </p:pic>
    </p:spTree>
    <p:extLst>
      <p:ext uri="{BB962C8B-B14F-4D97-AF65-F5344CB8AC3E}">
        <p14:creationId xmlns:p14="http://schemas.microsoft.com/office/powerpoint/2010/main" val="267456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0E59-9B0C-4062-B94F-BFB785C6E0F9}"/>
              </a:ext>
            </a:extLst>
          </p:cNvPr>
          <p:cNvSpPr>
            <a:spLocks noGrp="1"/>
          </p:cNvSpPr>
          <p:nvPr>
            <p:ph type="title"/>
          </p:nvPr>
        </p:nvSpPr>
        <p:spPr/>
        <p:txBody>
          <a:bodyPr/>
          <a:lstStyle/>
          <a:p>
            <a:pPr algn="ctr"/>
            <a:r>
              <a:rPr lang="en-US" dirty="0"/>
              <a:t>Math 098 Objectives</a:t>
            </a:r>
          </a:p>
        </p:txBody>
      </p:sp>
      <p:sp>
        <p:nvSpPr>
          <p:cNvPr id="3" name="Content Placeholder 2">
            <a:extLst>
              <a:ext uri="{FF2B5EF4-FFF2-40B4-BE49-F238E27FC236}">
                <a16:creationId xmlns:a16="http://schemas.microsoft.com/office/drawing/2014/main" id="{E4218158-8D1F-4C06-9232-996D0260C8DB}"/>
              </a:ext>
            </a:extLst>
          </p:cNvPr>
          <p:cNvSpPr>
            <a:spLocks noGrp="1"/>
          </p:cNvSpPr>
          <p:nvPr>
            <p:ph idx="1"/>
          </p:nvPr>
        </p:nvSpPr>
        <p:spPr/>
        <p:txBody>
          <a:bodyPr/>
          <a:lstStyle/>
          <a:p>
            <a:endParaRPr lang="en-US" dirty="0"/>
          </a:p>
        </p:txBody>
      </p:sp>
      <p:sp>
        <p:nvSpPr>
          <p:cNvPr id="5" name="Rectangle 1">
            <a:extLst>
              <a:ext uri="{FF2B5EF4-FFF2-40B4-BE49-F238E27FC236}">
                <a16:creationId xmlns:a16="http://schemas.microsoft.com/office/drawing/2014/main" id="{C474E4E4-A29B-4609-A3DF-A25643B4B3D8}"/>
              </a:ext>
            </a:extLst>
          </p:cNvPr>
          <p:cNvSpPr>
            <a:spLocks noChangeArrowheads="1"/>
          </p:cNvSpPr>
          <p:nvPr/>
        </p:nvSpPr>
        <p:spPr bwMode="auto">
          <a:xfrm>
            <a:off x="838200" y="2691680"/>
            <a:ext cx="1099521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Manipulate and apply operations to algebraic expressions.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Recognize, model, and define functions to be able to represent and interpret using function notation.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Identify functions from their equation, graph, or verbal description and indicate characteristics.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Solve equations and inequalities algebraically using a variety of methods.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Employ the graphing calculator to solve equations and inequalities.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Illustrate algebraic modeling, to be able to list and explain important characteristics for functions.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Calculate the domain and range of a function from its equation and graphical representation.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Model a variety of real-world applications and be able to solve and interpret the answers in context.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76759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6881-B556-406B-AE5B-FF0DBF3049DB}"/>
              </a:ext>
            </a:extLst>
          </p:cNvPr>
          <p:cNvSpPr>
            <a:spLocks noGrp="1"/>
          </p:cNvSpPr>
          <p:nvPr>
            <p:ph type="title"/>
          </p:nvPr>
        </p:nvSpPr>
        <p:spPr/>
        <p:txBody>
          <a:bodyPr/>
          <a:lstStyle/>
          <a:p>
            <a:pPr algn="ctr"/>
            <a:r>
              <a:rPr lang="en-US" dirty="0"/>
              <a:t>Non-cognitive Assignments</a:t>
            </a:r>
          </a:p>
        </p:txBody>
      </p:sp>
      <p:sp>
        <p:nvSpPr>
          <p:cNvPr id="3" name="Content Placeholder 2">
            <a:extLst>
              <a:ext uri="{FF2B5EF4-FFF2-40B4-BE49-F238E27FC236}">
                <a16:creationId xmlns:a16="http://schemas.microsoft.com/office/drawing/2014/main" id="{F9210B4A-925D-4CD0-8A11-645881D5BEAD}"/>
              </a:ext>
            </a:extLst>
          </p:cNvPr>
          <p:cNvSpPr>
            <a:spLocks noGrp="1"/>
          </p:cNvSpPr>
          <p:nvPr>
            <p:ph idx="1"/>
          </p:nvPr>
        </p:nvSpPr>
        <p:spPr/>
        <p:txBody>
          <a:bodyPr>
            <a:normAutofit fontScale="92500" lnSpcReduction="20000"/>
          </a:bodyPr>
          <a:lstStyle/>
          <a:p>
            <a:r>
              <a:rPr lang="en-US" dirty="0"/>
              <a:t>Skills for Success</a:t>
            </a:r>
          </a:p>
          <a:p>
            <a:r>
              <a:rPr lang="en-US" dirty="0"/>
              <a:t>Math Anxiety</a:t>
            </a:r>
          </a:p>
          <a:p>
            <a:r>
              <a:rPr lang="en-US" dirty="0"/>
              <a:t>Test Preparation</a:t>
            </a:r>
          </a:p>
          <a:p>
            <a:r>
              <a:rPr lang="en-US" dirty="0"/>
              <a:t>Asking for Help</a:t>
            </a:r>
          </a:p>
          <a:p>
            <a:r>
              <a:rPr lang="en-US" dirty="0"/>
              <a:t>Successful Online Learning</a:t>
            </a:r>
          </a:p>
          <a:p>
            <a:r>
              <a:rPr lang="en-US" dirty="0"/>
              <a:t>Time Management</a:t>
            </a:r>
          </a:p>
          <a:p>
            <a:r>
              <a:rPr lang="en-US" dirty="0"/>
              <a:t>Grit and Perseverance</a:t>
            </a:r>
          </a:p>
          <a:p>
            <a:r>
              <a:rPr lang="en-US" dirty="0"/>
              <a:t>Growth Mindset</a:t>
            </a:r>
          </a:p>
          <a:p>
            <a:r>
              <a:rPr lang="en-US" dirty="0"/>
              <a:t>Help Resources at LCC</a:t>
            </a:r>
          </a:p>
          <a:p>
            <a:r>
              <a:rPr lang="en-US" dirty="0"/>
              <a:t>Exercise and the Brain</a:t>
            </a:r>
          </a:p>
        </p:txBody>
      </p:sp>
    </p:spTree>
    <p:extLst>
      <p:ext uri="{BB962C8B-B14F-4D97-AF65-F5344CB8AC3E}">
        <p14:creationId xmlns:p14="http://schemas.microsoft.com/office/powerpoint/2010/main" val="326370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8AAD-E9F0-4FAC-9035-ADC80873F903}"/>
              </a:ext>
            </a:extLst>
          </p:cNvPr>
          <p:cNvSpPr>
            <a:spLocks noGrp="1"/>
          </p:cNvSpPr>
          <p:nvPr>
            <p:ph type="title"/>
          </p:nvPr>
        </p:nvSpPr>
        <p:spPr/>
        <p:txBody>
          <a:bodyPr/>
          <a:lstStyle/>
          <a:p>
            <a:pPr algn="ctr"/>
            <a:r>
              <a:rPr lang="en-US" dirty="0"/>
              <a:t>Engagement Assignments</a:t>
            </a:r>
          </a:p>
        </p:txBody>
      </p:sp>
      <p:sp>
        <p:nvSpPr>
          <p:cNvPr id="3" name="Content Placeholder 2">
            <a:extLst>
              <a:ext uri="{FF2B5EF4-FFF2-40B4-BE49-F238E27FC236}">
                <a16:creationId xmlns:a16="http://schemas.microsoft.com/office/drawing/2014/main" id="{B1C42E10-E33F-4E94-8D45-A7BF18B3517F}"/>
              </a:ext>
            </a:extLst>
          </p:cNvPr>
          <p:cNvSpPr>
            <a:spLocks noGrp="1"/>
          </p:cNvSpPr>
          <p:nvPr>
            <p:ph idx="1"/>
          </p:nvPr>
        </p:nvSpPr>
        <p:spPr/>
        <p:txBody>
          <a:bodyPr/>
          <a:lstStyle/>
          <a:p>
            <a:pPr marL="0" indent="0">
              <a:buNone/>
            </a:pPr>
            <a:endParaRPr lang="en-US" dirty="0"/>
          </a:p>
        </p:txBody>
      </p:sp>
      <p:sp>
        <p:nvSpPr>
          <p:cNvPr id="5" name="Rectangle 4">
            <a:extLst>
              <a:ext uri="{FF2B5EF4-FFF2-40B4-BE49-F238E27FC236}">
                <a16:creationId xmlns:a16="http://schemas.microsoft.com/office/drawing/2014/main" id="{FA007F88-2F62-48A1-B852-186DF2342E60}"/>
              </a:ext>
            </a:extLst>
          </p:cNvPr>
          <p:cNvSpPr/>
          <p:nvPr/>
        </p:nvSpPr>
        <p:spPr>
          <a:xfrm>
            <a:off x="1147482" y="2348754"/>
            <a:ext cx="9950824" cy="2554545"/>
          </a:xfrm>
          <a:prstGeom prst="rect">
            <a:avLst/>
          </a:prstGeom>
        </p:spPr>
        <p:txBody>
          <a:bodyPr wrap="square">
            <a:spAutoFit/>
          </a:bodyPr>
          <a:lstStyle/>
          <a:p>
            <a:pPr marR="0" lvl="0" hangingPunct="0">
              <a:spcBef>
                <a:spcPts val="0"/>
              </a:spcBef>
              <a:spcAft>
                <a:spcPts val="0"/>
              </a:spcAft>
            </a:pPr>
            <a:r>
              <a:rPr lang="en-US" sz="4000" dirty="0">
                <a:latin typeface="Calibri" panose="020F0502020204030204" pitchFamily="34" charset="0"/>
                <a:ea typeface="Times New Roman" panose="02020603050405020304" pitchFamily="18" charset="0"/>
                <a:cs typeface="Times New Roman" panose="02020603050405020304" pitchFamily="18" charset="0"/>
              </a:rPr>
              <a:t>Meet your tutor</a:t>
            </a:r>
          </a:p>
          <a:p>
            <a:pPr marR="0" lvl="0" hangingPunct="0">
              <a:spcBef>
                <a:spcPts val="0"/>
              </a:spcBef>
              <a:spcAft>
                <a:spcPts val="0"/>
              </a:spcAft>
            </a:pPr>
            <a:r>
              <a:rPr lang="en-US" sz="4000" dirty="0">
                <a:latin typeface="Calibri" panose="020F0502020204030204" pitchFamily="34" charset="0"/>
                <a:ea typeface="Times New Roman" panose="02020603050405020304" pitchFamily="18" charset="0"/>
                <a:cs typeface="Times New Roman" panose="02020603050405020304" pitchFamily="18" charset="0"/>
              </a:rPr>
              <a:t>Error Analysis of Test 1</a:t>
            </a:r>
          </a:p>
          <a:p>
            <a:pPr marR="0" lvl="0" hangingPunct="0">
              <a:spcBef>
                <a:spcPts val="0"/>
              </a:spcBef>
              <a:spcAft>
                <a:spcPts val="0"/>
              </a:spcAft>
            </a:pPr>
            <a:r>
              <a:rPr lang="en-US" sz="4000" dirty="0">
                <a:latin typeface="Calibri" panose="020F0502020204030204" pitchFamily="34" charset="0"/>
                <a:ea typeface="Times New Roman" panose="02020603050405020304" pitchFamily="18" charset="0"/>
                <a:cs typeface="Times New Roman" panose="02020603050405020304" pitchFamily="18" charset="0"/>
              </a:rPr>
              <a:t>Mid-semester Grade reflection</a:t>
            </a:r>
          </a:p>
          <a:p>
            <a:pPr marR="0" lvl="0" hangingPunct="0">
              <a:spcBef>
                <a:spcPts val="0"/>
              </a:spcBef>
              <a:spcAft>
                <a:spcPts val="0"/>
              </a:spcAft>
            </a:pPr>
            <a:r>
              <a:rPr lang="en-US" sz="4000" dirty="0">
                <a:latin typeface="Calibri" panose="020F0502020204030204" pitchFamily="34" charset="0"/>
                <a:ea typeface="Times New Roman" panose="02020603050405020304" pitchFamily="18" charset="0"/>
                <a:cs typeface="Times New Roman" panose="02020603050405020304" pitchFamily="18" charset="0"/>
              </a:rPr>
              <a:t>Final Exam preparation</a:t>
            </a:r>
          </a:p>
        </p:txBody>
      </p:sp>
    </p:spTree>
    <p:extLst>
      <p:ext uri="{BB962C8B-B14F-4D97-AF65-F5344CB8AC3E}">
        <p14:creationId xmlns:p14="http://schemas.microsoft.com/office/powerpoint/2010/main" val="3203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AA36-0418-433B-B5F8-6FA2CA1D640A}"/>
              </a:ext>
            </a:extLst>
          </p:cNvPr>
          <p:cNvSpPr>
            <a:spLocks noGrp="1"/>
          </p:cNvSpPr>
          <p:nvPr>
            <p:ph type="title"/>
          </p:nvPr>
        </p:nvSpPr>
        <p:spPr/>
        <p:txBody>
          <a:bodyPr/>
          <a:lstStyle/>
          <a:p>
            <a:pPr algn="ctr"/>
            <a:r>
              <a:rPr lang="en-US" dirty="0"/>
              <a:t>Challenges</a:t>
            </a:r>
          </a:p>
        </p:txBody>
      </p:sp>
      <p:sp>
        <p:nvSpPr>
          <p:cNvPr id="3" name="Content Placeholder 2">
            <a:extLst>
              <a:ext uri="{FF2B5EF4-FFF2-40B4-BE49-F238E27FC236}">
                <a16:creationId xmlns:a16="http://schemas.microsoft.com/office/drawing/2014/main" id="{BE0ACA20-0F81-4F00-A781-D68467B69D87}"/>
              </a:ext>
            </a:extLst>
          </p:cNvPr>
          <p:cNvSpPr>
            <a:spLocks noGrp="1"/>
          </p:cNvSpPr>
          <p:nvPr>
            <p:ph idx="1"/>
          </p:nvPr>
        </p:nvSpPr>
        <p:spPr/>
        <p:txBody>
          <a:bodyPr/>
          <a:lstStyle/>
          <a:p>
            <a:r>
              <a:rPr lang="en-US" dirty="0"/>
              <a:t>Who is going to teach it?</a:t>
            </a:r>
          </a:p>
          <a:p>
            <a:pPr lvl="1"/>
            <a:r>
              <a:rPr lang="en-US" dirty="0"/>
              <a:t>Same instructor for both or two instructors</a:t>
            </a:r>
          </a:p>
          <a:p>
            <a:r>
              <a:rPr lang="en-US" dirty="0"/>
              <a:t>Registration</a:t>
            </a:r>
          </a:p>
          <a:p>
            <a:r>
              <a:rPr lang="en-US" dirty="0"/>
              <a:t>Marketing</a:t>
            </a:r>
          </a:p>
          <a:p>
            <a:r>
              <a:rPr lang="en-US" dirty="0"/>
              <a:t>Co-support Classroom</a:t>
            </a:r>
          </a:p>
          <a:p>
            <a:r>
              <a:rPr lang="en-US" dirty="0"/>
              <a:t>Day 1</a:t>
            </a:r>
          </a:p>
          <a:p>
            <a:r>
              <a:rPr lang="en-US" dirty="0"/>
              <a:t>Communication with college level instructor</a:t>
            </a:r>
          </a:p>
          <a:p>
            <a:r>
              <a:rPr lang="en-US" dirty="0"/>
              <a:t>Staying co-enrolled</a:t>
            </a:r>
          </a:p>
          <a:p>
            <a:pPr marL="0" indent="0">
              <a:buNone/>
            </a:pPr>
            <a:endParaRPr lang="en-US" dirty="0"/>
          </a:p>
        </p:txBody>
      </p:sp>
    </p:spTree>
    <p:extLst>
      <p:ext uri="{BB962C8B-B14F-4D97-AF65-F5344CB8AC3E}">
        <p14:creationId xmlns:p14="http://schemas.microsoft.com/office/powerpoint/2010/main" val="245531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B27D-9752-40F1-881A-05C8DF1E3C25}"/>
              </a:ext>
            </a:extLst>
          </p:cNvPr>
          <p:cNvSpPr>
            <a:spLocks noGrp="1"/>
          </p:cNvSpPr>
          <p:nvPr>
            <p:ph type="title"/>
          </p:nvPr>
        </p:nvSpPr>
        <p:spPr/>
        <p:txBody>
          <a:bodyPr/>
          <a:lstStyle/>
          <a:p>
            <a:pPr algn="ctr"/>
            <a:r>
              <a:rPr lang="en-US" b="1" dirty="0">
                <a:solidFill>
                  <a:srgbClr val="C00000"/>
                </a:solidFill>
                <a:latin typeface="Broadway" panose="04040905080B02020502" pitchFamily="82" charset="0"/>
              </a:rPr>
              <a:t>CHAT BOX</a:t>
            </a:r>
            <a:endParaRPr lang="en-US" dirty="0"/>
          </a:p>
        </p:txBody>
      </p:sp>
      <p:sp>
        <p:nvSpPr>
          <p:cNvPr id="3" name="Content Placeholder 2">
            <a:extLst>
              <a:ext uri="{FF2B5EF4-FFF2-40B4-BE49-F238E27FC236}">
                <a16:creationId xmlns:a16="http://schemas.microsoft.com/office/drawing/2014/main" id="{5A9FF283-9550-44A3-B8DF-02B0CEDB226C}"/>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SHARE ANY CHALLENGES OR ROADBLOCKS THAT HAVE BEEN EXPERIENCED.</a:t>
            </a:r>
          </a:p>
        </p:txBody>
      </p:sp>
    </p:spTree>
    <p:extLst>
      <p:ext uri="{BB962C8B-B14F-4D97-AF65-F5344CB8AC3E}">
        <p14:creationId xmlns:p14="http://schemas.microsoft.com/office/powerpoint/2010/main" val="4072665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9873-A208-44EC-850E-9BED3AA4332A}"/>
              </a:ext>
            </a:extLst>
          </p:cNvPr>
          <p:cNvSpPr>
            <a:spLocks noGrp="1"/>
          </p:cNvSpPr>
          <p:nvPr>
            <p:ph type="title"/>
          </p:nvPr>
        </p:nvSpPr>
        <p:spPr/>
        <p:txBody>
          <a:bodyPr/>
          <a:lstStyle/>
          <a:p>
            <a:pPr algn="ctr"/>
            <a:r>
              <a:rPr lang="en-US" dirty="0"/>
              <a:t>Is it working???</a:t>
            </a:r>
          </a:p>
        </p:txBody>
      </p:sp>
      <p:sp>
        <p:nvSpPr>
          <p:cNvPr id="3" name="Content Placeholder 2">
            <a:extLst>
              <a:ext uri="{FF2B5EF4-FFF2-40B4-BE49-F238E27FC236}">
                <a16:creationId xmlns:a16="http://schemas.microsoft.com/office/drawing/2014/main" id="{50ED02B5-EA47-4A3B-8341-29A6AA6E28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91833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2212-1FDB-4EF3-81CB-7A0F38F910AC}"/>
              </a:ext>
            </a:extLst>
          </p:cNvPr>
          <p:cNvSpPr>
            <a:spLocks noGrp="1"/>
          </p:cNvSpPr>
          <p:nvPr>
            <p:ph type="title"/>
          </p:nvPr>
        </p:nvSpPr>
        <p:spPr/>
        <p:txBody>
          <a:bodyPr>
            <a:normAutofit/>
          </a:bodyPr>
          <a:lstStyle/>
          <a:p>
            <a:pPr algn="ctr"/>
            <a:r>
              <a:rPr lang="en-US" sz="8000" dirty="0"/>
              <a:t>Q &amp; A</a:t>
            </a:r>
          </a:p>
        </p:txBody>
      </p:sp>
      <p:sp>
        <p:nvSpPr>
          <p:cNvPr id="3" name="Content Placeholder 2">
            <a:extLst>
              <a:ext uri="{FF2B5EF4-FFF2-40B4-BE49-F238E27FC236}">
                <a16:creationId xmlns:a16="http://schemas.microsoft.com/office/drawing/2014/main" id="{B9778D82-B28C-4A8F-AF48-2C243C6DF495}"/>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OPEN DISCUSSION AND SHARING</a:t>
            </a:r>
          </a:p>
        </p:txBody>
      </p:sp>
    </p:spTree>
    <p:extLst>
      <p:ext uri="{BB962C8B-B14F-4D97-AF65-F5344CB8AC3E}">
        <p14:creationId xmlns:p14="http://schemas.microsoft.com/office/powerpoint/2010/main" val="507082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03E8-5986-4ABC-BA13-CEA4DC0B4CE9}"/>
              </a:ext>
            </a:extLst>
          </p:cNvPr>
          <p:cNvSpPr>
            <a:spLocks noGrp="1"/>
          </p:cNvSpPr>
          <p:nvPr>
            <p:ph type="title"/>
          </p:nvPr>
        </p:nvSpPr>
        <p:spPr/>
        <p:txBody>
          <a:bodyPr/>
          <a:lstStyle/>
          <a:p>
            <a:pPr algn="ctr"/>
            <a:r>
              <a:rPr lang="en-US" dirty="0"/>
              <a:t>Contact Information</a:t>
            </a:r>
          </a:p>
        </p:txBody>
      </p:sp>
      <p:sp>
        <p:nvSpPr>
          <p:cNvPr id="3" name="Content Placeholder 2">
            <a:extLst>
              <a:ext uri="{FF2B5EF4-FFF2-40B4-BE49-F238E27FC236}">
                <a16:creationId xmlns:a16="http://schemas.microsoft.com/office/drawing/2014/main" id="{405B9981-4D34-402B-AE5B-8D9D754BF8AF}"/>
              </a:ext>
            </a:extLst>
          </p:cNvPr>
          <p:cNvSpPr>
            <a:spLocks noGrp="1"/>
          </p:cNvSpPr>
          <p:nvPr>
            <p:ph idx="1"/>
          </p:nvPr>
        </p:nvSpPr>
        <p:spPr/>
        <p:txBody>
          <a:bodyPr>
            <a:normAutofit/>
          </a:bodyPr>
          <a:lstStyle/>
          <a:p>
            <a:pPr marL="0" indent="0" algn="ctr">
              <a:buNone/>
            </a:pPr>
            <a:r>
              <a:rPr lang="en-US" sz="6000" dirty="0">
                <a:latin typeface="Franklin Gothic Book" panose="020B0503020102020204" pitchFamily="34" charset="0"/>
              </a:rPr>
              <a:t>Leslie Mohnke</a:t>
            </a:r>
          </a:p>
          <a:p>
            <a:pPr marL="0" indent="0" algn="ctr">
              <a:buNone/>
            </a:pPr>
            <a:r>
              <a:rPr lang="en-US" sz="6000" dirty="0">
                <a:latin typeface="Franklin Gothic Book" panose="020B0503020102020204" pitchFamily="34" charset="0"/>
              </a:rPr>
              <a:t>mohnkel@lcc.edu</a:t>
            </a:r>
          </a:p>
        </p:txBody>
      </p:sp>
    </p:spTree>
    <p:extLst>
      <p:ext uri="{BB962C8B-B14F-4D97-AF65-F5344CB8AC3E}">
        <p14:creationId xmlns:p14="http://schemas.microsoft.com/office/powerpoint/2010/main" val="38257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B3FB60-681C-4EF1-AD57-92210B23E941}"/>
              </a:ext>
            </a:extLst>
          </p:cNvPr>
          <p:cNvPicPr>
            <a:picLocks noChangeAspect="1"/>
          </p:cNvPicPr>
          <p:nvPr/>
        </p:nvPicPr>
        <p:blipFill>
          <a:blip r:embed="rId2"/>
          <a:stretch>
            <a:fillRect/>
          </a:stretch>
        </p:blipFill>
        <p:spPr>
          <a:xfrm>
            <a:off x="493193" y="723423"/>
            <a:ext cx="11539740" cy="5411153"/>
          </a:xfrm>
          <a:prstGeom prst="rect">
            <a:avLst/>
          </a:prstGeom>
        </p:spPr>
      </p:pic>
    </p:spTree>
    <p:extLst>
      <p:ext uri="{BB962C8B-B14F-4D97-AF65-F5344CB8AC3E}">
        <p14:creationId xmlns:p14="http://schemas.microsoft.com/office/powerpoint/2010/main" val="9520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00F6-6125-4391-8E77-B6699BAE6C67}"/>
              </a:ext>
            </a:extLst>
          </p:cNvPr>
          <p:cNvSpPr>
            <a:spLocks noGrp="1"/>
          </p:cNvSpPr>
          <p:nvPr>
            <p:ph type="title"/>
          </p:nvPr>
        </p:nvSpPr>
        <p:spPr/>
        <p:txBody>
          <a:bodyPr/>
          <a:lstStyle/>
          <a:p>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Co-requisite link</a:t>
            </a:r>
            <a:endParaRPr lang="en-US" dirty="0"/>
          </a:p>
        </p:txBody>
      </p:sp>
      <p:sp>
        <p:nvSpPr>
          <p:cNvPr id="3" name="Content Placeholder 2">
            <a:extLst>
              <a:ext uri="{FF2B5EF4-FFF2-40B4-BE49-F238E27FC236}">
                <a16:creationId xmlns:a16="http://schemas.microsoft.com/office/drawing/2014/main" id="{1C5DBAB2-9535-4E96-A2FD-AB9937C6C50F}"/>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https://educalingo.com/en/dic-en/corequisite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940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8659-FBDE-47C4-A708-7E97D2CA0477}"/>
              </a:ext>
            </a:extLst>
          </p:cNvPr>
          <p:cNvSpPr>
            <a:spLocks noGrp="1"/>
          </p:cNvSpPr>
          <p:nvPr>
            <p:ph type="title"/>
          </p:nvPr>
        </p:nvSpPr>
        <p:spPr/>
        <p:txBody>
          <a:bodyPr>
            <a:normAutofit fontScale="90000"/>
          </a:bodyPr>
          <a:lstStyle/>
          <a:p>
            <a:pPr algn="ctr"/>
            <a:br>
              <a:rPr lang="en-US" sz="3600" b="1" dirty="0">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TENDENCIES OF USE OF THE TERM «COREQUISITE»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D95A6FD-4A53-4913-BF41-54228EEBFA0C}"/>
              </a:ext>
            </a:extLst>
          </p:cNvPr>
          <p:cNvSpPr>
            <a:spLocks noGrp="1"/>
          </p:cNvSpPr>
          <p:nvPr>
            <p:ph idx="1"/>
          </p:nvPr>
        </p:nvSpPr>
        <p:spPr/>
        <p:txBody>
          <a:bodyPr/>
          <a:lstStyle/>
          <a:p>
            <a:pPr marL="0" indent="0" algn="ctr">
              <a:lnSpc>
                <a:spcPct val="107000"/>
              </a:lnSpc>
              <a:spcAft>
                <a:spcPts val="800"/>
              </a:spcAft>
              <a:buNone/>
            </a:pPr>
            <a:r>
              <a:rPr lang="en-US" sz="6000" dirty="0">
                <a:latin typeface="Arial Narrow" panose="020B0606020202030204" pitchFamily="34" charset="0"/>
                <a:ea typeface="Times New Roman" panose="02020603050405020304" pitchFamily="18" charset="0"/>
                <a:cs typeface="Times New Roman" panose="02020603050405020304" pitchFamily="18" charset="0"/>
              </a:rPr>
              <a:t>The term «corequisite» is regularly used and occupies the </a:t>
            </a:r>
            <a:r>
              <a:rPr lang="en-US" sz="6000" b="1" dirty="0">
                <a:latin typeface="Arial Narrow" panose="020B0606020202030204" pitchFamily="34" charset="0"/>
                <a:ea typeface="Times New Roman" panose="02020603050405020304" pitchFamily="18" charset="0"/>
                <a:cs typeface="Times New Roman" panose="02020603050405020304" pitchFamily="18" charset="0"/>
              </a:rPr>
              <a:t>106,202</a:t>
            </a:r>
            <a:r>
              <a:rPr lang="en-US" sz="6000" dirty="0">
                <a:latin typeface="Arial Narrow" panose="020B0606020202030204" pitchFamily="34" charset="0"/>
                <a:ea typeface="Times New Roman" panose="02020603050405020304" pitchFamily="18" charset="0"/>
                <a:cs typeface="Times New Roman" panose="02020603050405020304" pitchFamily="18" charset="0"/>
              </a:rPr>
              <a:t> position in our list of most widely used terms in the </a:t>
            </a:r>
            <a:r>
              <a:rPr lang="en-US" sz="6000" dirty="0">
                <a:solidFill>
                  <a:srgbClr val="0000FF"/>
                </a:solidFill>
                <a:latin typeface="Arial Narrow" panose="020B0606020202030204" pitchFamily="34" charset="0"/>
                <a:ea typeface="Times New Roman" panose="02020603050405020304" pitchFamily="18" charset="0"/>
                <a:cs typeface="Times New Roman" panose="02020603050405020304" pitchFamily="18" charset="0"/>
                <a:hlinkClick r:id="rId2"/>
              </a:rPr>
              <a:t>English dictionary</a:t>
            </a:r>
            <a:r>
              <a:rPr lang="en-US" sz="6000" dirty="0">
                <a:latin typeface="Arial Narrow" panose="020B0606020202030204" pitchFamily="34" charset="0"/>
                <a:ea typeface="Times New Roman" panose="02020603050405020304" pitchFamily="18" charset="0"/>
                <a:cs typeface="Times New Roman" panose="02020603050405020304" pitchFamily="18" charset="0"/>
              </a:rPr>
              <a:t>.</a:t>
            </a:r>
            <a:endParaRPr lang="en-US" sz="6000" dirty="0">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272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F6DE-C399-499B-AFC1-9F862F08F734}"/>
              </a:ext>
            </a:extLst>
          </p:cNvPr>
          <p:cNvSpPr>
            <a:spLocks noGrp="1"/>
          </p:cNvSpPr>
          <p:nvPr>
            <p:ph type="title"/>
          </p:nvPr>
        </p:nvSpPr>
        <p:spPr/>
        <p:txBody>
          <a:bodyPr/>
          <a:lstStyle/>
          <a:p>
            <a:pPr algn="ctr"/>
            <a:r>
              <a:rPr lang="en-US" dirty="0"/>
              <a:t>Map gives frequency of use of the term &lt;corequisite&gt; in different countries.</a:t>
            </a:r>
          </a:p>
        </p:txBody>
      </p:sp>
      <p:pic>
        <p:nvPicPr>
          <p:cNvPr id="4" name="Content Placeholder 3">
            <a:extLst>
              <a:ext uri="{FF2B5EF4-FFF2-40B4-BE49-F238E27FC236}">
                <a16:creationId xmlns:a16="http://schemas.microsoft.com/office/drawing/2014/main" id="{2C649F14-F2F3-4CAC-842F-4145DFD699C6}"/>
              </a:ext>
            </a:extLst>
          </p:cNvPr>
          <p:cNvPicPr>
            <a:picLocks noGrp="1" noChangeAspect="1"/>
          </p:cNvPicPr>
          <p:nvPr>
            <p:ph idx="1"/>
          </p:nvPr>
        </p:nvPicPr>
        <p:blipFill>
          <a:blip r:embed="rId2"/>
          <a:stretch>
            <a:fillRect/>
          </a:stretch>
        </p:blipFill>
        <p:spPr>
          <a:xfrm>
            <a:off x="2707341" y="1817316"/>
            <a:ext cx="7243482" cy="4675559"/>
          </a:xfrm>
          <a:prstGeom prst="rect">
            <a:avLst/>
          </a:prstGeom>
        </p:spPr>
      </p:pic>
    </p:spTree>
    <p:extLst>
      <p:ext uri="{BB962C8B-B14F-4D97-AF65-F5344CB8AC3E}">
        <p14:creationId xmlns:p14="http://schemas.microsoft.com/office/powerpoint/2010/main" val="420296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30F3-1313-45A8-BEED-6A95D8B8784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D3EADC4-E27B-4537-B093-D8E35E4A41F3}"/>
              </a:ext>
            </a:extLst>
          </p:cNvPr>
          <p:cNvPicPr>
            <a:picLocks noGrp="1"/>
          </p:cNvPicPr>
          <p:nvPr>
            <p:ph idx="1"/>
          </p:nvPr>
        </p:nvPicPr>
        <p:blipFill>
          <a:blip r:embed="rId2"/>
          <a:stretch>
            <a:fillRect/>
          </a:stretch>
        </p:blipFill>
        <p:spPr>
          <a:xfrm>
            <a:off x="904973" y="1690687"/>
            <a:ext cx="10991654" cy="4728967"/>
          </a:xfrm>
          <a:prstGeom prst="rect">
            <a:avLst/>
          </a:prstGeom>
        </p:spPr>
      </p:pic>
    </p:spTree>
    <p:extLst>
      <p:ext uri="{BB962C8B-B14F-4D97-AF65-F5344CB8AC3E}">
        <p14:creationId xmlns:p14="http://schemas.microsoft.com/office/powerpoint/2010/main" val="196867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385E-E38D-41A4-8672-56579170804C}"/>
              </a:ext>
            </a:extLst>
          </p:cNvPr>
          <p:cNvSpPr>
            <a:spLocks noGrp="1"/>
          </p:cNvSpPr>
          <p:nvPr>
            <p:ph type="title"/>
          </p:nvPr>
        </p:nvSpPr>
        <p:spPr/>
        <p:txBody>
          <a:bodyPr/>
          <a:lstStyle/>
          <a:p>
            <a:pPr algn="ctr"/>
            <a:r>
              <a:rPr lang="en-US" b="1" dirty="0">
                <a:solidFill>
                  <a:srgbClr val="C00000"/>
                </a:solidFill>
                <a:latin typeface="Broadway" panose="04040905080B02020502" pitchFamily="82" charset="0"/>
              </a:rPr>
              <a:t>CHAT BOX</a:t>
            </a:r>
            <a:endParaRPr lang="en-US" dirty="0"/>
          </a:p>
        </p:txBody>
      </p:sp>
      <p:sp>
        <p:nvSpPr>
          <p:cNvPr id="3" name="Content Placeholder 2">
            <a:extLst>
              <a:ext uri="{FF2B5EF4-FFF2-40B4-BE49-F238E27FC236}">
                <a16:creationId xmlns:a16="http://schemas.microsoft.com/office/drawing/2014/main" id="{3B8D8047-1C22-46C9-9275-6D01D9D5C55C}"/>
              </a:ext>
            </a:extLst>
          </p:cNvPr>
          <p:cNvSpPr>
            <a:spLocks noGrp="1"/>
          </p:cNvSpPr>
          <p:nvPr>
            <p:ph sz="half" idx="1"/>
          </p:nvPr>
        </p:nvSpPr>
        <p:spPr/>
        <p:txBody>
          <a:bodyPr/>
          <a:lstStyle/>
          <a:p>
            <a:pPr marL="0" indent="0">
              <a:buNone/>
            </a:pPr>
            <a:r>
              <a:rPr lang="en-US" sz="4000" b="1" dirty="0"/>
              <a:t>#</a:t>
            </a:r>
            <a:r>
              <a:rPr lang="en-US" sz="4000" b="1" dirty="0" err="1"/>
              <a:t>BeenThereDoneThat</a:t>
            </a:r>
            <a:endParaRPr lang="en-US" sz="4000" b="1" dirty="0"/>
          </a:p>
          <a:p>
            <a:pPr marL="0" indent="0">
              <a:buNone/>
            </a:pPr>
            <a:r>
              <a:rPr lang="en-US" i="1" dirty="0"/>
              <a:t>Taught it but not any longer</a:t>
            </a:r>
          </a:p>
          <a:p>
            <a:pPr marL="0" indent="0">
              <a:buNone/>
            </a:pPr>
            <a:endParaRPr lang="en-US" dirty="0"/>
          </a:p>
          <a:p>
            <a:pPr marL="0" indent="0">
              <a:buNone/>
            </a:pPr>
            <a:r>
              <a:rPr lang="en-US" sz="4000" b="1" dirty="0"/>
              <a:t>#</a:t>
            </a:r>
            <a:r>
              <a:rPr lang="en-US" sz="4000" b="1" dirty="0" err="1"/>
              <a:t>InTheTrenches</a:t>
            </a:r>
            <a:endParaRPr lang="en-US" sz="4000" b="1" dirty="0"/>
          </a:p>
          <a:p>
            <a:pPr marL="0" indent="0">
              <a:buNone/>
            </a:pPr>
            <a:r>
              <a:rPr lang="en-US" i="1" dirty="0"/>
              <a:t>Currently teaching a form of it</a:t>
            </a:r>
          </a:p>
        </p:txBody>
      </p:sp>
      <p:sp>
        <p:nvSpPr>
          <p:cNvPr id="4" name="Content Placeholder 3">
            <a:extLst>
              <a:ext uri="{FF2B5EF4-FFF2-40B4-BE49-F238E27FC236}">
                <a16:creationId xmlns:a16="http://schemas.microsoft.com/office/drawing/2014/main" id="{9B3CC1A6-F82E-471D-B73E-C964E9AEF380}"/>
              </a:ext>
            </a:extLst>
          </p:cNvPr>
          <p:cNvSpPr>
            <a:spLocks noGrp="1"/>
          </p:cNvSpPr>
          <p:nvPr>
            <p:ph sz="half" idx="2"/>
          </p:nvPr>
        </p:nvSpPr>
        <p:spPr/>
        <p:txBody>
          <a:bodyPr/>
          <a:lstStyle/>
          <a:p>
            <a:pPr marL="0" indent="0">
              <a:buNone/>
            </a:pPr>
            <a:r>
              <a:rPr lang="en-US" sz="4000" b="1" dirty="0"/>
              <a:t>#Familiar</a:t>
            </a:r>
          </a:p>
          <a:p>
            <a:pPr marL="0" indent="0">
              <a:buNone/>
            </a:pPr>
            <a:r>
              <a:rPr lang="en-US" i="1" dirty="0"/>
              <a:t>Heard it but don’t know too much</a:t>
            </a:r>
          </a:p>
          <a:p>
            <a:pPr marL="0" indent="0">
              <a:buNone/>
            </a:pPr>
            <a:endParaRPr lang="en-US" dirty="0"/>
          </a:p>
          <a:p>
            <a:pPr marL="0" indent="0">
              <a:buNone/>
            </a:pPr>
            <a:r>
              <a:rPr lang="en-US" sz="4000" b="1" dirty="0"/>
              <a:t>#Newbie</a:t>
            </a:r>
          </a:p>
          <a:p>
            <a:pPr marL="0" indent="0">
              <a:buNone/>
            </a:pPr>
            <a:r>
              <a:rPr lang="en-US" i="1" dirty="0"/>
              <a:t>Totally new to the idea</a:t>
            </a:r>
          </a:p>
        </p:txBody>
      </p:sp>
      <p:sp>
        <p:nvSpPr>
          <p:cNvPr id="8" name="Rectangle 7">
            <a:extLst>
              <a:ext uri="{FF2B5EF4-FFF2-40B4-BE49-F238E27FC236}">
                <a16:creationId xmlns:a16="http://schemas.microsoft.com/office/drawing/2014/main" id="{08D80E5D-DDF0-490D-80D8-09E416096151}"/>
              </a:ext>
            </a:extLst>
          </p:cNvPr>
          <p:cNvSpPr/>
          <p:nvPr/>
        </p:nvSpPr>
        <p:spPr>
          <a:xfrm>
            <a:off x="3048000" y="3041747"/>
            <a:ext cx="6096000" cy="375552"/>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8218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1237</Words>
  <Application>Microsoft Office PowerPoint</Application>
  <PresentationFormat>Widescreen</PresentationFormat>
  <Paragraphs>198</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Arial Black</vt:lpstr>
      <vt:lpstr>Arial Narrow</vt:lpstr>
      <vt:lpstr>Broadway</vt:lpstr>
      <vt:lpstr>Calibri</vt:lpstr>
      <vt:lpstr>Calibri Light</vt:lpstr>
      <vt:lpstr>Calibri,Bold</vt:lpstr>
      <vt:lpstr>Cambria</vt:lpstr>
      <vt:lpstr>Cambria Math</vt:lpstr>
      <vt:lpstr>Castellar</vt:lpstr>
      <vt:lpstr>Comic Sans MS</vt:lpstr>
      <vt:lpstr>Franklin Gothic Book</vt:lpstr>
      <vt:lpstr>Times New Roman</vt:lpstr>
      <vt:lpstr>Office Theme</vt:lpstr>
      <vt:lpstr>PowerPoint Presentation</vt:lpstr>
      <vt:lpstr>PowerPoint Presentation</vt:lpstr>
      <vt:lpstr>C O R E Q U I S I T E</vt:lpstr>
      <vt:lpstr>PowerPoint Presentation</vt:lpstr>
      <vt:lpstr>Co-requisite link</vt:lpstr>
      <vt:lpstr> TENDENCIES OF USE OF THE TERM «COREQUISITE»  </vt:lpstr>
      <vt:lpstr>Map gives frequency of use of the term &lt;corequisite&gt; in different countries.</vt:lpstr>
      <vt:lpstr>PowerPoint Presentation</vt:lpstr>
      <vt:lpstr>CHAT BOX</vt:lpstr>
      <vt:lpstr>Corequisite  Definition</vt:lpstr>
      <vt:lpstr>LCC’s Co-support  course DEFINITION</vt:lpstr>
      <vt:lpstr>CHAT BOX</vt:lpstr>
      <vt:lpstr>In the beginning -  </vt:lpstr>
      <vt:lpstr>LCC journey began 2017-2018 Implementation 2019-2020</vt:lpstr>
      <vt:lpstr>CHAT BOX</vt:lpstr>
      <vt:lpstr>Investigating Different Models</vt:lpstr>
      <vt:lpstr>Which college level course?</vt:lpstr>
      <vt:lpstr>LCC – two math pathways</vt:lpstr>
      <vt:lpstr>Back-Mapping</vt:lpstr>
      <vt:lpstr>BACK MAPPING</vt:lpstr>
      <vt:lpstr>Corequisite – Co-support models</vt:lpstr>
      <vt:lpstr>CHAT BOX</vt:lpstr>
      <vt:lpstr>LCC model</vt:lpstr>
      <vt:lpstr>Key Components</vt:lpstr>
      <vt:lpstr>Co-support Format</vt:lpstr>
      <vt:lpstr>Math 097 Description</vt:lpstr>
      <vt:lpstr>Math 097 Objectives</vt:lpstr>
      <vt:lpstr>Math 097 modules</vt:lpstr>
      <vt:lpstr>Math 098 description</vt:lpstr>
      <vt:lpstr>Math 098 Objectives</vt:lpstr>
      <vt:lpstr>Non-cognitive Assignments</vt:lpstr>
      <vt:lpstr>Engagement Assignments</vt:lpstr>
      <vt:lpstr>Challenges</vt:lpstr>
      <vt:lpstr>CHAT BOX</vt:lpstr>
      <vt:lpstr>Is it working???</vt:lpstr>
      <vt:lpstr>Q &amp; A</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Mohnke</dc:creator>
  <cp:lastModifiedBy>Leslie Mohnke</cp:lastModifiedBy>
  <cp:revision>22</cp:revision>
  <dcterms:created xsi:type="dcterms:W3CDTF">2021-09-30T19:06:44Z</dcterms:created>
  <dcterms:modified xsi:type="dcterms:W3CDTF">2021-10-04T13:40:34Z</dcterms:modified>
</cp:coreProperties>
</file>