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FA04-DBC6-47CF-83B4-EF79C878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1C71-D456-4D53-865F-92805827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962-A244-41A5-8D29-CD41CC10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8E76-7414-4869-9642-B0F775B3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61A7-80BB-4F71-8250-3D9C3668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CF4-5280-4CC3-B17B-1BCC0EDA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793C8-7F51-465C-99CF-4E19983D8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8837-9FC5-427D-9827-7817BD25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9DFA-FE77-471D-9A73-A4A450BE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3F6D-C1C4-4DD4-81A2-84837AF7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57078-480C-4475-8488-D4FE932F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4FAD7-4AAF-44B9-A034-ABD845DE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1FE2-EA91-4CA7-B0B8-0AF900FD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FF80-92ED-4846-B6F4-CE9A8F93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6FA1-F190-40C8-96B8-0FBA9AF5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7073-4C2A-4963-813D-D4A80E2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EF4E-E664-4002-A941-17C1DDF6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1790-A432-4065-8A2A-149C35E5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DAB8-47C1-459E-A9DD-F79BE0D1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BFB9-4A36-4A64-A83C-B3341CAE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050A-A1FF-4BFC-A5E6-36BD7CC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AF58-AAB9-495E-A8AE-4B370C5F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33E3-27CB-4E4B-B661-28A76FA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6137-CF2A-4FC2-812D-7678394A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EE7C-298C-46D1-A8BF-39779720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0310-5C96-4F63-8CA6-3F50D9E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4E60-8001-4DDE-B287-2AD54E6CD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DD40C-AAC3-490C-8EAD-DEE7AEB0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61CD-5B9A-4FCC-934E-1E08872D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C4C79-54FD-4430-8B87-27E05361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F4284-63DF-40F7-9C02-9724238C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9FE-76FB-47F4-BEC9-44690A7C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15AE-C322-42C1-BF8B-6A95285C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D65E7-8FF4-4EC9-9F17-21A4772A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C59D6-BDDF-427D-91B9-7DB013B3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0BD57-9CFA-4E70-92C0-90DF36718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1AABC-095D-4570-BEF3-CD0224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D47FF-78EA-42F3-92C0-A7A08B8C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33D9E-4D80-4B74-8CE9-F643DCFD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E76-C1C4-405F-ACE5-A0DD7A5B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01C20-93CF-409F-AC8F-9302FA8E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236A1-60AC-4A44-B7A5-737F4FB1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63BF-F1B9-47B1-8842-D021D44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DA45D-49E2-4CF7-88F6-5921282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F7FA-1AA3-44C7-944C-C095C9E6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DD63-6F8F-4F1D-B6B9-3202BB74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C0A9-E43E-4A54-AA18-BBA92657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5926-6223-4786-B287-F0B28FD8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057E1-7A21-41FF-BB6E-AEF7BB82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2BD1-B8C9-4A24-BEDB-81C2A752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892E2-AFAE-4CB5-B704-8F9FA74B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7AE54-FFC2-40FA-9C35-CAC7BE8F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D38E-44AB-49A7-81E0-A862D7C5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52FFB-6C02-463A-A602-6AF93DFF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EC59-A274-40B3-8CE7-2D86AA2E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9782-1AAC-4073-A01E-AACB7ABD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90DD7-A6C8-4CDD-A84A-E9C8DB2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D84A-B35D-4240-9195-1FFD7A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05D2F-689C-4267-AC90-EEE1BB42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A17F-B837-4A35-A111-1E7615A4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0DEB-0386-4C90-A601-61B0CBB33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0D42-EE77-42CE-8D05-56E3DE9BF0C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2F0C-ACB8-4D7A-A3DF-FDC5BEDE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4E7C-D21D-4BFE-BF4A-B1EA15447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9D91-7532-45B2-8E75-E0FE9775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www.michigan.gov/documents/mde/Clinical_Experiences_Requirements_648342_7.pdf__;!!MgW1hd0liSoK!Agv3Lps9UyVTMiGFfGCC9aY1ztT0zQUvno013iQP597b_MYIXnl1IoqcF2FGLlQ$" TargetMode="External"/><Relationship Id="rId2" Type="http://schemas.openxmlformats.org/officeDocument/2006/relationships/hyperlink" Target="https://urldefense.com/v3/__https:/www.michigan.gov/documents/mde/Certificate_Structure_623452_7.pdf__;!!MgW1hd0liSoK!Agv3Lps9UyVTMiGFfGCC9aY1ztT0zQUvno013iQP597b_MYIXnl1IoqcDzkmM8c$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rldefense.com/v3/__https:/www.michigan.gov/documents/mde/Upper_Elementary_3-6_Education_Preparation_Standards_649826_7.pdf__;!!MgW1hd0liSoK!Agv3Lps9UyVTMiGFfGCC9aY1ztT0zQUvno013iQP597b_MYIXnl1Ioqc9UIMllk$" TargetMode="External"/><Relationship Id="rId4" Type="http://schemas.openxmlformats.org/officeDocument/2006/relationships/hyperlink" Target="https://urldefense.com/v3/__https:/www.michigan.gov/documents/mde/Lower_Elementary_PK-3_Education_Preparation_Standards_649824_7.pdf__;!!MgW1hd0liSoK!Agv3Lps9UyVTMiGFfGCC9aY1ztT0zQUvno013iQP597b_MYIXnl1IoqcMoyyF_c$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8922-74EA-48AB-BD89-29B26B796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 Education Programs- Changes on the Horizon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A8BE-6E67-454F-9DDA-660EB4C9D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</a:t>
            </a:r>
            <a:r>
              <a:rPr lang="en-US" dirty="0" err="1"/>
              <a:t>Sheperd</a:t>
            </a:r>
            <a:r>
              <a:rPr lang="en-US" dirty="0"/>
              <a:t> – Lake Michigan College</a:t>
            </a:r>
          </a:p>
          <a:p>
            <a:r>
              <a:rPr lang="en-US" dirty="0"/>
              <a:t>Deborah Zopf – Henry Ford College</a:t>
            </a:r>
          </a:p>
        </p:txBody>
      </p:sp>
    </p:spTree>
    <p:extLst>
      <p:ext uri="{BB962C8B-B14F-4D97-AF65-F5344CB8AC3E}">
        <p14:creationId xmlns:p14="http://schemas.microsoft.com/office/powerpoint/2010/main" val="365900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DFFB-ED7E-4333-96AE-14CCCEF1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87D-C9CD-4B16-B99F-B6A61839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Elementary School Education (B-K, PreK-3, 3-6)</a:t>
            </a:r>
          </a:p>
          <a:p>
            <a:pPr lvl="2"/>
            <a:r>
              <a:rPr lang="en-US" dirty="0"/>
              <a:t>Four-Year school programs beginning Fall 2022 or Fall 2023</a:t>
            </a:r>
          </a:p>
          <a:p>
            <a:pPr lvl="1"/>
            <a:endParaRPr lang="en-US" dirty="0"/>
          </a:p>
          <a:p>
            <a:pPr lvl="1"/>
            <a:r>
              <a:rPr lang="en-US" sz="3600" dirty="0"/>
              <a:t>Middle School Education  (5-9)</a:t>
            </a:r>
          </a:p>
          <a:p>
            <a:pPr lvl="2"/>
            <a:r>
              <a:rPr lang="en-US" sz="3200" dirty="0"/>
              <a:t>To be determined</a:t>
            </a:r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3600" dirty="0"/>
              <a:t>High School Education (7-12)</a:t>
            </a:r>
          </a:p>
          <a:p>
            <a:pPr lvl="2"/>
            <a:r>
              <a:rPr lang="en-US" sz="3200" dirty="0"/>
              <a:t>To be determined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F2-C061-4789-966F-F0B7BE0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2AF40-D0B2-4B98-8437-7B9C38B06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56" y="1624342"/>
            <a:ext cx="9517191" cy="48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9AF-E8EF-4DE4-8D4C-A70ABD1A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Timeline </a:t>
            </a:r>
            <a:br>
              <a:rPr lang="en-US" dirty="0"/>
            </a:br>
            <a:r>
              <a:rPr lang="en-US" dirty="0"/>
              <a:t>for MDE Grade Band Programs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E4AD1-C801-4811-A753-6869C9DFB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40" y="1825624"/>
            <a:ext cx="6220725" cy="48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7B6B-E856-4CEA-9392-E666206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get more information?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CAF-71BB-422F-BCB4-718E5E42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https://www.michigan.gov/documents/mde/Certificate_Structure_623452_7.pdf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ase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https://www.michigan.gov/documents/mde/Clinical_Experiences_Requirements_648342_7.pdf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ase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https://www.michigan.gov/documents/mde/Lower_Elementary_PK-3_Education_Preparation_Standards_649824_7.pdf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ase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https://www.michigan.gov/documents/mde/Upper_Elementary_3-6_Education_Preparation_Standards_649826_7.pdf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ase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9329-B710-45A4-90C5-E012A595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Structure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AD59-C8D6-4B35-9CD3-DA4B86DF6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 to 2022</a:t>
            </a:r>
          </a:p>
          <a:p>
            <a:r>
              <a:rPr lang="en-US" dirty="0"/>
              <a:t>Degree in Elementary Education</a:t>
            </a:r>
          </a:p>
          <a:p>
            <a:pPr lvl="1"/>
            <a:r>
              <a:rPr lang="en-US" dirty="0"/>
              <a:t>Content majors / minors</a:t>
            </a:r>
          </a:p>
          <a:p>
            <a:pPr lvl="2"/>
            <a:r>
              <a:rPr lang="en-US" dirty="0"/>
              <a:t>Language Arts</a:t>
            </a:r>
          </a:p>
          <a:p>
            <a:pPr lvl="2"/>
            <a:r>
              <a:rPr lang="en-US" dirty="0"/>
              <a:t>Social Studies</a:t>
            </a:r>
          </a:p>
          <a:p>
            <a:pPr lvl="2"/>
            <a:r>
              <a:rPr lang="en-US" dirty="0"/>
              <a:t>Math</a:t>
            </a:r>
          </a:p>
          <a:p>
            <a:pPr lvl="2"/>
            <a:r>
              <a:rPr lang="en-US" dirty="0"/>
              <a:t>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1B36-F42E-40B2-8BEF-86063302E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2022 and moving forward</a:t>
            </a:r>
          </a:p>
          <a:p>
            <a:r>
              <a:rPr lang="en-US" dirty="0"/>
              <a:t>Degree in Education</a:t>
            </a:r>
          </a:p>
          <a:p>
            <a:pPr lvl="1"/>
            <a:r>
              <a:rPr lang="en-US" dirty="0"/>
              <a:t>Certification Track as majors</a:t>
            </a:r>
          </a:p>
          <a:p>
            <a:pPr lvl="2"/>
            <a:r>
              <a:rPr lang="en-US" dirty="0"/>
              <a:t>Birth – Kindergarten</a:t>
            </a:r>
          </a:p>
          <a:p>
            <a:pPr lvl="2"/>
            <a:r>
              <a:rPr lang="en-US" dirty="0"/>
              <a:t>PreK – Grade 3</a:t>
            </a:r>
          </a:p>
          <a:p>
            <a:pPr lvl="2"/>
            <a:r>
              <a:rPr lang="en-US" dirty="0"/>
              <a:t>Grade 3 – Grade 6</a:t>
            </a:r>
          </a:p>
          <a:p>
            <a:pPr lvl="2"/>
            <a:r>
              <a:rPr lang="en-US" dirty="0"/>
              <a:t>Special Education</a:t>
            </a:r>
          </a:p>
          <a:p>
            <a:pPr lvl="2"/>
            <a:r>
              <a:rPr lang="en-US" dirty="0"/>
              <a:t>Bilingual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A3E0-DFC1-4217-802A-CC882584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Courses for Pre-Service Elementary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EC77-11B5-476D-B490-D3D31A8A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know?</a:t>
            </a:r>
          </a:p>
          <a:p>
            <a:pPr lvl="1"/>
            <a:r>
              <a:rPr lang="en-US" dirty="0"/>
              <a:t>Central Michigan University</a:t>
            </a:r>
          </a:p>
          <a:p>
            <a:pPr lvl="1"/>
            <a:r>
              <a:rPr lang="en-US" dirty="0"/>
              <a:t>Eastern Michigan University – Two 3-credit courses</a:t>
            </a:r>
          </a:p>
          <a:p>
            <a:pPr lvl="1"/>
            <a:r>
              <a:rPr lang="en-US" dirty="0"/>
              <a:t>Grand Valley State University – </a:t>
            </a:r>
          </a:p>
          <a:p>
            <a:pPr lvl="1"/>
            <a:r>
              <a:rPr lang="en-US" dirty="0"/>
              <a:t>University of Michigan- Dearborn – Four 3-credit courses</a:t>
            </a:r>
          </a:p>
          <a:p>
            <a:pPr lvl="1"/>
            <a:r>
              <a:rPr lang="en-US" dirty="0"/>
              <a:t>University of Michigan – Flint</a:t>
            </a:r>
          </a:p>
          <a:p>
            <a:pPr lvl="1"/>
            <a:r>
              <a:rPr lang="en-US" dirty="0"/>
              <a:t>Wayne State University – Two 3-credit courses</a:t>
            </a:r>
          </a:p>
          <a:p>
            <a:pPr lvl="1"/>
            <a:r>
              <a:rPr lang="en-US" dirty="0"/>
              <a:t>Western Michigan University – Four 3 credit courses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Any others???</a:t>
            </a:r>
          </a:p>
        </p:txBody>
      </p:sp>
    </p:spTree>
    <p:extLst>
      <p:ext uri="{BB962C8B-B14F-4D97-AF65-F5344CB8AC3E}">
        <p14:creationId xmlns:p14="http://schemas.microsoft.com/office/powerpoint/2010/main" val="399397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5CA0-2DEA-4432-B517-48AFCE77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new courses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7810-49B4-4EDC-8AAD-7CBD38CE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content, pedagogy, and possibly field experiences</a:t>
            </a:r>
          </a:p>
          <a:p>
            <a:r>
              <a:rPr lang="en-US" dirty="0"/>
              <a:t>Addressing the standards for three grade bands / or creating courses specific to grade bands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2EAD-D677-4D61-933A-E5793EA7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experiences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D3C7-226A-435E-9E0F-64116BF8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which four-year schools do your students transfer?</a:t>
            </a:r>
          </a:p>
          <a:p>
            <a:r>
              <a:rPr lang="en-US" dirty="0"/>
              <a:t>Are mathematics courses for pre-service elementary teachers remaining the same or changing? </a:t>
            </a:r>
          </a:p>
          <a:p>
            <a:r>
              <a:rPr lang="en-US" dirty="0"/>
              <a:t>How will transfer guides or articulation agreements be affected? </a:t>
            </a:r>
          </a:p>
        </p:txBody>
      </p:sp>
    </p:spTree>
    <p:extLst>
      <p:ext uri="{BB962C8B-B14F-4D97-AF65-F5344CB8AC3E}">
        <p14:creationId xmlns:p14="http://schemas.microsoft.com/office/powerpoint/2010/main" val="28906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Teacher Education Programs- Changes on the Horizon</vt:lpstr>
      <vt:lpstr>Program Development Timeline</vt:lpstr>
      <vt:lpstr>Timeline of Implementation</vt:lpstr>
      <vt:lpstr>Implementation Timeline  for MDE Grade Band Programs </vt:lpstr>
      <vt:lpstr>Where can you get more information? </vt:lpstr>
      <vt:lpstr>Degree Structure Comparison </vt:lpstr>
      <vt:lpstr>Mathematics Courses for Pre-Service Elementary Teachers</vt:lpstr>
      <vt:lpstr>How are the new courses different?</vt:lpstr>
      <vt:lpstr>What are your experiences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Education Programs- Changes on the Horizon</dc:title>
  <dc:creator>Deborah Zopf</dc:creator>
  <cp:lastModifiedBy>Deborah Zopf</cp:lastModifiedBy>
  <cp:revision>3</cp:revision>
  <dcterms:created xsi:type="dcterms:W3CDTF">2021-10-02T14:20:20Z</dcterms:created>
  <dcterms:modified xsi:type="dcterms:W3CDTF">2021-10-06T14:11:11Z</dcterms:modified>
</cp:coreProperties>
</file>