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62" r:id="rId5"/>
    <p:sldId id="260" r:id="rId6"/>
    <p:sldId id="307" r:id="rId7"/>
    <p:sldId id="305" r:id="rId8"/>
    <p:sldId id="306" r:id="rId9"/>
    <p:sldId id="308" r:id="rId10"/>
    <p:sldId id="303" r:id="rId11"/>
    <p:sldId id="271"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C31"/>
    <a:srgbClr val="6CC24A"/>
    <a:srgbClr val="EF60A3"/>
    <a:srgbClr val="6F1D77"/>
    <a:srgbClr val="009B77"/>
    <a:srgbClr val="00A6D6"/>
    <a:srgbClr val="ED6842"/>
    <a:srgbClr val="0076C2"/>
    <a:srgbClr val="FFB81C"/>
    <a:srgbClr val="A5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4489" autoAdjust="0"/>
  </p:normalViewPr>
  <p:slideViewPr>
    <p:cSldViewPr snapToGrid="0" snapToObjects="1">
      <p:cViewPr varScale="1">
        <p:scale>
          <a:sx n="96" d="100"/>
          <a:sy n="96" d="100"/>
        </p:scale>
        <p:origin x="11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3.9911799999999997E-2"/>
          <c:y val="2.7331399999999999E-2"/>
          <c:w val="0.95508800000000005"/>
          <c:h val="0.85019500000000003"/>
        </c:manualLayout>
      </c:layout>
      <c:barChart>
        <c:barDir val="col"/>
        <c:grouping val="stacked"/>
        <c:varyColors val="0"/>
        <c:ser>
          <c:idx val="0"/>
          <c:order val="0"/>
          <c:tx>
            <c:strRef>
              <c:f>Sheet1!$B$1</c:f>
              <c:strCache>
                <c:ptCount val="1"/>
                <c:pt idx="0">
                  <c:v>Onderwerp1</c:v>
                </c:pt>
              </c:strCache>
            </c:strRef>
          </c:tx>
          <c:spPr>
            <a:solidFill>
              <a:schemeClr val="accent1"/>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FFFFFF"/>
                    </a:solidFill>
                    <a:latin typeface="Arial"/>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Sheet1!$A$2:$A$17</c:f>
              <c:strCache>
                <c:ptCount val="16"/>
                <c:pt idx="0">
                  <c:v>&lt;10</c:v>
                </c:pt>
                <c:pt idx="1">
                  <c:v>10 - 24</c:v>
                </c:pt>
                <c:pt idx="2">
                  <c:v>25 - 49</c:v>
                </c:pt>
                <c:pt idx="3">
                  <c:v>50 - 99</c:v>
                </c:pt>
                <c:pt idx="4">
                  <c:v>100 - 149</c:v>
                </c:pt>
                <c:pt idx="5">
                  <c:v>150 - 199</c:v>
                </c:pt>
                <c:pt idx="6">
                  <c:v>200 - 299</c:v>
                </c:pt>
                <c:pt idx="7">
                  <c:v>300 - 399</c:v>
                </c:pt>
                <c:pt idx="8">
                  <c:v>400 - 499</c:v>
                </c:pt>
                <c:pt idx="9">
                  <c:v>500 - 999</c:v>
                </c:pt>
                <c:pt idx="10">
                  <c:v>1000 - 14999</c:v>
                </c:pt>
                <c:pt idx="11">
                  <c:v>2000 - 2999</c:v>
                </c:pt>
                <c:pt idx="12">
                  <c:v>2999 - 3999</c:v>
                </c:pt>
                <c:pt idx="13">
                  <c:v>4000 - 7499</c:v>
                </c:pt>
                <c:pt idx="14">
                  <c:v>7500 - 9999</c:v>
                </c:pt>
                <c:pt idx="15">
                  <c:v>&gt; 10000</c:v>
                </c:pt>
              </c:strCache>
            </c:strRef>
          </c:cat>
          <c:val>
            <c:numRef>
              <c:f>Sheet1!$B$2:$B$17</c:f>
              <c:numCache>
                <c:formatCode>General</c:formatCode>
                <c:ptCount val="10"/>
                <c:pt idx="0">
                  <c:v>1</c:v>
                </c:pt>
                <c:pt idx="1">
                  <c:v>2</c:v>
                </c:pt>
                <c:pt idx="2">
                  <c:v>3</c:v>
                </c:pt>
                <c:pt idx="3">
                  <c:v>2</c:v>
                </c:pt>
                <c:pt idx="4">
                  <c:v>3</c:v>
                </c:pt>
                <c:pt idx="5">
                  <c:v>1</c:v>
                </c:pt>
                <c:pt idx="6">
                  <c:v>3</c:v>
                </c:pt>
                <c:pt idx="7">
                  <c:v>1</c:v>
                </c:pt>
                <c:pt idx="8">
                  <c:v>2</c:v>
                </c:pt>
                <c:pt idx="9">
                  <c:v>3</c:v>
                </c:pt>
              </c:numCache>
            </c:numRef>
          </c:val>
          <c:extLst>
            <c:ext xmlns:c16="http://schemas.microsoft.com/office/drawing/2014/chart" uri="{C3380CC4-5D6E-409C-BE32-E72D297353CC}">
              <c16:uniqueId val="{00000000-4C62-EF4A-B662-57DCCDEA938E}"/>
            </c:ext>
          </c:extLst>
        </c:ser>
        <c:ser>
          <c:idx val="1"/>
          <c:order val="1"/>
          <c:tx>
            <c:strRef>
              <c:f>Sheet1!$C$1</c:f>
              <c:strCache>
                <c:ptCount val="1"/>
                <c:pt idx="0">
                  <c:v>Onderwerp2</c:v>
                </c:pt>
              </c:strCache>
            </c:strRef>
          </c:tx>
          <c:spPr>
            <a:solidFill>
              <a:srgbClr val="6F1D77"/>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FFFFFF"/>
                    </a:solidFill>
                    <a:latin typeface="Arial"/>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Sheet1!$A$2:$A$17</c:f>
              <c:strCache>
                <c:ptCount val="16"/>
                <c:pt idx="0">
                  <c:v>&lt;10</c:v>
                </c:pt>
                <c:pt idx="1">
                  <c:v>10 - 24</c:v>
                </c:pt>
                <c:pt idx="2">
                  <c:v>25 - 49</c:v>
                </c:pt>
                <c:pt idx="3">
                  <c:v>50 - 99</c:v>
                </c:pt>
                <c:pt idx="4">
                  <c:v>100 - 149</c:v>
                </c:pt>
                <c:pt idx="5">
                  <c:v>150 - 199</c:v>
                </c:pt>
                <c:pt idx="6">
                  <c:v>200 - 299</c:v>
                </c:pt>
                <c:pt idx="7">
                  <c:v>300 - 399</c:v>
                </c:pt>
                <c:pt idx="8">
                  <c:v>400 - 499</c:v>
                </c:pt>
                <c:pt idx="9">
                  <c:v>500 - 999</c:v>
                </c:pt>
                <c:pt idx="10">
                  <c:v>1000 - 14999</c:v>
                </c:pt>
                <c:pt idx="11">
                  <c:v>2000 - 2999</c:v>
                </c:pt>
                <c:pt idx="12">
                  <c:v>2999 - 3999</c:v>
                </c:pt>
                <c:pt idx="13">
                  <c:v>4000 - 7499</c:v>
                </c:pt>
                <c:pt idx="14">
                  <c:v>7500 - 9999</c:v>
                </c:pt>
                <c:pt idx="15">
                  <c:v>&gt; 10000</c:v>
                </c:pt>
              </c:strCache>
            </c:strRef>
          </c:cat>
          <c:val>
            <c:numRef>
              <c:f>Sheet1!$C$2:$C$17</c:f>
              <c:numCache>
                <c:formatCode>General</c:formatCode>
                <c:ptCount val="13"/>
                <c:pt idx="0">
                  <c:v>2.5</c:v>
                </c:pt>
                <c:pt idx="1">
                  <c:v>5</c:v>
                </c:pt>
                <c:pt idx="2">
                  <c:v>20</c:v>
                </c:pt>
                <c:pt idx="3">
                  <c:v>17.5</c:v>
                </c:pt>
                <c:pt idx="4">
                  <c:v>22.5</c:v>
                </c:pt>
                <c:pt idx="5">
                  <c:v>12.5</c:v>
                </c:pt>
                <c:pt idx="6">
                  <c:v>15</c:v>
                </c:pt>
                <c:pt idx="7">
                  <c:v>10</c:v>
                </c:pt>
                <c:pt idx="8">
                  <c:v>8</c:v>
                </c:pt>
                <c:pt idx="9">
                  <c:v>9</c:v>
                </c:pt>
                <c:pt idx="11">
                  <c:v>2.5</c:v>
                </c:pt>
                <c:pt idx="12">
                  <c:v>2.5</c:v>
                </c:pt>
              </c:numCache>
            </c:numRef>
          </c:val>
          <c:extLst>
            <c:ext xmlns:c16="http://schemas.microsoft.com/office/drawing/2014/chart" uri="{C3380CC4-5D6E-409C-BE32-E72D297353CC}">
              <c16:uniqueId val="{00000001-4C62-EF4A-B662-57DCCDEA938E}"/>
            </c:ext>
          </c:extLst>
        </c:ser>
        <c:ser>
          <c:idx val="2"/>
          <c:order val="2"/>
          <c:tx>
            <c:strRef>
              <c:f>Sheet1!$D$1</c:f>
              <c:strCache>
                <c:ptCount val="1"/>
                <c:pt idx="0">
                  <c:v>Onderwerp4</c:v>
                </c:pt>
              </c:strCache>
            </c:strRef>
          </c:tx>
          <c:spPr>
            <a:solidFill>
              <a:srgbClr val="EF60A3"/>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FFFFFF"/>
                    </a:solidFill>
                    <a:latin typeface="Arial"/>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Sheet1!$A$2:$A$17</c:f>
              <c:strCache>
                <c:ptCount val="16"/>
                <c:pt idx="0">
                  <c:v>&lt;10</c:v>
                </c:pt>
                <c:pt idx="1">
                  <c:v>10 - 24</c:v>
                </c:pt>
                <c:pt idx="2">
                  <c:v>25 - 49</c:v>
                </c:pt>
                <c:pt idx="3">
                  <c:v>50 - 99</c:v>
                </c:pt>
                <c:pt idx="4">
                  <c:v>100 - 149</c:v>
                </c:pt>
                <c:pt idx="5">
                  <c:v>150 - 199</c:v>
                </c:pt>
                <c:pt idx="6">
                  <c:v>200 - 299</c:v>
                </c:pt>
                <c:pt idx="7">
                  <c:v>300 - 399</c:v>
                </c:pt>
                <c:pt idx="8">
                  <c:v>400 - 499</c:v>
                </c:pt>
                <c:pt idx="9">
                  <c:v>500 - 999</c:v>
                </c:pt>
                <c:pt idx="10">
                  <c:v>1000 - 14999</c:v>
                </c:pt>
                <c:pt idx="11">
                  <c:v>2000 - 2999</c:v>
                </c:pt>
                <c:pt idx="12">
                  <c:v>2999 - 3999</c:v>
                </c:pt>
                <c:pt idx="13">
                  <c:v>4000 - 7499</c:v>
                </c:pt>
                <c:pt idx="14">
                  <c:v>7500 - 9999</c:v>
                </c:pt>
                <c:pt idx="15">
                  <c:v>&gt; 10000</c:v>
                </c:pt>
              </c:strCache>
            </c:strRef>
          </c:cat>
          <c:val>
            <c:numRef>
              <c:f>Sheet1!$D$2:$D$17</c:f>
              <c:numCache>
                <c:formatCode>General</c:formatCode>
                <c:ptCount val="16"/>
                <c:pt idx="2">
                  <c:v>1</c:v>
                </c:pt>
                <c:pt idx="3">
                  <c:v>2</c:v>
                </c:pt>
                <c:pt idx="4">
                  <c:v>2</c:v>
                </c:pt>
                <c:pt idx="5">
                  <c:v>3</c:v>
                </c:pt>
                <c:pt idx="6">
                  <c:v>3.5</c:v>
                </c:pt>
                <c:pt idx="7">
                  <c:v>4</c:v>
                </c:pt>
                <c:pt idx="8">
                  <c:v>1</c:v>
                </c:pt>
                <c:pt idx="9">
                  <c:v>7.5</c:v>
                </c:pt>
                <c:pt idx="10">
                  <c:v>5</c:v>
                </c:pt>
                <c:pt idx="11">
                  <c:v>8</c:v>
                </c:pt>
                <c:pt idx="12">
                  <c:v>3</c:v>
                </c:pt>
                <c:pt idx="13">
                  <c:v>2.5</c:v>
                </c:pt>
                <c:pt idx="14">
                  <c:v>2</c:v>
                </c:pt>
                <c:pt idx="15">
                  <c:v>2</c:v>
                </c:pt>
              </c:numCache>
            </c:numRef>
          </c:val>
          <c:extLst>
            <c:ext xmlns:c16="http://schemas.microsoft.com/office/drawing/2014/chart" uri="{C3380CC4-5D6E-409C-BE32-E72D297353CC}">
              <c16:uniqueId val="{00000002-4C62-EF4A-B662-57DCCDEA938E}"/>
            </c:ext>
          </c:extLst>
        </c:ser>
        <c:ser>
          <c:idx val="3"/>
          <c:order val="3"/>
          <c:tx>
            <c:strRef>
              <c:f>Sheet1!$E$1</c:f>
              <c:strCache>
                <c:ptCount val="1"/>
                <c:pt idx="0">
                  <c:v>Onderwerp3</c:v>
                </c:pt>
              </c:strCache>
            </c:strRef>
          </c:tx>
          <c:spPr>
            <a:solidFill>
              <a:schemeClr val="accent4"/>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FFFFFF"/>
                    </a:solidFill>
                    <a:latin typeface="Arial"/>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Sheet1!$A$2:$A$17</c:f>
              <c:strCache>
                <c:ptCount val="16"/>
                <c:pt idx="0">
                  <c:v>&lt;10</c:v>
                </c:pt>
                <c:pt idx="1">
                  <c:v>10 - 24</c:v>
                </c:pt>
                <c:pt idx="2">
                  <c:v>25 - 49</c:v>
                </c:pt>
                <c:pt idx="3">
                  <c:v>50 - 99</c:v>
                </c:pt>
                <c:pt idx="4">
                  <c:v>100 - 149</c:v>
                </c:pt>
                <c:pt idx="5">
                  <c:v>150 - 199</c:v>
                </c:pt>
                <c:pt idx="6">
                  <c:v>200 - 299</c:v>
                </c:pt>
                <c:pt idx="7">
                  <c:v>300 - 399</c:v>
                </c:pt>
                <c:pt idx="8">
                  <c:v>400 - 499</c:v>
                </c:pt>
                <c:pt idx="9">
                  <c:v>500 - 999</c:v>
                </c:pt>
                <c:pt idx="10">
                  <c:v>1000 - 14999</c:v>
                </c:pt>
                <c:pt idx="11">
                  <c:v>2000 - 2999</c:v>
                </c:pt>
                <c:pt idx="12">
                  <c:v>2999 - 3999</c:v>
                </c:pt>
                <c:pt idx="13">
                  <c:v>4000 - 7499</c:v>
                </c:pt>
                <c:pt idx="14">
                  <c:v>7500 - 9999</c:v>
                </c:pt>
                <c:pt idx="15">
                  <c:v>&gt; 10000</c:v>
                </c:pt>
              </c:strCache>
            </c:strRef>
          </c:cat>
          <c:val>
            <c:numRef>
              <c:f>Sheet1!$E$2:$E$17</c:f>
              <c:numCache>
                <c:formatCode>General</c:formatCode>
                <c:ptCount val="16"/>
                <c:pt idx="0">
                  <c:v>5</c:v>
                </c:pt>
                <c:pt idx="1">
                  <c:v>2</c:v>
                </c:pt>
                <c:pt idx="13">
                  <c:v>4</c:v>
                </c:pt>
                <c:pt idx="14">
                  <c:v>1</c:v>
                </c:pt>
                <c:pt idx="15">
                  <c:v>2</c:v>
                </c:pt>
              </c:numCache>
            </c:numRef>
          </c:val>
          <c:extLst>
            <c:ext xmlns:c16="http://schemas.microsoft.com/office/drawing/2014/chart" uri="{C3380CC4-5D6E-409C-BE32-E72D297353CC}">
              <c16:uniqueId val="{00000003-4C62-EF4A-B662-57DCCDEA938E}"/>
            </c:ext>
          </c:extLst>
        </c:ser>
        <c:dLbls>
          <c:showLegendKey val="0"/>
          <c:showVal val="0"/>
          <c:showCatName val="0"/>
          <c:showSerName val="0"/>
          <c:showPercent val="0"/>
          <c:showBubbleSize val="0"/>
        </c:dLbls>
        <c:gapWidth val="72"/>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chemeClr val="accent1"/>
            </a:solidFill>
            <a:prstDash val="solid"/>
            <a:round/>
          </a:ln>
        </c:spPr>
        <c:txPr>
          <a:bodyPr rot="0"/>
          <a:lstStyle/>
          <a:p>
            <a:pPr>
              <a:defRPr sz="800" b="0" i="0" u="none" strike="noStrike">
                <a:solidFill>
                  <a:srgbClr val="000000"/>
                </a:solidFill>
                <a:latin typeface="Arial"/>
              </a:defRPr>
            </a:pPr>
            <a:endParaRPr lang="nl-NL"/>
          </a:p>
        </c:txPr>
        <c:crossAx val="2094734553"/>
        <c:crosses val="autoZero"/>
        <c:auto val="1"/>
        <c:lblAlgn val="ctr"/>
        <c:lblOffset val="100"/>
        <c:noMultiLvlLbl val="1"/>
      </c:catAx>
      <c:valAx>
        <c:axId val="2094734553"/>
        <c:scaling>
          <c:orientation val="minMax"/>
          <c:max val="30"/>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000000"/>
                </a:solidFill>
                <a:latin typeface="Arial"/>
              </a:defRPr>
            </a:pPr>
            <a:endParaRPr lang="nl-NL"/>
          </a:p>
        </c:txPr>
        <c:crossAx val="2094734552"/>
        <c:crosses val="autoZero"/>
        <c:crossBetween val="between"/>
        <c:majorUnit val="7.5"/>
        <c:minorUnit val="3.75"/>
      </c:valAx>
      <c:spPr>
        <a:noFill/>
        <a:ln w="12700" cap="flat">
          <a:noFill/>
          <a:miter lim="400000"/>
        </a:ln>
        <a:effectLst/>
      </c:spPr>
    </c:plotArea>
    <c:legend>
      <c:legendPos val="b"/>
      <c:layout>
        <c:manualLayout>
          <c:xMode val="edge"/>
          <c:yMode val="edge"/>
          <c:x val="0.16538"/>
          <c:y val="0.95109200000000005"/>
          <c:w val="0.67797399999999997"/>
          <c:h val="4.8907800000000001E-2"/>
        </c:manualLayout>
      </c:layout>
      <c:overlay val="1"/>
      <c:spPr>
        <a:noFill/>
        <a:ln w="12700" cap="flat">
          <a:noFill/>
          <a:miter lim="400000"/>
        </a:ln>
        <a:effectLst/>
      </c:spPr>
      <c:txPr>
        <a:bodyPr rot="0"/>
        <a:lstStyle/>
        <a:p>
          <a:pPr>
            <a:defRPr sz="1100" b="0" i="0" u="none" strike="noStrike">
              <a:solidFill>
                <a:srgbClr val="000000"/>
              </a:solidFill>
              <a:latin typeface="Arial"/>
            </a:defRPr>
          </a:pPr>
          <a:endParaRPr lang="nl-NL"/>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028918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10805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4098127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55080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7</a:t>
            </a:fld>
            <a:endParaRPr lang="nl-NL"/>
          </a:p>
        </p:txBody>
      </p:sp>
    </p:spTree>
    <p:extLst>
      <p:ext uri="{BB962C8B-B14F-4D97-AF65-F5344CB8AC3E}">
        <p14:creationId xmlns:p14="http://schemas.microsoft.com/office/powerpoint/2010/main" val="1784563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Titelpagina</a:t>
            </a:r>
            <a:endParaRPr dirty="0">
              <a:solidFill>
                <a:schemeClr val="tx1"/>
              </a:solidFill>
            </a:endParaRP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00A6D6"/>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grpSp>
        <p:nvGrpSpPr>
          <p:cNvPr id="2" name="Group 1">
            <a:extLst>
              <a:ext uri="{FF2B5EF4-FFF2-40B4-BE49-F238E27FC236}">
                <a16:creationId xmlns:a16="http://schemas.microsoft.com/office/drawing/2014/main" id="{382AA923-46F9-DC28-518C-889022FF6382}"/>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11D9C0C2-56A0-31B9-4730-27E5B3D91D63}"/>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01C3B55C-9B2A-8E5A-C717-39227FDF920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6D682A6B-2140-6BA9-D1A0-E282F735AD67}"/>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BAC47FDB-9343-E5B5-70D3-070279C21ACC}"/>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CB098A36-1D6A-80CB-1A9B-6AE3B086FC0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5582CDEF-6E25-0416-CD64-AF54DD129F46}"/>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AF3EAD47-10F3-097D-8809-6C011FD66889}"/>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7C6AE311-9794-5D57-EC1D-7B187C2C17A4}"/>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314D1E49-F4CB-DD0B-06F8-6B8EAFEAA011}"/>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EFB4D011-D2C7-9DDD-7D99-14C023711847}"/>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25FFB0BB-00EB-7E88-29F5-BBF06F4D4183}"/>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C04D0306-3211-2C29-8CAC-46BD03C6BD2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B141192D-E473-1305-8D75-7720A67D8D73}"/>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Alleen</a:t>
            </a:r>
            <a:r>
              <a:rPr dirty="0">
                <a:solidFill>
                  <a:schemeClr val="tx1"/>
                </a:solidFill>
              </a:rPr>
              <a:t> </a:t>
            </a:r>
            <a:r>
              <a:rPr dirty="0" err="1">
                <a:solidFill>
                  <a:schemeClr val="tx1"/>
                </a:solidFill>
              </a:rPr>
              <a:t>titel</a:t>
            </a:r>
            <a:endParaRPr dirty="0">
              <a:solidFill>
                <a:schemeClr val="tx1"/>
              </a:solidFill>
            </a:endParaRPr>
          </a:p>
        </p:txBody>
      </p:sp>
      <p:grpSp>
        <p:nvGrpSpPr>
          <p:cNvPr id="2" name="Group 1">
            <a:extLst>
              <a:ext uri="{FF2B5EF4-FFF2-40B4-BE49-F238E27FC236}">
                <a16:creationId xmlns:a16="http://schemas.microsoft.com/office/drawing/2014/main" id="{0054E7C0-9350-90E0-F151-558E86C53381}"/>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83E98F15-C91A-1263-DA52-3DC5443B692E}"/>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8B19F899-4677-10F5-1C00-01C15C8AD1EC}"/>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58E6F438-02C2-0D7C-739F-607A172E3FFE}"/>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AE4868A2-EEAD-692C-2E66-BBA1A199D06F}"/>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B4AAD0CB-B038-2F3A-B9E0-EB2EF9D120EF}"/>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2BAFE4A7-DC05-0430-5A1B-F0389E257CFE}"/>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8D63D877-D292-BB54-B563-E77DB6886F01}"/>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437DBAF1-34D3-491C-918D-BB7B7FCACFF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A8D9D3F1-1E1C-D9AA-DE16-65EDBB669E2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61DF3162-491D-115D-770D-3F4A27644146}"/>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3EFDD170-A78E-0147-9C3E-6BCF611E0C0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087CE1CE-D31A-0D62-57FA-F6A471D55363}"/>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C96B1008-5B63-C5DB-A39E-FC97CAE7BC61}"/>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Tekst</a:t>
            </a:r>
            <a:endParaRPr dirty="0">
              <a:solidFill>
                <a:schemeClr val="tx1"/>
              </a:solidFill>
            </a:endParaRPr>
          </a:p>
        </p:txBody>
      </p:sp>
      <p:grpSp>
        <p:nvGrpSpPr>
          <p:cNvPr id="2" name="Group 1">
            <a:extLst>
              <a:ext uri="{FF2B5EF4-FFF2-40B4-BE49-F238E27FC236}">
                <a16:creationId xmlns:a16="http://schemas.microsoft.com/office/drawing/2014/main" id="{BB7D0D04-A7B8-9871-63C5-D803E26CDE62}"/>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C3542BCA-EFD5-214C-2C37-D7385725B694}"/>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1C02F91D-2B71-9D26-A257-FB0FA8A5FF4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82A5AC28-824F-EE92-6223-593D4D0675F4}"/>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93A002A4-98B6-C14D-E3F7-4F2E181F4617}"/>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56415D4F-04A3-9581-6C56-F02BA40059D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4ED131E9-9BE0-D1B5-FB9F-2347002CEE66}"/>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3EA0CC4E-22B9-454D-FA06-384E47D67176}"/>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B388D65F-61B5-CA19-F236-254639CD3326}"/>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439CD43D-8F8E-F7AD-E5C9-CDCD32086EF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25596DB7-661A-F05D-9529-DD78F35FCDAB}"/>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AF975C06-57A0-A820-20F3-462C94B1E7C8}"/>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E6F685F0-DF6E-15F0-881D-F0F1EEF3EAD7}"/>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7647FC8A-2B0B-7D35-8B33-2F0662F7D5F9}"/>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
        <p:nvSpPr>
          <p:cNvPr id="694"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Tekst</a:t>
            </a:r>
            <a:r>
              <a:rPr dirty="0">
                <a:solidFill>
                  <a:schemeClr val="tx1"/>
                </a:solidFill>
              </a:rPr>
              <a:t> (Wit)</a:t>
            </a:r>
          </a:p>
        </p:txBody>
      </p:sp>
      <p:sp>
        <p:nvSpPr>
          <p:cNvPr id="708"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 name="Group 1">
            <a:extLst>
              <a:ext uri="{FF2B5EF4-FFF2-40B4-BE49-F238E27FC236}">
                <a16:creationId xmlns:a16="http://schemas.microsoft.com/office/drawing/2014/main" id="{A36FE771-E18E-D9E9-D533-3EEA0A277C9C}"/>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B77208AA-88D6-FD9C-ACBC-8CEA1A25A610}"/>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EFCDCE4E-5515-A53D-0376-C388B4D0EFEE}"/>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7C322F51-97D5-8549-9685-CA88D8E2AC74}"/>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600777BC-D1D1-BF30-B01B-30245FBCFCA0}"/>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6D430E28-0688-6B8F-70FF-A67834694EF3}"/>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0B91ED75-DC9B-465F-9746-1264C051AF92}"/>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E182A77B-1589-19E6-50FB-76F98531B8C2}"/>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2097A0D5-A8A9-88FB-173C-F2540A831F1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7FAF7EB3-96E5-E808-D39E-A3F24FD58BF3}"/>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C5C7DF23-118E-664F-795F-184234731130}"/>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B9CCB8C4-E730-C8E4-1F40-DCC477150A1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6F45FBC3-5A66-FEC0-A103-02522379CA3D}"/>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A5ECC44B-A084-3535-A69D-BA18D9B94B54}"/>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Grafiek">
    <p:spTree>
      <p:nvGrpSpPr>
        <p:cNvPr id="1" name=""/>
        <p:cNvGrpSpPr/>
        <p:nvPr/>
      </p:nvGrpSpPr>
      <p:grpSpPr>
        <a:xfrm>
          <a:off x="0" y="0"/>
          <a:ext cx="0" cy="0"/>
          <a:chOff x="0" y="0"/>
          <a:chExt cx="0" cy="0"/>
        </a:xfrm>
      </p:grpSpPr>
      <p:grpSp>
        <p:nvGrpSpPr>
          <p:cNvPr id="2331" name="Group 4"/>
          <p:cNvGrpSpPr/>
          <p:nvPr/>
        </p:nvGrpSpPr>
        <p:grpSpPr>
          <a:xfrm>
            <a:off x="698501" y="5884314"/>
            <a:ext cx="1454912" cy="577167"/>
            <a:chOff x="0" y="0"/>
            <a:chExt cx="1454911" cy="577165"/>
          </a:xfrm>
        </p:grpSpPr>
        <p:sp>
          <p:nvSpPr>
            <p:cNvPr id="232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32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2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2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2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32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2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3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332" name="Plaats hier je titel"/>
          <p:cNvSpPr txBox="1">
            <a:spLocks noGrp="1"/>
          </p:cNvSpPr>
          <p:nvPr>
            <p:ph type="title" hasCustomPrompt="1"/>
          </p:nvPr>
        </p:nvSpPr>
        <p:spPr>
          <a:xfrm>
            <a:off x="698500" y="741499"/>
            <a:ext cx="10795000" cy="490401"/>
          </a:xfrm>
          <a:prstGeom prst="rect">
            <a:avLst/>
          </a:prstGeom>
        </p:spPr>
        <p:txBody>
          <a:bodyPr>
            <a:normAutofit/>
          </a:bodyPr>
          <a:lstStyle/>
          <a:p>
            <a:r>
              <a:t>Plaats hier je titel</a:t>
            </a:r>
          </a:p>
        </p:txBody>
      </p:sp>
      <p:sp>
        <p:nvSpPr>
          <p:cNvPr id="2333"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334"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Grafiek</a:t>
            </a:r>
            <a:endParaRPr dirty="0">
              <a:solidFill>
                <a:schemeClr val="tx1"/>
              </a:solidFill>
            </a:endParaRPr>
          </a:p>
        </p:txBody>
      </p:sp>
      <p:grpSp>
        <p:nvGrpSpPr>
          <p:cNvPr id="2" name="Group 1">
            <a:extLst>
              <a:ext uri="{FF2B5EF4-FFF2-40B4-BE49-F238E27FC236}">
                <a16:creationId xmlns:a16="http://schemas.microsoft.com/office/drawing/2014/main" id="{4E1CA079-7CBF-B91F-5CB8-401A51A1E634}"/>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0B169872-AFE0-6EAE-F6B7-034DA7101A78}"/>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2C6B3377-F245-DB58-C7E4-A1B2D1AEFE1E}"/>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837A38FB-EE52-4069-8551-BDEC3AF42E7F}"/>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8E60CCF5-7F0B-E747-F953-BFC25E4A011B}"/>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A8EEFBD2-9FEA-EB4F-A649-B9F97B4EBF7F}"/>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18A6AE23-DD53-3A0A-ECA9-10D420CAAA7F}"/>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4E8839AD-4C5B-CC1E-52E8-EDA364F8A625}"/>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A5B6687C-4F3A-C717-CE47-2B4150F46740}"/>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B377702F-4F79-EBE0-5C11-B3479AEDE221}"/>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0FC282DE-7B99-7E83-DAA8-2775636C6B4D}"/>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CEC469FB-CDBA-BB12-CB0A-25435EB735A2}"/>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BB967D2D-AD1F-D9CB-E448-C0D4AF4B733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CEE9904E-C4D9-E555-A334-0EAD8E526056}"/>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rgbClr val="00A6D6"/>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Vlam</a:t>
            </a:r>
            <a:r>
              <a:rPr dirty="0">
                <a:solidFill>
                  <a:schemeClr val="tx1"/>
                </a:solidFill>
              </a:rPr>
              <a:t> </a:t>
            </a:r>
            <a:r>
              <a:rPr dirty="0" err="1">
                <a:solidFill>
                  <a:schemeClr val="tx1"/>
                </a:solidFill>
              </a:rPr>
              <a:t>Volledig</a:t>
            </a:r>
            <a:endParaRPr dirty="0">
              <a:solidFill>
                <a:schemeClr val="tx1"/>
              </a:solidFill>
            </a:endParaRP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grpSp>
        <p:nvGrpSpPr>
          <p:cNvPr id="2" name="Group 1">
            <a:extLst>
              <a:ext uri="{FF2B5EF4-FFF2-40B4-BE49-F238E27FC236}">
                <a16:creationId xmlns:a16="http://schemas.microsoft.com/office/drawing/2014/main" id="{ED984F7B-E29B-FAB8-7604-98947FE1747E}"/>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C1D9EF6E-2201-58BB-F48E-DB77A38AC4FA}"/>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51D6878F-962E-7B85-2734-CB6DFCA5C55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24D991C7-E7FC-1101-A057-F0FE1FFB6798}"/>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D555B84A-E2BD-B53F-A1AD-59596C2F92B3}"/>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1DCB3993-33DB-65D1-A206-8F66A3CC6535}"/>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2B038062-FC79-870C-024C-BF4E18736A48}"/>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81E54AC3-A29E-A82D-23BA-C29873B893E7}"/>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3D589313-A01B-E37B-F3FC-81498B4D3F83}"/>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9AADE2F5-4E71-8844-009A-BA2BC9FDC2B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3E64C5FA-2548-CBA5-4667-90D3E9884A3C}"/>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54E17D86-4CDE-128F-3570-C2CBB04DF93A}"/>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8760D94C-BCEF-EF37-6D92-AD17E00D70C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AB362044-982F-F9C9-E8F1-5FED3E9759C0}"/>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2" name="Group 1">
            <a:extLst>
              <a:ext uri="{FF2B5EF4-FFF2-40B4-BE49-F238E27FC236}">
                <a16:creationId xmlns:a16="http://schemas.microsoft.com/office/drawing/2014/main" id="{974638DB-4D75-C52F-D973-00F96BB5AE79}"/>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F188DEEB-462A-400B-945C-B119D6BC4A0E}"/>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E214E2D8-00F5-BD41-8254-E9EB286CD83D}"/>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7B540A62-6CD7-5CEE-8565-0F67CC63ACFF}"/>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1270AD90-1557-FAB5-E8ED-84B759A023F4}"/>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514718B0-3208-21D2-4289-01F3C7F153E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16992BD4-7A57-DD79-482B-A05929A6FBBA}"/>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B4FDA908-D7CD-C61E-F351-7BA991D1A422}"/>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866AE231-A45A-A3CD-CC92-8908740CA5F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FCAEB9C1-439A-C549-4DA8-5B696827114F}"/>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C4BB8C6C-91CE-CD13-2382-8619C236B0EA}"/>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14717A4D-CC49-1EF2-2640-5AFFE205E437}"/>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6B34BE69-F28A-3F8A-347A-67DC745E64D2}"/>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3A0419C0-78F6-5BC9-BC95-9B67A80ED705}"/>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10748" y="-11608"/>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0B7D3"/>
          </a:solidFill>
        </p:spPr>
        <p:txBody>
          <a:bodyPr wrap="square">
            <a:noAutofit/>
          </a:bodyPr>
          <a:lstStyle>
            <a:lvl1pPr marL="0" indent="0">
              <a:buNone/>
              <a:defRPr/>
            </a:lvl1pPr>
          </a:lstStyle>
          <a:p>
            <a:pPr lvl="0"/>
            <a:r>
              <a:rPr lang="nl-NL" dirty="0"/>
              <a:t>  </a:t>
            </a:r>
            <a:endParaRPr lang="en-GB" dirty="0"/>
          </a:p>
        </p:txBody>
      </p:sp>
      <p:sp>
        <p:nvSpPr>
          <p:cNvPr id="3" name="Tijdelijke aanduiding voor verticale tekst 2"/>
          <p:cNvSpPr>
            <a:spLocks noGrp="1"/>
          </p:cNvSpPr>
          <p:nvPr>
            <p:ph type="body" orient="vert" idx="1" hasCustomPrompt="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nl-NL" dirty="0"/>
              <a:t>Quote</a:t>
            </a:r>
          </a:p>
        </p:txBody>
      </p:sp>
      <p:sp>
        <p:nvSpPr>
          <p:cNvPr id="6" name="Tijdelijke aanduiding voor dianummer 5"/>
          <p:cNvSpPr>
            <a:spLocks noGrp="1"/>
          </p:cNvSpPr>
          <p:nvPr>
            <p:ph type="sldNum" sz="quarter" idx="12"/>
          </p:nvPr>
        </p:nvSpPr>
        <p:spPr/>
        <p:txBody>
          <a:bodyPr/>
          <a:lstStyle>
            <a:lvl1pPr>
              <a:defRPr>
                <a:solidFill>
                  <a:schemeClr val="bg1"/>
                </a:solidFill>
              </a:defRPr>
            </a:lvl1pPr>
          </a:lstStyle>
          <a:p>
            <a:fld id="{B502C9A5-716F-45E6-800B-D4D02CE26F90}" type="slidenum">
              <a:rPr lang="nl-NL" smtClean="0"/>
              <a:pPr/>
              <a:t>‹#›</a:t>
            </a:fld>
            <a:endParaRPr lang="nl-NL" dirty="0"/>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093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a:solidFill>
                  <a:schemeClr val="tx1"/>
                </a:solidFill>
              </a:rPr>
              <a:t>Logo (</a:t>
            </a:r>
            <a:r>
              <a:rPr dirty="0" err="1">
                <a:solidFill>
                  <a:schemeClr val="tx1"/>
                </a:solidFill>
              </a:rPr>
              <a:t>Animatie</a:t>
            </a:r>
            <a:r>
              <a:rPr dirty="0">
                <a:solidFill>
                  <a:schemeClr val="tx1"/>
                </a:solidFill>
              </a:rPr>
              <a:t>)</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grpSp>
        <p:nvGrpSpPr>
          <p:cNvPr id="3" name="Group 2">
            <a:extLst>
              <a:ext uri="{FF2B5EF4-FFF2-40B4-BE49-F238E27FC236}">
                <a16:creationId xmlns:a16="http://schemas.microsoft.com/office/drawing/2014/main" id="{308F687C-E692-08A1-9C97-39567F4D57D1}"/>
              </a:ext>
            </a:extLst>
          </p:cNvPr>
          <p:cNvGrpSpPr/>
          <p:nvPr userDrawn="1"/>
        </p:nvGrpSpPr>
        <p:grpSpPr>
          <a:xfrm>
            <a:off x="2982510" y="-1286712"/>
            <a:ext cx="6858001" cy="592943"/>
            <a:chOff x="2982510" y="-1286712"/>
            <a:chExt cx="6858001" cy="592943"/>
          </a:xfrm>
        </p:grpSpPr>
        <p:sp>
          <p:nvSpPr>
            <p:cNvPr id="23" name="Rechthoek 36"/>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34" name="Groep 8"/>
            <p:cNvGrpSpPr/>
            <p:nvPr/>
          </p:nvGrpSpPr>
          <p:grpSpPr>
            <a:xfrm>
              <a:off x="2982511" y="-1286711"/>
              <a:ext cx="6226976" cy="211382"/>
              <a:chOff x="0" y="0"/>
              <a:chExt cx="6226974" cy="211380"/>
            </a:xfrm>
          </p:grpSpPr>
          <p:sp>
            <p:nvSpPr>
              <p:cNvPr id="24" name="Rechthoek 6"/>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 name="Rechthoek 39">
              <a:extLst>
                <a:ext uri="{FF2B5EF4-FFF2-40B4-BE49-F238E27FC236}">
                  <a16:creationId xmlns:a16="http://schemas.microsoft.com/office/drawing/2014/main" id="{94BEEFB9-F383-6B51-AA5C-196B967278A0}"/>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6" r:id="rId4"/>
    <p:sldLayoutId id="2147483665" r:id="rId5"/>
    <p:sldLayoutId id="2147483668" r:id="rId6"/>
    <p:sldLayoutId id="2147483669" r:id="rId7"/>
    <p:sldLayoutId id="2147483673" r:id="rId8"/>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2710487"/>
          </a:xfrm>
          <a:prstGeom prst="rect">
            <a:avLst/>
          </a:prstGeom>
        </p:spPr>
        <p:txBody>
          <a:bodyPr/>
          <a:lstStyle/>
          <a:p>
            <a:pPr>
              <a:defRPr>
                <a:solidFill>
                  <a:schemeClr val="accent1"/>
                </a:solidFill>
              </a:defRPr>
            </a:pPr>
            <a:r>
              <a:rPr lang="en-US" dirty="0">
                <a:solidFill>
                  <a:srgbClr val="ED6842"/>
                </a:solidFill>
              </a:rPr>
              <a:t>Red Belly:</a:t>
            </a:r>
            <a:r>
              <a:rPr dirty="0">
                <a:solidFill>
                  <a:schemeClr val="accent3"/>
                </a:solidFill>
              </a:rPr>
              <a:t> </a:t>
            </a:r>
            <a:br>
              <a:rPr dirty="0">
                <a:solidFill>
                  <a:schemeClr val="accent3"/>
                </a:solidFill>
              </a:rPr>
            </a:br>
            <a:r>
              <a:rPr lang="en-US" dirty="0">
                <a:solidFill>
                  <a:srgbClr val="000000"/>
                </a:solidFill>
              </a:rPr>
              <a:t>A Secure, Fair and Scalable Open Blockchain</a:t>
            </a:r>
            <a:endParaRPr dirty="0">
              <a:solidFill>
                <a:srgbClr val="000000"/>
              </a:solidFill>
            </a:endParaRPr>
          </a:p>
        </p:txBody>
      </p:sp>
      <p:sp>
        <p:nvSpPr>
          <p:cNvPr id="3169" name="Tijdelijke aanduiding voor datum 3"/>
          <p:cNvSpPr txBox="1"/>
          <p:nvPr/>
        </p:nvSpPr>
        <p:spPr>
          <a:xfrm>
            <a:off x="9789848" y="6240205"/>
            <a:ext cx="118110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lang="en-US" dirty="0"/>
              <a:t>12-01-2024</a:t>
            </a:r>
            <a:endParaRPr dirty="0"/>
          </a:p>
        </p:txBody>
      </p:sp>
      <p:sp>
        <p:nvSpPr>
          <p:cNvPr id="317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dirty="0"/>
          </a:p>
        </p:txBody>
      </p:sp>
      <p:sp>
        <p:nvSpPr>
          <p:cNvPr id="2" name="Vertical Text Placeholder 18">
            <a:extLst>
              <a:ext uri="{FF2B5EF4-FFF2-40B4-BE49-F238E27FC236}">
                <a16:creationId xmlns:a16="http://schemas.microsoft.com/office/drawing/2014/main" id="{E687ADC6-BF00-96C8-7E52-B1E849B274F1}"/>
              </a:ext>
            </a:extLst>
          </p:cNvPr>
          <p:cNvSpPr txBox="1">
            <a:spLocks/>
          </p:cNvSpPr>
          <p:nvPr/>
        </p:nvSpPr>
        <p:spPr>
          <a:xfrm>
            <a:off x="698498" y="3226486"/>
            <a:ext cx="10798176" cy="1166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1pPr>
            <a:lvl2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2pPr>
            <a:lvl3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3pPr>
            <a:lvl4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4pPr>
            <a:lvl5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a:defRPr>
                <a:solidFill>
                  <a:schemeClr val="accent1"/>
                </a:solidFill>
              </a:defRPr>
            </a:pPr>
            <a:r>
              <a:rPr lang="en-US" sz="2400" dirty="0">
                <a:solidFill>
                  <a:schemeClr val="tx1"/>
                </a:solidFill>
              </a:rPr>
              <a:t>T. Crain, C. </a:t>
            </a:r>
            <a:r>
              <a:rPr lang="en-US" sz="2400" dirty="0" err="1">
                <a:solidFill>
                  <a:schemeClr val="tx1"/>
                </a:solidFill>
              </a:rPr>
              <a:t>Natoli</a:t>
            </a:r>
            <a:r>
              <a:rPr lang="en-US" sz="2400" dirty="0">
                <a:solidFill>
                  <a:schemeClr val="tx1"/>
                </a:solidFill>
              </a:rPr>
              <a:t>, V. </a:t>
            </a:r>
            <a:r>
              <a:rPr lang="en-US" sz="2400" dirty="0" err="1">
                <a:solidFill>
                  <a:schemeClr val="tx1"/>
                </a:solidFill>
              </a:rPr>
              <a:t>Gramoli</a:t>
            </a:r>
            <a:endParaRPr lang="en-US" sz="2400" dirty="0">
              <a:solidFill>
                <a:schemeClr val="tx1"/>
              </a:solidFill>
            </a:endParaRPr>
          </a:p>
        </p:txBody>
      </p:sp>
      <p:sp>
        <p:nvSpPr>
          <p:cNvPr id="4" name="Vertical Text Placeholder 18">
            <a:extLst>
              <a:ext uri="{FF2B5EF4-FFF2-40B4-BE49-F238E27FC236}">
                <a16:creationId xmlns:a16="http://schemas.microsoft.com/office/drawing/2014/main" id="{90D77FCF-A34D-773A-7A39-45EB6D6C52CB}"/>
              </a:ext>
            </a:extLst>
          </p:cNvPr>
          <p:cNvSpPr txBox="1">
            <a:spLocks/>
          </p:cNvSpPr>
          <p:nvPr/>
        </p:nvSpPr>
        <p:spPr>
          <a:xfrm>
            <a:off x="698498" y="4521886"/>
            <a:ext cx="10798176" cy="1166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1pPr>
            <a:lvl2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2pPr>
            <a:lvl3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3pPr>
            <a:lvl4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4pPr>
            <a:lvl5pPr marL="0" marR="0" indent="0" algn="ctr" defTabSz="719137" rtl="0" eaLnBrk="1" latinLnBrk="0" hangingPunct="1">
              <a:lnSpc>
                <a:spcPct val="90000"/>
              </a:lnSpc>
              <a:spcBef>
                <a:spcPts val="1200"/>
              </a:spcBef>
              <a:spcAft>
                <a:spcPts val="0"/>
              </a:spcAft>
              <a:buClrTx/>
              <a:buSzTx/>
              <a:buFontTx/>
              <a:buNone/>
              <a:tabLst/>
              <a:defRPr sz="4400" b="0" i="0" u="none" strike="noStrike" cap="none" spc="0" baseline="0">
                <a:solidFill>
                  <a:srgbClr val="000000"/>
                </a:solidFill>
                <a:uFillTx/>
                <a:latin typeface="Roboto Slab Regular Regular"/>
                <a:ea typeface="Roboto Slab Regular Regular"/>
                <a:cs typeface="Roboto Slab Regular Regular"/>
                <a:sym typeface="Roboto Slab Regular Regular"/>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a:defRPr>
                <a:solidFill>
                  <a:schemeClr val="accent1"/>
                </a:solidFill>
              </a:defRPr>
            </a:pPr>
            <a:r>
              <a:rPr lang="en-US" sz="1800" dirty="0">
                <a:solidFill>
                  <a:schemeClr val="bg2"/>
                </a:solidFill>
              </a:rPr>
              <a:t>Presented by:</a:t>
            </a:r>
          </a:p>
          <a:p>
            <a:pPr>
              <a:defRPr>
                <a:solidFill>
                  <a:schemeClr val="accent1"/>
                </a:solidFill>
              </a:defRPr>
            </a:pPr>
            <a:r>
              <a:rPr lang="en-US" sz="1800" dirty="0">
                <a:solidFill>
                  <a:schemeClr val="bg2"/>
                </a:solidFill>
              </a:rPr>
              <a:t>Bolong Tang, Micha</a:t>
            </a:r>
            <a:r>
              <a:rPr lang="pl-PL" sz="1800" dirty="0">
                <a:solidFill>
                  <a:schemeClr val="bg2"/>
                </a:solidFill>
              </a:rPr>
              <a:t>ł Rączkiewicz</a:t>
            </a:r>
            <a:endParaRPr lang="en-US" sz="18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Description of the problem</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r>
              <a:rPr lang="en-US" dirty="0"/>
              <a:t>Existing blockchains</a:t>
            </a:r>
          </a:p>
          <a:p>
            <a:pPr lvl="1"/>
            <a:r>
              <a:rPr lang="en-US" dirty="0"/>
              <a:t>don’t offer high throughput</a:t>
            </a:r>
          </a:p>
          <a:p>
            <a:pPr lvl="1"/>
            <a:r>
              <a:rPr lang="en-US" dirty="0"/>
              <a:t>assume synchrony</a:t>
            </a:r>
          </a:p>
          <a:p>
            <a:r>
              <a:rPr lang="en-US" dirty="0"/>
              <a:t>RBBC achieves strong form of scalability</a:t>
            </a:r>
          </a:p>
          <a:p>
            <a:pPr lvl="1"/>
            <a:r>
              <a:rPr lang="en-US" dirty="0"/>
              <a:t>Throughput not impacted by number of nodes</a:t>
            </a:r>
          </a:p>
          <a:p>
            <a:pPr lvl="1"/>
            <a:r>
              <a:rPr lang="en-US" dirty="0"/>
              <a:t>Secure (see figure)</a:t>
            </a:r>
          </a:p>
          <a:p>
            <a:pPr lvl="1"/>
            <a:r>
              <a:rPr lang="en-US" dirty="0"/>
              <a:t>t &lt; n/3 nodes can be Byzantine</a:t>
            </a:r>
          </a:p>
          <a:p>
            <a:endParaRPr lang="en-US" dirty="0"/>
          </a:p>
        </p:txBody>
      </p:sp>
      <p:sp>
        <p:nvSpPr>
          <p:cNvPr id="3159" name="Tijdelijke aanduiding voor datum 3"/>
          <p:cNvSpPr txBox="1"/>
          <p:nvPr/>
        </p:nvSpPr>
        <p:spPr>
          <a:xfrm>
            <a:off x="9789848" y="6240205"/>
            <a:ext cx="118110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lang="en-US" dirty="0"/>
              <a:t>12-01-2024</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grpSp>
        <p:nvGrpSpPr>
          <p:cNvPr id="14" name="Group 13">
            <a:extLst>
              <a:ext uri="{FF2B5EF4-FFF2-40B4-BE49-F238E27FC236}">
                <a16:creationId xmlns:a16="http://schemas.microsoft.com/office/drawing/2014/main" id="{24B51E67-9822-B802-2101-B78D350CC115}"/>
              </a:ext>
            </a:extLst>
          </p:cNvPr>
          <p:cNvGrpSpPr/>
          <p:nvPr/>
        </p:nvGrpSpPr>
        <p:grpSpPr>
          <a:xfrm>
            <a:off x="6589869" y="971585"/>
            <a:ext cx="5433427" cy="2679032"/>
            <a:chOff x="6981407" y="2538336"/>
            <a:chExt cx="5433427" cy="2679032"/>
          </a:xfrm>
        </p:grpSpPr>
        <p:grpSp>
          <p:nvGrpSpPr>
            <p:cNvPr id="15" name="Group 14">
              <a:extLst>
                <a:ext uri="{FF2B5EF4-FFF2-40B4-BE49-F238E27FC236}">
                  <a16:creationId xmlns:a16="http://schemas.microsoft.com/office/drawing/2014/main" id="{3D66BB2D-C27D-14CD-90E5-F4282A3D0913}"/>
                </a:ext>
              </a:extLst>
            </p:cNvPr>
            <p:cNvGrpSpPr/>
            <p:nvPr/>
          </p:nvGrpSpPr>
          <p:grpSpPr>
            <a:xfrm>
              <a:off x="8438322" y="3010606"/>
              <a:ext cx="1709530" cy="1519049"/>
              <a:chOff x="7971182" y="2904538"/>
              <a:chExt cx="1709530" cy="1519049"/>
            </a:xfrm>
          </p:grpSpPr>
          <p:sp>
            <p:nvSpPr>
              <p:cNvPr id="24" name="Oval 23">
                <a:extLst>
                  <a:ext uri="{FF2B5EF4-FFF2-40B4-BE49-F238E27FC236}">
                    <a16:creationId xmlns:a16="http://schemas.microsoft.com/office/drawing/2014/main" id="{4961E2EA-AAF6-5999-D374-8AC5477DCF9B}"/>
                  </a:ext>
                </a:extLst>
              </p:cNvPr>
              <p:cNvSpPr/>
              <p:nvPr/>
            </p:nvSpPr>
            <p:spPr>
              <a:xfrm>
                <a:off x="7971182" y="2904538"/>
                <a:ext cx="1709530" cy="151904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Arial"/>
                  <a:ea typeface="Arial"/>
                  <a:cs typeface="Arial"/>
                  <a:sym typeface="Arial"/>
                </a:endParaRPr>
              </a:p>
            </p:txBody>
          </p:sp>
          <p:sp>
            <p:nvSpPr>
              <p:cNvPr id="25" name="TextBox 24">
                <a:extLst>
                  <a:ext uri="{FF2B5EF4-FFF2-40B4-BE49-F238E27FC236}">
                    <a16:creationId xmlns:a16="http://schemas.microsoft.com/office/drawing/2014/main" id="{DE2D823F-E826-03F7-6C89-F5A26D621AC4}"/>
                  </a:ext>
                </a:extLst>
              </p:cNvPr>
              <p:cNvSpPr txBox="1"/>
              <p:nvPr/>
            </p:nvSpPr>
            <p:spPr>
              <a:xfrm>
                <a:off x="7971182" y="3415850"/>
                <a:ext cx="170953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Researched threats</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grpSp>
        <p:sp>
          <p:nvSpPr>
            <p:cNvPr id="16" name="TextBox 15">
              <a:extLst>
                <a:ext uri="{FF2B5EF4-FFF2-40B4-BE49-F238E27FC236}">
                  <a16:creationId xmlns:a16="http://schemas.microsoft.com/office/drawing/2014/main" id="{7AAFFF12-8374-CFE1-72B2-6024B4A89537}"/>
                </a:ext>
              </a:extLst>
            </p:cNvPr>
            <p:cNvSpPr txBox="1"/>
            <p:nvPr/>
          </p:nvSpPr>
          <p:spPr>
            <a:xfrm>
              <a:off x="8575263" y="2538336"/>
              <a:ext cx="143564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a:ea typeface="Arial"/>
                  <a:cs typeface="Arial"/>
                  <a:sym typeface="Arial"/>
                </a:rPr>
                <a:t>Double spending</a:t>
              </a:r>
              <a:endParaRPr kumimoji="0" lang="nl-NL" sz="1400" b="0" i="0" u="none" strike="noStrike" cap="none" spc="0" normalizeH="0" baseline="0" dirty="0">
                <a:ln>
                  <a:noFill/>
                </a:ln>
                <a:solidFill>
                  <a:srgbClr val="000000"/>
                </a:solidFill>
                <a:effectLst/>
                <a:uFillTx/>
                <a:latin typeface="Arial"/>
                <a:ea typeface="Arial"/>
                <a:cs typeface="Arial"/>
                <a:sym typeface="Arial"/>
              </a:endParaRPr>
            </a:p>
          </p:txBody>
        </p:sp>
        <p:sp>
          <p:nvSpPr>
            <p:cNvPr id="17" name="TextBox 16">
              <a:extLst>
                <a:ext uri="{FF2B5EF4-FFF2-40B4-BE49-F238E27FC236}">
                  <a16:creationId xmlns:a16="http://schemas.microsoft.com/office/drawing/2014/main" id="{013B2612-46DC-5F2C-2A49-86B604DD3D14}"/>
                </a:ext>
              </a:extLst>
            </p:cNvPr>
            <p:cNvSpPr txBox="1"/>
            <p:nvPr/>
          </p:nvSpPr>
          <p:spPr>
            <a:xfrm>
              <a:off x="10195939" y="2954188"/>
              <a:ext cx="221889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a:ea typeface="Arial"/>
                  <a:cs typeface="Arial"/>
                  <a:sym typeface="Arial"/>
                </a:rPr>
                <a:t>Incorrectly signed transactions</a:t>
              </a:r>
              <a:endParaRPr kumimoji="0" lang="nl-NL" sz="1400" b="0" i="0" u="none" strike="noStrike" cap="none" spc="0" normalizeH="0" baseline="0" dirty="0">
                <a:ln>
                  <a:noFill/>
                </a:ln>
                <a:solidFill>
                  <a:srgbClr val="000000"/>
                </a:solidFill>
                <a:effectLst/>
                <a:uFillTx/>
                <a:latin typeface="Arial"/>
                <a:ea typeface="Arial"/>
                <a:cs typeface="Arial"/>
                <a:sym typeface="Arial"/>
              </a:endParaRPr>
            </a:p>
          </p:txBody>
        </p:sp>
        <p:sp>
          <p:nvSpPr>
            <p:cNvPr id="18" name="TextBox 17">
              <a:extLst>
                <a:ext uri="{FF2B5EF4-FFF2-40B4-BE49-F238E27FC236}">
                  <a16:creationId xmlns:a16="http://schemas.microsoft.com/office/drawing/2014/main" id="{88367CE8-E32B-E134-4FB3-74779B569429}"/>
                </a:ext>
              </a:extLst>
            </p:cNvPr>
            <p:cNvSpPr txBox="1"/>
            <p:nvPr/>
          </p:nvSpPr>
          <p:spPr>
            <a:xfrm>
              <a:off x="10308964" y="3723964"/>
              <a:ext cx="94833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a:ea typeface="Arial"/>
                  <a:cs typeface="Arial"/>
                  <a:sym typeface="Arial"/>
                </a:rPr>
                <a:t>Unfairness</a:t>
              </a:r>
              <a:endParaRPr kumimoji="0" lang="nl-NL" sz="1400" b="0" i="0" u="none" strike="noStrike" cap="none" spc="0" normalizeH="0" baseline="0" dirty="0">
                <a:ln>
                  <a:noFill/>
                </a:ln>
                <a:solidFill>
                  <a:srgbClr val="000000"/>
                </a:solidFill>
                <a:effectLst/>
                <a:uFillTx/>
                <a:latin typeface="Arial"/>
                <a:ea typeface="Arial"/>
                <a:cs typeface="Arial"/>
                <a:sym typeface="Arial"/>
              </a:endParaRPr>
            </a:p>
          </p:txBody>
        </p:sp>
        <p:sp>
          <p:nvSpPr>
            <p:cNvPr id="19" name="TextBox 18">
              <a:extLst>
                <a:ext uri="{FF2B5EF4-FFF2-40B4-BE49-F238E27FC236}">
                  <a16:creationId xmlns:a16="http://schemas.microsoft.com/office/drawing/2014/main" id="{B20DBD90-C8F7-51F4-481F-7D7D40338785}"/>
                </a:ext>
              </a:extLst>
            </p:cNvPr>
            <p:cNvSpPr txBox="1"/>
            <p:nvPr/>
          </p:nvSpPr>
          <p:spPr>
            <a:xfrm>
              <a:off x="9890266" y="4371784"/>
              <a:ext cx="136671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a:ea typeface="Arial"/>
                  <a:cs typeface="Arial"/>
                  <a:sym typeface="Arial"/>
                </a:rPr>
                <a:t>Network attacks</a:t>
              </a:r>
              <a:endParaRPr kumimoji="0" lang="nl-NL" sz="1400" b="0" i="0" u="none" strike="noStrike" cap="none" spc="0" normalizeH="0" baseline="0" dirty="0">
                <a:ln>
                  <a:noFill/>
                </a:ln>
                <a:solidFill>
                  <a:srgbClr val="000000"/>
                </a:solidFill>
                <a:effectLst/>
                <a:uFillTx/>
                <a:latin typeface="Arial"/>
                <a:ea typeface="Arial"/>
                <a:cs typeface="Arial"/>
                <a:sym typeface="Arial"/>
              </a:endParaRPr>
            </a:p>
          </p:txBody>
        </p:sp>
        <p:sp>
          <p:nvSpPr>
            <p:cNvPr id="20" name="TextBox 19">
              <a:extLst>
                <a:ext uri="{FF2B5EF4-FFF2-40B4-BE49-F238E27FC236}">
                  <a16:creationId xmlns:a16="http://schemas.microsoft.com/office/drawing/2014/main" id="{DBA27AA1-3AEF-9804-2929-CCDBCB486BD6}"/>
                </a:ext>
              </a:extLst>
            </p:cNvPr>
            <p:cNvSpPr txBox="1"/>
            <p:nvPr/>
          </p:nvSpPr>
          <p:spPr>
            <a:xfrm>
              <a:off x="8690937" y="4694150"/>
              <a:ext cx="98841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a:ea typeface="Arial"/>
                  <a:cs typeface="Arial"/>
                  <a:sym typeface="Arial"/>
                </a:rPr>
                <a:t>Adversarial</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a:ea typeface="Arial"/>
                  <a:cs typeface="Arial"/>
                  <a:sym typeface="Arial"/>
                </a:rPr>
                <a:t>schedulers</a:t>
              </a:r>
              <a:endParaRPr kumimoji="0" lang="nl-NL" sz="1400" b="0" i="0" u="none" strike="noStrike" cap="none" spc="0" normalizeH="0" baseline="0" dirty="0">
                <a:ln>
                  <a:noFill/>
                </a:ln>
                <a:solidFill>
                  <a:srgbClr val="000000"/>
                </a:solidFill>
                <a:effectLst/>
                <a:uFillTx/>
                <a:latin typeface="Arial"/>
                <a:ea typeface="Arial"/>
                <a:cs typeface="Arial"/>
                <a:sym typeface="Arial"/>
              </a:endParaRPr>
            </a:p>
          </p:txBody>
        </p:sp>
        <p:sp>
          <p:nvSpPr>
            <p:cNvPr id="21" name="TextBox 20">
              <a:extLst>
                <a:ext uri="{FF2B5EF4-FFF2-40B4-BE49-F238E27FC236}">
                  <a16:creationId xmlns:a16="http://schemas.microsoft.com/office/drawing/2014/main" id="{CB2A6E74-A83C-D1FC-0A4E-CF883AD919A0}"/>
                </a:ext>
              </a:extLst>
            </p:cNvPr>
            <p:cNvSpPr txBox="1"/>
            <p:nvPr/>
          </p:nvSpPr>
          <p:spPr>
            <a:xfrm>
              <a:off x="7174198" y="4363309"/>
              <a:ext cx="121603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a:ea typeface="Arial"/>
                  <a:cs typeface="Arial"/>
                  <a:sym typeface="Arial"/>
                </a:rPr>
                <a:t>Faulty leaders</a:t>
              </a:r>
              <a:endParaRPr kumimoji="0" lang="nl-NL" sz="1400" b="0" i="0" u="none" strike="noStrike" cap="none" spc="0" normalizeH="0" baseline="0" dirty="0">
                <a:ln>
                  <a:noFill/>
                </a:ln>
                <a:solidFill>
                  <a:srgbClr val="000000"/>
                </a:solidFill>
                <a:effectLst/>
                <a:uFillTx/>
                <a:latin typeface="Arial"/>
                <a:ea typeface="Arial"/>
                <a:cs typeface="Arial"/>
                <a:sym typeface="Arial"/>
              </a:endParaRPr>
            </a:p>
          </p:txBody>
        </p:sp>
        <p:sp>
          <p:nvSpPr>
            <p:cNvPr id="22" name="TextBox 21">
              <a:extLst>
                <a:ext uri="{FF2B5EF4-FFF2-40B4-BE49-F238E27FC236}">
                  <a16:creationId xmlns:a16="http://schemas.microsoft.com/office/drawing/2014/main" id="{10C4E6AF-9398-0E19-1D3B-6818F1305E28}"/>
                </a:ext>
              </a:extLst>
            </p:cNvPr>
            <p:cNvSpPr txBox="1"/>
            <p:nvPr/>
          </p:nvSpPr>
          <p:spPr>
            <a:xfrm>
              <a:off x="6981407" y="3616242"/>
              <a:ext cx="170953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a:ea typeface="Arial"/>
                  <a:cs typeface="Arial"/>
                  <a:sym typeface="Arial"/>
                </a:rPr>
                <a:t>Single point of slowdown</a:t>
              </a:r>
              <a:endParaRPr kumimoji="0" lang="nl-NL" sz="1400" b="0" i="0" u="none" strike="noStrike" cap="none" spc="0" normalizeH="0" baseline="0" dirty="0">
                <a:ln>
                  <a:noFill/>
                </a:ln>
                <a:solidFill>
                  <a:srgbClr val="000000"/>
                </a:solidFill>
                <a:effectLst/>
                <a:uFillTx/>
                <a:latin typeface="Arial"/>
                <a:ea typeface="Arial"/>
                <a:cs typeface="Arial"/>
                <a:sym typeface="Arial"/>
              </a:endParaRPr>
            </a:p>
          </p:txBody>
        </p:sp>
        <p:sp>
          <p:nvSpPr>
            <p:cNvPr id="23" name="TextBox 22">
              <a:extLst>
                <a:ext uri="{FF2B5EF4-FFF2-40B4-BE49-F238E27FC236}">
                  <a16:creationId xmlns:a16="http://schemas.microsoft.com/office/drawing/2014/main" id="{E7932769-EBA9-EBB3-3A22-E1CECFC5E36E}"/>
                </a:ext>
              </a:extLst>
            </p:cNvPr>
            <p:cNvSpPr txBox="1"/>
            <p:nvPr/>
          </p:nvSpPr>
          <p:spPr>
            <a:xfrm>
              <a:off x="7114173" y="2967611"/>
              <a:ext cx="170953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a:ea typeface="Arial"/>
                  <a:cs typeface="Arial"/>
                  <a:sym typeface="Arial"/>
                </a:rPr>
                <a:t>Human errors</a:t>
              </a:r>
              <a:endParaRPr kumimoji="0" lang="nl-NL" sz="1400" b="0" i="0" u="none" strike="noStrike" cap="none" spc="0" normalizeH="0" baseline="0" dirty="0">
                <a:ln>
                  <a:noFill/>
                </a:ln>
                <a:solidFill>
                  <a:srgbClr val="000000"/>
                </a:solidFill>
                <a:effectLst/>
                <a:uFillTx/>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Related work</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r>
              <a:rPr lang="en-US" dirty="0"/>
              <a:t>Describe what has been researched, how other </a:t>
            </a:r>
            <a:r>
              <a:rPr lang="en-US" dirty="0" err="1"/>
              <a:t>blokchains</a:t>
            </a:r>
            <a:r>
              <a:rPr lang="en-US" dirty="0"/>
              <a:t> deal with problems, their performance, etc.</a:t>
            </a:r>
          </a:p>
          <a:p>
            <a:endParaRPr lang="en-US" dirty="0"/>
          </a:p>
        </p:txBody>
      </p:sp>
      <p:sp>
        <p:nvSpPr>
          <p:cNvPr id="3159" name="Tijdelijke aanduiding voor datum 3"/>
          <p:cNvSpPr txBox="1"/>
          <p:nvPr/>
        </p:nvSpPr>
        <p:spPr>
          <a:xfrm>
            <a:off x="9789848" y="6240205"/>
            <a:ext cx="118110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lang="en-US" dirty="0"/>
              <a:t>12-01-2024</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Tree>
    <p:extLst>
      <p:ext uri="{BB962C8B-B14F-4D97-AF65-F5344CB8AC3E}">
        <p14:creationId xmlns:p14="http://schemas.microsoft.com/office/powerpoint/2010/main" val="3315445719"/>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Overview of RBBC</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r>
              <a:rPr lang="en-US" dirty="0"/>
              <a:t>Sharding of signatures – different verifiers verify distinct transactions</a:t>
            </a:r>
          </a:p>
          <a:p>
            <a:pPr lvl="1"/>
            <a:r>
              <a:rPr lang="en-US" dirty="0"/>
              <a:t>Improves performance</a:t>
            </a:r>
          </a:p>
          <a:p>
            <a:pPr lvl="1"/>
            <a:r>
              <a:rPr lang="en-US" dirty="0"/>
              <a:t>Reduces per verifier load which </a:t>
            </a:r>
            <a:r>
              <a:rPr lang="en-US" b="1" dirty="0"/>
              <a:t>allows scalability</a:t>
            </a:r>
          </a:p>
          <a:p>
            <a:pPr lvl="1"/>
            <a:r>
              <a:rPr lang="en-US" dirty="0"/>
              <a:t>Each transaction checked by at least t + 1 verifiers</a:t>
            </a:r>
            <a:endParaRPr dirty="0"/>
          </a:p>
          <a:p>
            <a:r>
              <a:rPr lang="en-US" dirty="0"/>
              <a:t>Use superblocks – merge multiple transactions</a:t>
            </a:r>
          </a:p>
          <a:p>
            <a:pPr lvl="1"/>
            <a:r>
              <a:rPr lang="en-US" dirty="0"/>
              <a:t>O(1) vs O(n) – transactions</a:t>
            </a:r>
          </a:p>
          <a:p>
            <a:pPr lvl="1"/>
            <a:r>
              <a:rPr lang="en-US" dirty="0"/>
              <a:t>Resolve conflicts within superblocks by reconciliation algorithm</a:t>
            </a:r>
          </a:p>
          <a:p>
            <a:r>
              <a:rPr lang="en-US" dirty="0"/>
              <a:t>Proposers, requesters and verifiers</a:t>
            </a:r>
          </a:p>
          <a:p>
            <a:pPr lvl="1"/>
            <a:r>
              <a:rPr lang="en-US" dirty="0"/>
              <a:t>Requester finds proposers based on transaction’s source account</a:t>
            </a:r>
          </a:p>
          <a:p>
            <a:pPr lvl="1"/>
            <a:r>
              <a:rPr lang="en-US" dirty="0"/>
              <a:t>If primary proposer fails, use secondary proposer</a:t>
            </a:r>
          </a:p>
          <a:p>
            <a:pPr lvl="1"/>
            <a:r>
              <a:rPr lang="en-US" dirty="0"/>
              <a:t>t + 1 primary and t secondary verifiers for each transaction</a:t>
            </a:r>
          </a:p>
        </p:txBody>
      </p:sp>
      <p:sp>
        <p:nvSpPr>
          <p:cNvPr id="3159" name="Tijdelijke aanduiding voor datum 3"/>
          <p:cNvSpPr txBox="1"/>
          <p:nvPr/>
        </p:nvSpPr>
        <p:spPr>
          <a:xfrm>
            <a:off x="9789848" y="6240205"/>
            <a:ext cx="118110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lang="en-US" dirty="0"/>
              <a:t>12-01-2024</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pic>
        <p:nvPicPr>
          <p:cNvPr id="3" name="Picture 2" descr="A diagram of a blockchain process&#10;&#10;Description automatically generated">
            <a:extLst>
              <a:ext uri="{FF2B5EF4-FFF2-40B4-BE49-F238E27FC236}">
                <a16:creationId xmlns:a16="http://schemas.microsoft.com/office/drawing/2014/main" id="{EFAE302D-6A74-8017-3029-AF4CB46B9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7938" y="824365"/>
            <a:ext cx="2409825" cy="2914650"/>
          </a:xfrm>
          <a:prstGeom prst="rect">
            <a:avLst/>
          </a:prstGeom>
        </p:spPr>
      </p:pic>
    </p:spTree>
    <p:extLst>
      <p:ext uri="{BB962C8B-B14F-4D97-AF65-F5344CB8AC3E}">
        <p14:creationId xmlns:p14="http://schemas.microsoft.com/office/powerpoint/2010/main" val="2929465569"/>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Performance evaluation</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r>
              <a:rPr lang="en-US" dirty="0"/>
              <a:t>Experiments and their outcomes</a:t>
            </a:r>
            <a:endParaRPr dirty="0"/>
          </a:p>
        </p:txBody>
      </p:sp>
      <p:sp>
        <p:nvSpPr>
          <p:cNvPr id="3159" name="Tijdelijke aanduiding voor datum 3"/>
          <p:cNvSpPr txBox="1"/>
          <p:nvPr/>
        </p:nvSpPr>
        <p:spPr>
          <a:xfrm>
            <a:off x="9789848" y="6240205"/>
            <a:ext cx="118110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lang="en-US" dirty="0"/>
              <a:t>12-01-2024</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Tree>
    <p:extLst>
      <p:ext uri="{BB962C8B-B14F-4D97-AF65-F5344CB8AC3E}">
        <p14:creationId xmlns:p14="http://schemas.microsoft.com/office/powerpoint/2010/main" val="141775893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Suggestions</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r>
              <a:rPr lang="en-US" dirty="0"/>
              <a:t>Well written paper, interesting</a:t>
            </a:r>
          </a:p>
          <a:p>
            <a:r>
              <a:rPr lang="en-US" dirty="0"/>
              <a:t>Lacking motivation for caring out the experiment in geodistributed context, why not just have delays built in?</a:t>
            </a:r>
          </a:p>
          <a:p>
            <a:r>
              <a:rPr lang="en-US" dirty="0"/>
              <a:t>Background an threat model section too extensive</a:t>
            </a:r>
          </a:p>
          <a:p>
            <a:endParaRPr dirty="0"/>
          </a:p>
        </p:txBody>
      </p:sp>
      <p:sp>
        <p:nvSpPr>
          <p:cNvPr id="3159" name="Tijdelijke aanduiding voor datum 3"/>
          <p:cNvSpPr txBox="1"/>
          <p:nvPr/>
        </p:nvSpPr>
        <p:spPr>
          <a:xfrm>
            <a:off x="9789848" y="6240205"/>
            <a:ext cx="118110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lang="en-US" dirty="0"/>
              <a:t>12-01-2024</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Tree>
    <p:extLst>
      <p:ext uri="{BB962C8B-B14F-4D97-AF65-F5344CB8AC3E}">
        <p14:creationId xmlns:p14="http://schemas.microsoft.com/office/powerpoint/2010/main" val="2486868854"/>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6E72B6-5316-4AB7-A731-1B168E6DD817}"/>
              </a:ext>
            </a:extLst>
          </p:cNvPr>
          <p:cNvSpPr>
            <a:spLocks noGrp="1"/>
          </p:cNvSpPr>
          <p:nvPr>
            <p:ph type="ftr" sz="quarter" idx="4294967295"/>
          </p:nvPr>
        </p:nvSpPr>
        <p:spPr/>
        <p:txBody>
          <a:bodyPr/>
          <a:lstStyle/>
          <a:p>
            <a:endParaRPr lang="nl-NL" dirty="0"/>
          </a:p>
        </p:txBody>
      </p:sp>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dirty="0"/>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p:txBody>
          <a:bodyPr/>
          <a:lstStyle/>
          <a:p>
            <a:r>
              <a:rPr lang="en-US" dirty="0">
                <a:latin typeface="Roboto Slab Medium" pitchFamily="2" charset="0"/>
                <a:ea typeface="Roboto Slab Medium" pitchFamily="2" charset="0"/>
              </a:rPr>
              <a:t>Q&amp;A</a:t>
            </a:r>
            <a:endParaRPr lang="nl-NL" dirty="0">
              <a:latin typeface="Roboto Slab Medium" pitchFamily="2" charset="0"/>
              <a:ea typeface="Roboto Slab Medium" pitchFamily="2" charset="0"/>
            </a:endParaRPr>
          </a:p>
        </p:txBody>
      </p:sp>
      <p:sp>
        <p:nvSpPr>
          <p:cNvPr id="4" name="Tijdelijke aanduiding voor datum 3">
            <a:extLst>
              <a:ext uri="{FF2B5EF4-FFF2-40B4-BE49-F238E27FC236}">
                <a16:creationId xmlns:a16="http://schemas.microsoft.com/office/drawing/2014/main" id="{FC2CA78A-929B-480D-AA23-3523053A9819}"/>
              </a:ext>
            </a:extLst>
          </p:cNvPr>
          <p:cNvSpPr>
            <a:spLocks noGrp="1"/>
          </p:cNvSpPr>
          <p:nvPr>
            <p:ph type="dt" sz="half" idx="4294967295"/>
          </p:nvPr>
        </p:nvSpPr>
        <p:spPr/>
        <p:txBody>
          <a:bodyPr/>
          <a:lstStyle/>
          <a:p>
            <a:r>
              <a:rPr lang="en-US" dirty="0"/>
              <a:t>12-01-2024</a:t>
            </a:r>
            <a:endParaRPr lang="nl-NL" dirty="0"/>
          </a:p>
        </p:txBody>
      </p:sp>
      <p:sp>
        <p:nvSpPr>
          <p:cNvPr id="6" name="Tijdelijke aanduiding voor dianummer 5">
            <a:extLst>
              <a:ext uri="{FF2B5EF4-FFF2-40B4-BE49-F238E27FC236}">
                <a16:creationId xmlns:a16="http://schemas.microsoft.com/office/drawing/2014/main" id="{2CC1D06F-E45B-4DB6-8F3D-38C946A5A093}"/>
              </a:ext>
            </a:extLst>
          </p:cNvPr>
          <p:cNvSpPr>
            <a:spLocks noGrp="1"/>
          </p:cNvSpPr>
          <p:nvPr>
            <p:ph type="sldNum" sz="quarter" idx="12"/>
          </p:nvPr>
        </p:nvSpPr>
        <p:spPr>
          <a:xfrm>
            <a:off x="8651874" y="6139487"/>
            <a:ext cx="2844800" cy="368301"/>
          </a:xfrm>
        </p:spPr>
        <p:txBody>
          <a:bodyPr/>
          <a:lstStyle/>
          <a:p>
            <a:fld id="{B502C9A5-716F-45E6-800B-D4D02CE26F90}" type="slidenum">
              <a:rPr lang="nl-NL" smtClean="0"/>
              <a:pPr/>
              <a:t>7</a:t>
            </a:fld>
            <a:endParaRPr lang="nl-NL" dirty="0"/>
          </a:p>
        </p:txBody>
      </p:sp>
    </p:spTree>
    <p:extLst>
      <p:ext uri="{BB962C8B-B14F-4D97-AF65-F5344CB8AC3E}">
        <p14:creationId xmlns:p14="http://schemas.microsoft.com/office/powerpoint/2010/main" val="355478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2" name="Titel 9"/>
          <p:cNvSpPr txBox="1">
            <a:spLocks noGrp="1"/>
          </p:cNvSpPr>
          <p:nvPr>
            <p:ph type="title"/>
          </p:nvPr>
        </p:nvSpPr>
        <p:spPr>
          <a:xfrm>
            <a:off x="698500" y="741499"/>
            <a:ext cx="10795000" cy="490401"/>
          </a:xfrm>
          <a:prstGeom prst="rect">
            <a:avLst/>
          </a:prstGeom>
        </p:spPr>
        <p:txBody>
          <a:bodyPr/>
          <a:lstStyle>
            <a:lvl1pPr defTabSz="850391">
              <a:tabLst>
                <a:tab pos="1155700" algn="l"/>
              </a:tabLst>
              <a:defRPr sz="2976"/>
            </a:lvl1pPr>
          </a:lstStyle>
          <a:p>
            <a:r>
              <a:rPr lang="en-US" dirty="0"/>
              <a:t>We can use this if we need a graph</a:t>
            </a:r>
            <a:endParaRPr dirty="0"/>
          </a:p>
        </p:txBody>
      </p:sp>
      <p:sp>
        <p:nvSpPr>
          <p:cNvPr id="3253" name="Tijdelijke aanduiding voor datum 2"/>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54" name="Tijdelijke aanduiding voor dianummer 4"/>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graphicFrame>
        <p:nvGraphicFramePr>
          <p:cNvPr id="3255" name="Tijdelijke aanduiding voor grafiek 11"/>
          <p:cNvGraphicFramePr/>
          <p:nvPr>
            <p:extLst>
              <p:ext uri="{D42A27DB-BD31-4B8C-83A1-F6EECF244321}">
                <p14:modId xmlns:p14="http://schemas.microsoft.com/office/powerpoint/2010/main" val="3252267003"/>
              </p:ext>
            </p:extLst>
          </p:nvPr>
        </p:nvGraphicFramePr>
        <p:xfrm>
          <a:off x="654723" y="1629686"/>
          <a:ext cx="10676853" cy="406038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Basic stramien Powerpoint (compact)" id="{A4594E41-FC70-45C1-AC3A-131FE841D67E}" vid="{9D4A310D-94BF-4CCD-8336-0701D5A41E3A}"/>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Giorgos Kontoes</DisplayName>
        <AccountId>732</AccountId>
        <AccountType/>
      </UserInfo>
      <UserInfo>
        <DisplayName>Storm de Kam</DisplayName>
        <AccountId>5007</AccountId>
        <AccountType/>
      </UserInfo>
      <UserInfo>
        <DisplayName>Anne Ploemen</DisplayName>
        <AccountId>6895</AccountId>
        <AccountType/>
      </UserInfo>
      <UserInfo>
        <DisplayName>Louise Nanninga</DisplayName>
        <AccountId>6896</AccountId>
        <AccountType/>
      </UserInfo>
      <UserInfo>
        <DisplayName>Tom Vreugdenhil</DisplayName>
        <AccountId>7011</AccountId>
        <AccountType/>
      </UserInfo>
      <UserInfo>
        <DisplayName>Elio Çinar San Segundo</DisplayName>
        <AccountId>7012</AccountId>
        <AccountType/>
      </UserInfo>
      <UserInfo>
        <DisplayName>Jelle Hilhorst</DisplayName>
        <AccountId>7013</AccountId>
        <AccountType/>
      </UserInfo>
      <UserInfo>
        <DisplayName>Pepijn van Kampen</DisplayName>
        <AccountId>7014</AccountId>
        <AccountType/>
      </UserInfo>
      <UserInfo>
        <DisplayName>Pornpawee Uliss</DisplayName>
        <AccountId>7015</AccountId>
        <AccountType/>
      </UserInfo>
      <UserInfo>
        <DisplayName>Lars Koolen</DisplayName>
        <AccountId>7421</AccountId>
        <AccountType/>
      </UserInfo>
      <UserInfo>
        <DisplayName>bart Wijnja</DisplayName>
        <AccountId>7422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B35286-4A3C-4A34-AFEE-A7C0A80D4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2EC280-D4BD-4A1A-ADA5-612003BA70F3}">
  <ds:schemaRefs>
    <ds:schemaRef ds:uri="4878a322-d110-404d-8591-8977e4f7768d"/>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0fee4eeb-e725-4e09-a2c6-b2e7e1963b2c"/>
    <ds:schemaRef ds:uri="http://www.w3.org/XML/1998/namespace"/>
  </ds:schemaRefs>
</ds:datastoreItem>
</file>

<file path=customXml/itemProps3.xml><?xml version="1.0" encoding="utf-8"?>
<ds:datastoreItem xmlns:ds="http://schemas.openxmlformats.org/officeDocument/2006/customXml" ds:itemID="{357F544C-4EA6-42D2-B10E-804023A44C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TU Delft</Template>
  <TotalTime>119</TotalTime>
  <Words>267</Words>
  <Application>Microsoft Office PowerPoint</Application>
  <PresentationFormat>Widescreen</PresentationFormat>
  <Paragraphs>63</Paragraphs>
  <Slides>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Helvetica</vt:lpstr>
      <vt:lpstr>Open Sans</vt:lpstr>
      <vt:lpstr>Open Sans Bold</vt:lpstr>
      <vt:lpstr>Roboto Slab Medium</vt:lpstr>
      <vt:lpstr>Roboto Slab Regular Regular</vt:lpstr>
      <vt:lpstr>Segoe UI</vt:lpstr>
      <vt:lpstr>Segoe UI Light</vt:lpstr>
      <vt:lpstr>Wingdings</vt:lpstr>
      <vt:lpstr>TU Delft</vt:lpstr>
      <vt:lpstr>PowerPoint Presentation</vt:lpstr>
      <vt:lpstr>Description of the problem</vt:lpstr>
      <vt:lpstr>Related work</vt:lpstr>
      <vt:lpstr>Overview of RBBC</vt:lpstr>
      <vt:lpstr>Performance evaluation</vt:lpstr>
      <vt:lpstr>Suggestions</vt:lpstr>
      <vt:lpstr>PowerPoint Presentation</vt:lpstr>
      <vt:lpstr>We can use this if we need a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Michał Rączkiewicz</cp:lastModifiedBy>
  <cp:revision>73</cp:revision>
  <dcterms:created xsi:type="dcterms:W3CDTF">2022-11-25T13:24:58Z</dcterms:created>
  <dcterms:modified xsi:type="dcterms:W3CDTF">2024-01-08T17:53:33Z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