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MichYar/GreatChallenges-2020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Предварительная оценка успешности учащихся на курсе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выполнил:</a:t>
            </a:r>
          </a:p>
          <a:p>
            <a:r>
              <a:rPr lang="ru-RU" dirty="0" smtClean="0"/>
              <a:t>Михаил </a:t>
            </a:r>
            <a:r>
              <a:rPr lang="ru-RU" dirty="0" err="1" smtClean="0"/>
              <a:t>Яриков</a:t>
            </a:r>
            <a:endParaRPr lang="ru-RU" dirty="0" smtClean="0"/>
          </a:p>
          <a:p>
            <a:r>
              <a:rPr lang="ru-RU" dirty="0" smtClean="0"/>
              <a:t>Наставник:</a:t>
            </a:r>
          </a:p>
          <a:p>
            <a:r>
              <a:rPr lang="ru-RU" dirty="0" err="1" smtClean="0"/>
              <a:t>Шуйкова</a:t>
            </a:r>
            <a:r>
              <a:rPr lang="ru-RU" dirty="0" smtClean="0"/>
              <a:t> Инесса Анатольевна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Возможность практического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Полученные при помощи обученной модели данные можно использовать во благо учеников (посылать им рекомендации, подсказки, если он надолго застрял, напоминания и т.д.) и учителей (чтобы указать им на тех, кто работает интенсивно и на тех, кто плохо справляется). Также по мере поступления новых данных модель следует </a:t>
            </a:r>
            <a:r>
              <a:rPr lang="ru-RU" dirty="0" err="1" smtClean="0"/>
              <a:t>дообучать</a:t>
            </a:r>
            <a:r>
              <a:rPr lang="ru-RU" dirty="0" smtClean="0"/>
              <a:t>, чтобы она не «теряла хватку», оставалась в курсе новых намечающихся закономерностей и т.д.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Здесь я привожу процесс подготовки данных и то, как пользователь видит обучение машины (оно, как и многие другие вещи, скрыто и является чёрным ящиком) в виде блох-схемы средней степени подробности (то есть не сводящейся к общим инструкциям, но и не описывающую полную систему библиотечных функций). Большая часть процессов помечена как «предопределённый процесс», так как являются либо библиотечной функцией-«чёрным ящиком», либо комбинацией таких функций. Файл блок-схемы также доступен в векторном формате SVG.</a:t>
            </a:r>
            <a:endParaRPr lang="en-US" dirty="0" smtClean="0"/>
          </a:p>
          <a:p>
            <a:r>
              <a:rPr lang="ru-RU" dirty="0" smtClean="0"/>
              <a:t>Полная версия программы доступна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, с комментариями на русском и английском языке.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flowchart.png"/>
          <p:cNvPicPr/>
          <p:nvPr/>
        </p:nvPicPr>
        <p:blipFill>
          <a:blip r:embed="rId2"/>
          <a:srcRect b="84831"/>
          <a:stretch>
            <a:fillRect/>
          </a:stretch>
        </p:blipFill>
        <p:spPr>
          <a:xfrm>
            <a:off x="682025" y="857232"/>
            <a:ext cx="7779950" cy="1475508"/>
          </a:xfrm>
          <a:prstGeom prst="rect">
            <a:avLst/>
          </a:prstGeom>
        </p:spPr>
      </p:pic>
      <p:pic>
        <p:nvPicPr>
          <p:cNvPr id="5" name="Рисунок 4" descr="flowchart.png"/>
          <p:cNvPicPr/>
          <p:nvPr/>
        </p:nvPicPr>
        <p:blipFill>
          <a:blip r:embed="rId2"/>
          <a:srcRect t="14411" b="44229"/>
          <a:stretch>
            <a:fillRect/>
          </a:stretch>
        </p:blipFill>
        <p:spPr>
          <a:xfrm>
            <a:off x="1325489" y="2285992"/>
            <a:ext cx="6493024" cy="3357586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stCxn id="5" idx="2"/>
          </p:cNvCxnSpPr>
          <p:nvPr/>
        </p:nvCxnSpPr>
        <p:spPr>
          <a:xfrm rot="5400000">
            <a:off x="4250530" y="5965049"/>
            <a:ext cx="642942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0457" y="6286520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Продолжение на следующем слайде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flowchart.png"/>
          <p:cNvPicPr/>
          <p:nvPr/>
        </p:nvPicPr>
        <p:blipFill>
          <a:blip r:embed="rId2"/>
          <a:srcRect t="55771" r="40001"/>
          <a:stretch>
            <a:fillRect/>
          </a:stretch>
        </p:blipFill>
        <p:spPr>
          <a:xfrm>
            <a:off x="2090630" y="1284126"/>
            <a:ext cx="4962740" cy="4573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7742" y="85723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Начало на предыдущем слайде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проделанных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lvl="0" indent="-514350">
              <a:buFont typeface="+mj-lt"/>
              <a:buAutoNum type="arabicPeriod"/>
            </a:pPr>
            <a:r>
              <a:rPr lang="ru-RU" dirty="0" smtClean="0"/>
              <a:t>Обучение способам машинного обучения</a:t>
            </a:r>
          </a:p>
          <a:p>
            <a:pPr marL="624078" lvl="0" indent="-514350">
              <a:buFont typeface="+mj-lt"/>
              <a:buAutoNum type="arabicPeriod"/>
            </a:pPr>
            <a:r>
              <a:rPr lang="ru-RU" dirty="0" smtClean="0"/>
              <a:t>Работа на целевой проект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первой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первой работе я проходил курс обучения с созданием похожей модели с задачами, подобными задачам текущего проекта. Создавалась она примерно также, как и текущее изделие, за исключением различий в способах обработки данных. Эта модель создавалась исключительно в целях обучения работника основным принципам машинного обучения и работы с данными, и эта модель единственная, которая использовалась практически (её предсказания были посланы в тестирующую систему и оценены).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второй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Вторая работа — мой текущий проект. Этот проект является модификацией старого относительно нового формата данных и способа обработки этих данных, но идеологически он мало чем отличается от предыдущего. К сожалению, моя модель пока не применялась на практике серьёзно (только оценивалась на существующих данных). Он должен пройти дополнительную проверку, что пока невозможно из-за малого количества новых данных, и одобрение заказчика на его внедрение.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NumPy_logo_20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500438"/>
            <a:ext cx="4656715" cy="16330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использованных ресурсов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 качестве среды разработки был использован </a:t>
            </a:r>
            <a:r>
              <a:rPr lang="en-US" dirty="0" smtClean="0"/>
              <a:t>Visual Studio Code</a:t>
            </a:r>
            <a:r>
              <a:rPr lang="ru-RU" dirty="0" smtClean="0"/>
              <a:t> и дополнение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ru-RU" dirty="0" smtClean="0"/>
              <a:t>, отчёты с одного из курсов на </a:t>
            </a:r>
            <a:r>
              <a:rPr lang="en-US" dirty="0" err="1" smtClean="0"/>
              <a:t>Stepik</a:t>
            </a:r>
            <a:r>
              <a:rPr lang="ru-RU" dirty="0" smtClean="0"/>
              <a:t>, библиотеки </a:t>
            </a:r>
            <a:r>
              <a:rPr lang="en-US" dirty="0" smtClean="0"/>
              <a:t>pandas</a:t>
            </a:r>
            <a:r>
              <a:rPr lang="ru-RU" dirty="0" smtClean="0"/>
              <a:t>, </a:t>
            </a:r>
            <a:r>
              <a:rPr lang="en-US" dirty="0" err="1" smtClean="0"/>
              <a:t>numpy</a:t>
            </a:r>
            <a:r>
              <a:rPr lang="ru-RU" dirty="0" smtClean="0"/>
              <a:t>, </a:t>
            </a:r>
            <a:r>
              <a:rPr lang="en-US" dirty="0" err="1" smtClean="0"/>
              <a:t>sklearn</a:t>
            </a:r>
            <a:r>
              <a:rPr lang="ru-RU" dirty="0" smtClean="0"/>
              <a:t> и </a:t>
            </a:r>
            <a:r>
              <a:rPr lang="en-US" dirty="0" err="1" smtClean="0"/>
              <a:t>seaborn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Проект основан на свободно распространяемых ресурсах, пока не зарегистрирован как чья-либо интеллектуальная собственность, поэтому сам абсолютно свободен, бесплатен и доброволен.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:</a:t>
            </a:r>
            <a:r>
              <a:rPr lang="en-US" smtClean="0"/>
              <a:t> </a:t>
            </a:r>
            <a:r>
              <a:rPr lang="en-US" smtClean="0">
                <a:hlinkClick r:id="rId3"/>
              </a:rPr>
              <a:t>https://github.com/MichYar/GreatChallenges-2020</a:t>
            </a:r>
            <a:endParaRPr lang="ru-RU" dirty="0"/>
          </a:p>
        </p:txBody>
      </p:sp>
      <p:pic>
        <p:nvPicPr>
          <p:cNvPr id="5" name="Рисунок 4" descr="Jupyte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1142984"/>
            <a:ext cx="1143010" cy="1338858"/>
          </a:xfrm>
          <a:prstGeom prst="rect">
            <a:avLst/>
          </a:prstGeom>
        </p:spPr>
      </p:pic>
      <p:pic>
        <p:nvPicPr>
          <p:cNvPr id="7" name="Рисунок 6" descr="Pandas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7620" y="5286388"/>
            <a:ext cx="3914810" cy="1156377"/>
          </a:xfrm>
          <a:prstGeom prst="rect">
            <a:avLst/>
          </a:prstGeom>
        </p:spPr>
      </p:pic>
      <p:pic>
        <p:nvPicPr>
          <p:cNvPr id="8" name="Рисунок 7" descr="Python-logo-note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8926" y="2285992"/>
            <a:ext cx="1402845" cy="1395225"/>
          </a:xfrm>
          <a:prstGeom prst="rect">
            <a:avLst/>
          </a:prstGeom>
        </p:spPr>
      </p:pic>
      <p:pic>
        <p:nvPicPr>
          <p:cNvPr id="9" name="Рисунок 8" descr="Scikit_learn_logo_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28794" y="571480"/>
            <a:ext cx="2641859" cy="1424943"/>
          </a:xfrm>
          <a:prstGeom prst="rect">
            <a:avLst/>
          </a:prstGeom>
        </p:spPr>
      </p:pic>
      <p:pic>
        <p:nvPicPr>
          <p:cNvPr id="10" name="Рисунок 9" descr="Visual_Studio_Code_1.35_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852" y="5500702"/>
            <a:ext cx="948312" cy="9429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umPy_logo_20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500438"/>
            <a:ext cx="4656715" cy="1633046"/>
          </a:xfrm>
          <a:prstGeom prst="rect">
            <a:avLst/>
          </a:prstGeom>
        </p:spPr>
      </p:pic>
      <p:pic>
        <p:nvPicPr>
          <p:cNvPr id="6" name="Рисунок 5" descr="Jupyter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142984"/>
            <a:ext cx="1143010" cy="1338858"/>
          </a:xfrm>
          <a:prstGeom prst="rect">
            <a:avLst/>
          </a:prstGeom>
        </p:spPr>
      </p:pic>
      <p:pic>
        <p:nvPicPr>
          <p:cNvPr id="7" name="Рисунок 6" descr="Pandas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4929198"/>
            <a:ext cx="2786082" cy="822967"/>
          </a:xfrm>
          <a:prstGeom prst="rect">
            <a:avLst/>
          </a:prstGeom>
        </p:spPr>
      </p:pic>
      <p:pic>
        <p:nvPicPr>
          <p:cNvPr id="8" name="Рисунок 7" descr="Python-logo-notex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6" y="2285992"/>
            <a:ext cx="1402845" cy="1395225"/>
          </a:xfrm>
          <a:prstGeom prst="rect">
            <a:avLst/>
          </a:prstGeom>
        </p:spPr>
      </p:pic>
      <p:pic>
        <p:nvPicPr>
          <p:cNvPr id="9" name="Рисунок 8" descr="Scikit_learn_logo_smal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8794" y="571480"/>
            <a:ext cx="2641859" cy="1424943"/>
          </a:xfrm>
          <a:prstGeom prst="rect">
            <a:avLst/>
          </a:prstGeom>
        </p:spPr>
      </p:pic>
      <p:pic>
        <p:nvPicPr>
          <p:cNvPr id="10" name="Рисунок 9" descr="Visual_Studio_Code_1.35_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852" y="5500702"/>
            <a:ext cx="948312" cy="9429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платформы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Visual Studio Code</a:t>
            </a:r>
            <a:r>
              <a:rPr lang="ru-RU" dirty="0" smtClean="0"/>
              <a:t>. Настраиваемый редактор кода для большинства типов файлов и языков. Многофункционален благодаря обширной базе расширений.</a:t>
            </a:r>
          </a:p>
          <a:p>
            <a:r>
              <a:rPr lang="en-US" dirty="0" smtClean="0"/>
              <a:t>Python</a:t>
            </a:r>
            <a:r>
              <a:rPr lang="ru-RU" dirty="0" smtClean="0"/>
              <a:t> 3.9.1. Языковая платформа, на которой писался проект, и расширение для </a:t>
            </a:r>
            <a:r>
              <a:rPr lang="en-US" dirty="0" smtClean="0"/>
              <a:t>VS Code</a:t>
            </a:r>
            <a:r>
              <a:rPr lang="ru-RU" dirty="0" smtClean="0"/>
              <a:t> для работы с ним.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ru-RU" dirty="0" smtClean="0"/>
              <a:t>. «Блокнот» для работы с </a:t>
            </a:r>
            <a:r>
              <a:rPr lang="en-US" dirty="0" smtClean="0"/>
              <a:t>Python</a:t>
            </a:r>
            <a:r>
              <a:rPr lang="ru-RU" dirty="0" smtClean="0"/>
              <a:t>, визуализациями и форматированным текстом (реализовано при помощи </a:t>
            </a:r>
            <a:r>
              <a:rPr lang="en-US" dirty="0" smtClean="0"/>
              <a:t>Markdown</a:t>
            </a:r>
            <a:r>
              <a:rPr lang="ru-RU" dirty="0" smtClean="0"/>
              <a:t>) в одном файле и расширение для </a:t>
            </a:r>
            <a:r>
              <a:rPr lang="en-US" dirty="0" smtClean="0"/>
              <a:t>VS Code</a:t>
            </a:r>
            <a:r>
              <a:rPr lang="ru-RU" dirty="0" smtClean="0"/>
              <a:t> для работы с </a:t>
            </a:r>
            <a:r>
              <a:rPr lang="en-US" dirty="0" smtClean="0"/>
              <a:t>Notebook</a:t>
            </a:r>
            <a:r>
              <a:rPr lang="ru-RU" dirty="0" smtClean="0"/>
              <a:t> прямо в редакторе.</a:t>
            </a:r>
          </a:p>
          <a:p>
            <a:r>
              <a:rPr lang="en-US" dirty="0" smtClean="0"/>
              <a:t>Pandas</a:t>
            </a:r>
            <a:r>
              <a:rPr lang="ru-RU" dirty="0" smtClean="0"/>
              <a:t> 1.2.1. Библиотека для работы с данными.</a:t>
            </a:r>
          </a:p>
          <a:p>
            <a:r>
              <a:rPr lang="en-US" dirty="0" err="1" smtClean="0"/>
              <a:t>NumPy</a:t>
            </a:r>
            <a:r>
              <a:rPr lang="ru-RU" dirty="0" smtClean="0"/>
              <a:t> 1.19. Библиотека для работы с высокоуровневыми функциями для многомерных массивов данных, обязательное требование </a:t>
            </a:r>
            <a:r>
              <a:rPr lang="en-US" dirty="0" smtClean="0"/>
              <a:t>pandas</a:t>
            </a:r>
            <a:r>
              <a:rPr lang="ru-RU" dirty="0" smtClean="0"/>
              <a:t> и </a:t>
            </a:r>
            <a:r>
              <a:rPr lang="en-US" dirty="0" err="1" smtClean="0"/>
              <a:t>SKLearn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SciPy</a:t>
            </a:r>
            <a:r>
              <a:rPr lang="ru-RU" dirty="0" smtClean="0"/>
              <a:t> 1.6.0 Библиотека для инженерных расчётов. Обязательное требование для </a:t>
            </a:r>
            <a:r>
              <a:rPr lang="en-US" dirty="0" err="1" smtClean="0"/>
              <a:t>SKLearn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Matplotlib</a:t>
            </a:r>
            <a:r>
              <a:rPr lang="ru-RU" dirty="0" smtClean="0"/>
              <a:t> 3.3.3. Библиотека для визуализации графиков, обязательное условие для </a:t>
            </a:r>
            <a:r>
              <a:rPr lang="en-US" dirty="0" err="1" smtClean="0"/>
              <a:t>seaborn</a:t>
            </a:r>
            <a:r>
              <a:rPr lang="ru-RU" dirty="0" smtClean="0"/>
              <a:t> и </a:t>
            </a:r>
            <a:r>
              <a:rPr lang="en-US" dirty="0" err="1" smtClean="0"/>
              <a:t>SKLearn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Seaborn</a:t>
            </a:r>
            <a:r>
              <a:rPr lang="ru-RU" dirty="0" smtClean="0"/>
              <a:t> 0.11.1. Надстройка для </a:t>
            </a:r>
            <a:r>
              <a:rPr lang="en-US" dirty="0" err="1" smtClean="0"/>
              <a:t>matblotlib</a:t>
            </a:r>
            <a:r>
              <a:rPr lang="ru-RU" dirty="0" smtClean="0"/>
              <a:t>, позволяет строить улучшенные графики.</a:t>
            </a:r>
          </a:p>
          <a:p>
            <a:r>
              <a:rPr lang="en-US" dirty="0" err="1" smtClean="0"/>
              <a:t>SKLearn</a:t>
            </a:r>
            <a:r>
              <a:rPr lang="ru-RU" dirty="0" smtClean="0"/>
              <a:t> 0.24.1 Библиотека, реализующая алгоритмы машинного обучения, метрики качества обучаемых моделей и т.д.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Данное решение является моделью вида «классификатор на основе случайного леса» для обеспечения знания о возможных успевающих и неуспевающих учениках </a:t>
            </a:r>
            <a:r>
              <a:rPr lang="ru-RU" dirty="0" err="1" smtClean="0"/>
              <a:t>онлайн-курса</a:t>
            </a:r>
            <a:r>
              <a:rPr lang="ru-RU" dirty="0" smtClean="0"/>
              <a:t>. Данная модель создана для применения на практике, но пока не может из-за недостаточной степени </a:t>
            </a:r>
            <a:r>
              <a:rPr lang="ru-RU" dirty="0" err="1" smtClean="0"/>
              <a:t>проверенности</a:t>
            </a:r>
            <a:r>
              <a:rPr lang="ru-RU" dirty="0" smtClean="0"/>
              <a:t> и </a:t>
            </a:r>
            <a:r>
              <a:rPr lang="ru-RU" dirty="0" err="1" smtClean="0"/>
              <a:t>валидированности</a:t>
            </a:r>
            <a:r>
              <a:rPr lang="ru-RU" dirty="0" smtClean="0"/>
              <a:t> модели. Скорее всего, созданы модели подобной направленности и, возможно, даже более хорошего качества, но, как уже было сказано ранее, изучить эти модели не представляется из-за недоступности их для конечных пользователей и незаконности процесса обратной разработки данных систем. В процессе работы над этим решением я научился основным принципам так называемого </a:t>
            </a:r>
            <a:r>
              <a:rPr lang="en-US" dirty="0" smtClean="0"/>
              <a:t>Data Science</a:t>
            </a:r>
            <a:r>
              <a:rPr lang="ru-RU" dirty="0" smtClean="0"/>
              <a:t> (англ. Наука о Данных, или данные как наука), т.е. обработке данных, извлечению из них нужной информации, обучению на ней машинных моделей для получения предсказаний и т.д. Так что этот проект будет полезен не только конечному заказчику, но и работникам, вовлечённым в проект.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 только в мире начал распространяться коронавирус, правительства начали устанавливать меры безопасности, в т.ч. и прямые либо косвенные запреты на передвижение и сборы в компании. Поэтому настал бум всевозможных онлайновых курсов.</a:t>
            </a:r>
          </a:p>
          <a:p>
            <a:r>
              <a:rPr lang="ru-RU" dirty="0" smtClean="0"/>
              <a:t>Однако, согласно статистическим данным, 90% всех записавшихся пользователей активны только первые 10 дней, после чего не активны либо вообще уходят с курса. Это плохо как для работников курса, так и для самих учащихся.</a:t>
            </a:r>
          </a:p>
          <a:p>
            <a:r>
              <a:rPr lang="ru-RU" dirty="0" smtClean="0"/>
              <a:t>Поэтому, на основе данных за несколько первых дней активности пользователя следует определить, сможет ли он пройти хотя бы половину всего курса, чтобы команда курса могла определить, в зависимости от предпочтений, бросить ли неактивного, или, наоборот, помочь ему. Также можно делать персональные рекомендации плохо успевающим учащимся. Это можно делать при помощи алгоритмов машинного обучения.</a:t>
            </a:r>
            <a:endParaRPr lang="ru-RU" dirty="0"/>
          </a:p>
        </p:txBody>
      </p:sp>
      <p:pic>
        <p:nvPicPr>
          <p:cNvPr id="1026" name="Picture 2" descr="Картинки по запросу &quot;stayhome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50938"/>
            <a:ext cx="5102225" cy="510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Я готов ответить на </a:t>
            </a:r>
            <a:r>
              <a:rPr lang="ru-RU" smtClean="0"/>
              <a:t>ваши вопросы.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уже было сказано в описании проблемы, наибольшая популярность </a:t>
            </a:r>
            <a:r>
              <a:rPr lang="ru-RU" dirty="0" err="1" smtClean="0"/>
              <a:t>онлайн-курсов</a:t>
            </a:r>
            <a:r>
              <a:rPr lang="ru-RU" dirty="0" smtClean="0"/>
              <a:t> и распространённость этой проблемы стали выше после начала эпидемии, то есть не более чем год назад. Более того, эта работа нужна для обеих сторон: и для ученика (он сможет получать персональные рекомендации, подсказки или напоминания), и для учителя (он сможет обратить внимание на неактивных учеников, чтобы помочь им, или наоборот, на активных, чтобы заниматься с ними лучше).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Обучить модель на основании данных по активности пользователя за первую неделю обучения и предсказать с её помощью, пройдёт ли пользователь 50% курса или более, или же нет.</a:t>
            </a:r>
          </a:p>
          <a:p>
            <a:endParaRPr lang="ru-RU" dirty="0"/>
          </a:p>
        </p:txBody>
      </p:sp>
      <p:pic>
        <p:nvPicPr>
          <p:cNvPr id="64518" name="Picture 6" descr="Картинки по запросу &quot;Machine Learning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77220"/>
            <a:ext cx="5102225" cy="3649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Найти подходящий курс с достаточным количеством данных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проанализировать данные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извлечь из них необходимые характеристики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обучить на них модель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протестировать, </a:t>
            </a:r>
            <a:r>
              <a:rPr lang="ru-RU" dirty="0" err="1" smtClean="0"/>
              <a:t>валидировать</a:t>
            </a:r>
            <a:endParaRPr lang="ru-RU" dirty="0" smtClean="0"/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Получить предсказания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интерпретировать предсказания</a:t>
            </a:r>
          </a:p>
          <a:p>
            <a:endParaRPr lang="ru-RU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67049"/>
            <a:ext cx="5102225" cy="287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решения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Данное решение представляет собой модель типа «случайный лес», обученную на следующих параметрах: Сколько баллов пользователь набрал за первую неделю, сколько задач решил правильно и неправильно, сколько комментариев оставил за неделю и (целевой признак, в обучение не включался) смог ли он за всё время обучения на курсе набрать хотя бы 50% от общего количества баллов.</a:t>
            </a:r>
            <a:endParaRPr lang="ru-RU" dirty="0"/>
          </a:p>
        </p:txBody>
      </p:sp>
      <p:pic>
        <p:nvPicPr>
          <p:cNvPr id="67586" name="Picture 2" descr="Картинки по запросу &quot;random forest classifier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75698"/>
            <a:ext cx="5102225" cy="2852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составляющая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Данное решение является программным модулем и, теоретически, может быть исполнено на любом компьютере с достаточными техническими требованиями (очень быстро работала модель на компьютере с процессором из 6 ядер частотой 3,17 ГГц, ОЗУ 16 ГБ) и всеми средствами, указанными в разделе «описание платформ и библиотек»</a:t>
            </a:r>
            <a:endParaRPr lang="ru-RU" dirty="0"/>
          </a:p>
        </p:txBody>
      </p:sp>
      <p:pic>
        <p:nvPicPr>
          <p:cNvPr id="68610" name="Picture 2" descr="Картинки по запросу &quot;inside lomonosov-2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731" y="1070815"/>
            <a:ext cx="3506156" cy="2328306"/>
          </a:xfrm>
          <a:prstGeom prst="rect">
            <a:avLst/>
          </a:prstGeom>
          <a:noFill/>
        </p:spPr>
      </p:pic>
      <p:pic>
        <p:nvPicPr>
          <p:cNvPr id="6" name="Рисунок 5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09" y="3935588"/>
            <a:ext cx="3506400" cy="2314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Иные решения, сравнение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К сожалению, иные решения подобных вопросов мне неизвестны, но я предполагаю, что, скорее всего, крупнейшие платформы </a:t>
            </a:r>
            <a:r>
              <a:rPr lang="ru-RU" dirty="0" err="1" smtClean="0"/>
              <a:t>онлайн-курсов</a:t>
            </a:r>
            <a:r>
              <a:rPr lang="ru-RU" dirty="0" smtClean="0"/>
              <a:t> (такие, как </a:t>
            </a:r>
            <a:r>
              <a:rPr lang="en-US" dirty="0" err="1" smtClean="0"/>
              <a:t>Stepik</a:t>
            </a:r>
            <a:r>
              <a:rPr lang="ru-RU" dirty="0" smtClean="0"/>
              <a:t>, </a:t>
            </a:r>
            <a:r>
              <a:rPr lang="en-US" dirty="0" err="1" smtClean="0"/>
              <a:t>Coursera</a:t>
            </a:r>
            <a:r>
              <a:rPr lang="ru-RU" dirty="0" smtClean="0"/>
              <a:t> и </a:t>
            </a:r>
            <a:r>
              <a:rPr lang="ru-RU" dirty="0" err="1" smtClean="0"/>
              <a:t>Сириус.Курсы</a:t>
            </a:r>
            <a:r>
              <a:rPr lang="ru-RU" dirty="0" smtClean="0"/>
              <a:t>) уже создали аналогичные модели и успешно их применяют. Сравнение их не представляется возможным, так как они, скорее всего, скрыты внутри сервисов и доступ конечного пользователя к ним невозможен, а обратная разработка данного вопроса, скорее всего, противозаконна (потому что найденные решения, весьма возможно, принадлежат сотрудникам курсов, зарегистрировавших свои решения как интеллектуальную собственность) или невозможна, как сказано выше.</a:t>
            </a:r>
            <a:endParaRPr lang="ru-RU" dirty="0"/>
          </a:p>
        </p:txBody>
      </p:sp>
      <p:pic>
        <p:nvPicPr>
          <p:cNvPr id="69634" name="Picture 2" descr="Картинки по запросу &quot;ml icon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9413" y="1877951"/>
            <a:ext cx="3648200" cy="3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инженерного решения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Предложенное мной решение не является техническим устройством, поэтому его детальное описание находится в разделе «программная реализация»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</TotalTime>
  <Words>1293</Words>
  <Application>Microsoft Office PowerPoint</Application>
  <PresentationFormat>Экран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Городская</vt:lpstr>
      <vt:lpstr>Предварительная оценка успешности учащихся на курсе</vt:lpstr>
      <vt:lpstr>Проблема</vt:lpstr>
      <vt:lpstr>Актуальность проекта</vt:lpstr>
      <vt:lpstr>Цель</vt:lpstr>
      <vt:lpstr>Задачи</vt:lpstr>
      <vt:lpstr>Описание решения</vt:lpstr>
      <vt:lpstr>Техническая составляющая</vt:lpstr>
      <vt:lpstr>Иные решения, сравнение</vt:lpstr>
      <vt:lpstr>Описание работы инженерного решения</vt:lpstr>
      <vt:lpstr>Возможность практического применения</vt:lpstr>
      <vt:lpstr>Описание программы</vt:lpstr>
      <vt:lpstr>Слайд 12</vt:lpstr>
      <vt:lpstr>Слайд 13</vt:lpstr>
      <vt:lpstr>Список проделанных работ</vt:lpstr>
      <vt:lpstr>Описание первой работы</vt:lpstr>
      <vt:lpstr>Описание второй работы</vt:lpstr>
      <vt:lpstr>Описание использованных ресурсов</vt:lpstr>
      <vt:lpstr>Библиотеки и платформы</vt:lpstr>
      <vt:lpstr>Итоги работы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Предварительная оценка успешности учащихся на курсе</dc:title>
  <dc:creator>Michael</dc:creator>
  <cp:lastModifiedBy>Michael</cp:lastModifiedBy>
  <cp:revision>13</cp:revision>
  <dcterms:created xsi:type="dcterms:W3CDTF">2021-02-05T14:26:11Z</dcterms:created>
  <dcterms:modified xsi:type="dcterms:W3CDTF">2021-02-06T18:11:26Z</dcterms:modified>
</cp:coreProperties>
</file>