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79" r:id="rId3"/>
    <p:sldId id="286" r:id="rId4"/>
    <p:sldId id="289" r:id="rId5"/>
    <p:sldId id="290" r:id="rId6"/>
    <p:sldId id="296" r:id="rId7"/>
    <p:sldId id="297" r:id="rId8"/>
    <p:sldId id="298" r:id="rId9"/>
    <p:sldId id="257" r:id="rId10"/>
    <p:sldId id="259" r:id="rId11"/>
    <p:sldId id="270" r:id="rId12"/>
    <p:sldId id="278" r:id="rId13"/>
    <p:sldId id="271" r:id="rId14"/>
    <p:sldId id="272" r:id="rId15"/>
    <p:sldId id="292" r:id="rId16"/>
    <p:sldId id="287" r:id="rId17"/>
    <p:sldId id="283" r:id="rId18"/>
    <p:sldId id="294" r:id="rId19"/>
    <p:sldId id="284" r:id="rId20"/>
    <p:sldId id="285" r:id="rId21"/>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660"/>
  </p:normalViewPr>
  <p:slideViewPr>
    <p:cSldViewPr snapToGrid="0">
      <p:cViewPr varScale="1">
        <p:scale>
          <a:sx n="72" d="100"/>
          <a:sy n="72"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January 21, 2024</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3873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January 21, 2024</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6125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January 21, 2024</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51475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January 21, 2024</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380109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January 21, 2024</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191339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January 21, 2024</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954570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January 21, 2024</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0037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January 21, 2024</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8573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January 21, 2024</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89782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January 21, 2024</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61327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January 21, 2024</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5158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January 21, 2024</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24362450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11"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Micha3lP/GRUPO---PROYECTO-GES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74DDF0C-FB8E-BAD9-3BB8-250E8E2A72C8}"/>
              </a:ext>
            </a:extLst>
          </p:cNvPr>
          <p:cNvPicPr>
            <a:picLocks noChangeAspect="1"/>
          </p:cNvPicPr>
          <p:nvPr/>
        </p:nvPicPr>
        <p:blipFill rotWithShape="1">
          <a:blip r:embed="rId2"/>
          <a:srcRect t="212" r="2" b="2"/>
          <a:stretch/>
        </p:blipFill>
        <p:spPr>
          <a:xfrm>
            <a:off x="3584196" y="-1"/>
            <a:ext cx="8607807" cy="6871647"/>
          </a:xfrm>
          <a:custGeom>
            <a:avLst/>
            <a:gdLst/>
            <a:ahLst/>
            <a:cxnLst/>
            <a:rect l="l" t="t" r="r" b="b"/>
            <a:pathLst>
              <a:path w="8607807" h="6858000">
                <a:moveTo>
                  <a:pt x="8607807" y="0"/>
                </a:moveTo>
                <a:lnTo>
                  <a:pt x="8607807" y="6858000"/>
                </a:lnTo>
                <a:lnTo>
                  <a:pt x="2049693" y="6858000"/>
                </a:lnTo>
                <a:lnTo>
                  <a:pt x="1546051" y="6858000"/>
                </a:lnTo>
                <a:lnTo>
                  <a:pt x="1535751" y="6815348"/>
                </a:lnTo>
                <a:cubicBezTo>
                  <a:pt x="1530460" y="6761684"/>
                  <a:pt x="1515370" y="6604898"/>
                  <a:pt x="1514301" y="6536022"/>
                </a:cubicBezTo>
                <a:cubicBezTo>
                  <a:pt x="1518045" y="6478504"/>
                  <a:pt x="1528503" y="6437797"/>
                  <a:pt x="1529339" y="6402088"/>
                </a:cubicBezTo>
                <a:cubicBezTo>
                  <a:pt x="1525062" y="6346650"/>
                  <a:pt x="1502062" y="6294623"/>
                  <a:pt x="1493941" y="6256398"/>
                </a:cubicBezTo>
                <a:cubicBezTo>
                  <a:pt x="1502669" y="6241770"/>
                  <a:pt x="1469920" y="6187857"/>
                  <a:pt x="1480613" y="6172741"/>
                </a:cubicBezTo>
                <a:cubicBezTo>
                  <a:pt x="1481020" y="6152279"/>
                  <a:pt x="1458164" y="6048753"/>
                  <a:pt x="1443364" y="6006407"/>
                </a:cubicBezTo>
                <a:cubicBezTo>
                  <a:pt x="1426694" y="5958900"/>
                  <a:pt x="1390307" y="5908317"/>
                  <a:pt x="1380584" y="5887691"/>
                </a:cubicBezTo>
                <a:cubicBezTo>
                  <a:pt x="1370860" y="5867065"/>
                  <a:pt x="1392244" y="5909118"/>
                  <a:pt x="1385023" y="5882650"/>
                </a:cubicBezTo>
                <a:cubicBezTo>
                  <a:pt x="1377800" y="5856181"/>
                  <a:pt x="1345702" y="5759038"/>
                  <a:pt x="1337254" y="5728879"/>
                </a:cubicBezTo>
                <a:cubicBezTo>
                  <a:pt x="1353956" y="5727462"/>
                  <a:pt x="1323673" y="5710676"/>
                  <a:pt x="1334321" y="5701696"/>
                </a:cubicBezTo>
                <a:cubicBezTo>
                  <a:pt x="1343675" y="5695367"/>
                  <a:pt x="1336672" y="5688797"/>
                  <a:pt x="1335877" y="5681564"/>
                </a:cubicBezTo>
                <a:cubicBezTo>
                  <a:pt x="1343201" y="5672524"/>
                  <a:pt x="1329617" y="5640839"/>
                  <a:pt x="1319978" y="5632219"/>
                </a:cubicBezTo>
                <a:cubicBezTo>
                  <a:pt x="1286551" y="5611011"/>
                  <a:pt x="1310947" y="5568721"/>
                  <a:pt x="1285321" y="5551224"/>
                </a:cubicBezTo>
                <a:cubicBezTo>
                  <a:pt x="1281540" y="5545203"/>
                  <a:pt x="1279983" y="5539432"/>
                  <a:pt x="1279815" y="5533855"/>
                </a:cubicBezTo>
                <a:lnTo>
                  <a:pt x="1282507" y="5518422"/>
                </a:lnTo>
                <a:lnTo>
                  <a:pt x="1289604" y="5514404"/>
                </a:lnTo>
                <a:lnTo>
                  <a:pt x="1287766" y="5504772"/>
                </a:lnTo>
                <a:lnTo>
                  <a:pt x="1288829" y="5502102"/>
                </a:lnTo>
                <a:cubicBezTo>
                  <a:pt x="1290896" y="5497007"/>
                  <a:pt x="1292688" y="5491968"/>
                  <a:pt x="1293373" y="5486914"/>
                </a:cubicBezTo>
                <a:cubicBezTo>
                  <a:pt x="1288690" y="5472938"/>
                  <a:pt x="1272696" y="5448436"/>
                  <a:pt x="1260736" y="5418245"/>
                </a:cubicBezTo>
                <a:cubicBezTo>
                  <a:pt x="1238579" y="5385699"/>
                  <a:pt x="1238884" y="5340972"/>
                  <a:pt x="1221610" y="5305770"/>
                </a:cubicBezTo>
                <a:lnTo>
                  <a:pt x="1216099" y="5298785"/>
                </a:lnTo>
                <a:lnTo>
                  <a:pt x="1217278" y="5268992"/>
                </a:lnTo>
                <a:cubicBezTo>
                  <a:pt x="1221588" y="5263843"/>
                  <a:pt x="1222716" y="5256480"/>
                  <a:pt x="1218469" y="5250149"/>
                </a:cubicBezTo>
                <a:lnTo>
                  <a:pt x="1206220" y="5142322"/>
                </a:lnTo>
                <a:cubicBezTo>
                  <a:pt x="1205294" y="5106716"/>
                  <a:pt x="1196908" y="5091595"/>
                  <a:pt x="1212921" y="5036513"/>
                </a:cubicBezTo>
                <a:cubicBezTo>
                  <a:pt x="1234138" y="4978012"/>
                  <a:pt x="1204801" y="4893378"/>
                  <a:pt x="1212183" y="4827738"/>
                </a:cubicBezTo>
                <a:cubicBezTo>
                  <a:pt x="1183151" y="4792886"/>
                  <a:pt x="1209228" y="4811487"/>
                  <a:pt x="1202048" y="4774693"/>
                </a:cubicBezTo>
                <a:cubicBezTo>
                  <a:pt x="1202483" y="4751423"/>
                  <a:pt x="1202919" y="4728152"/>
                  <a:pt x="1203354" y="4704882"/>
                </a:cubicBezTo>
                <a:lnTo>
                  <a:pt x="1201502" y="4691500"/>
                </a:lnTo>
                <a:lnTo>
                  <a:pt x="1194919" y="4687895"/>
                </a:lnTo>
                <a:lnTo>
                  <a:pt x="1187792" y="4667873"/>
                </a:lnTo>
                <a:cubicBezTo>
                  <a:pt x="1186060" y="4660351"/>
                  <a:pt x="1185291" y="4652220"/>
                  <a:pt x="1186080" y="4643189"/>
                </a:cubicBezTo>
                <a:cubicBezTo>
                  <a:pt x="1199189" y="4613276"/>
                  <a:pt x="1167081" y="4562691"/>
                  <a:pt x="1184722" y="4525834"/>
                </a:cubicBezTo>
                <a:cubicBezTo>
                  <a:pt x="1182407" y="4490142"/>
                  <a:pt x="1175424" y="4451369"/>
                  <a:pt x="1172188" y="4429037"/>
                </a:cubicBezTo>
                <a:cubicBezTo>
                  <a:pt x="1161331" y="4419671"/>
                  <a:pt x="1178123" y="4389539"/>
                  <a:pt x="1165306" y="4391841"/>
                </a:cubicBezTo>
                <a:cubicBezTo>
                  <a:pt x="1171061" y="4381101"/>
                  <a:pt x="1173552" y="4338138"/>
                  <a:pt x="1168602" y="4327040"/>
                </a:cubicBezTo>
                <a:lnTo>
                  <a:pt x="1178384" y="4271714"/>
                </a:lnTo>
                <a:lnTo>
                  <a:pt x="1177294" y="4266170"/>
                </a:lnTo>
                <a:cubicBezTo>
                  <a:pt x="1177138" y="4260404"/>
                  <a:pt x="1177520" y="4242660"/>
                  <a:pt x="1177448" y="4237120"/>
                </a:cubicBezTo>
                <a:cubicBezTo>
                  <a:pt x="1177252" y="4235726"/>
                  <a:pt x="1177058" y="4234331"/>
                  <a:pt x="1176863" y="4232937"/>
                </a:cubicBezTo>
                <a:lnTo>
                  <a:pt x="1162386" y="4198811"/>
                </a:lnTo>
                <a:cubicBezTo>
                  <a:pt x="1162950" y="4194190"/>
                  <a:pt x="1174655" y="4191224"/>
                  <a:pt x="1174343" y="4184054"/>
                </a:cubicBezTo>
                <a:lnTo>
                  <a:pt x="1160516" y="4155792"/>
                </a:lnTo>
                <a:lnTo>
                  <a:pt x="1161365" y="4150364"/>
                </a:lnTo>
                <a:lnTo>
                  <a:pt x="1144878" y="4068165"/>
                </a:lnTo>
                <a:lnTo>
                  <a:pt x="1123687" y="3997737"/>
                </a:lnTo>
                <a:lnTo>
                  <a:pt x="1096720" y="3746801"/>
                </a:lnTo>
                <a:cubicBezTo>
                  <a:pt x="1083618" y="3632695"/>
                  <a:pt x="1064313" y="3629437"/>
                  <a:pt x="1047682" y="3510652"/>
                </a:cubicBezTo>
                <a:cubicBezTo>
                  <a:pt x="1048550" y="3470281"/>
                  <a:pt x="1049418" y="3429910"/>
                  <a:pt x="1050285" y="3389539"/>
                </a:cubicBezTo>
                <a:lnTo>
                  <a:pt x="1030166" y="3314219"/>
                </a:lnTo>
                <a:lnTo>
                  <a:pt x="1034128" y="3253967"/>
                </a:lnTo>
                <a:lnTo>
                  <a:pt x="1007751" y="3192563"/>
                </a:lnTo>
                <a:cubicBezTo>
                  <a:pt x="1003323" y="3186732"/>
                  <a:pt x="1001150" y="3181063"/>
                  <a:pt x="1000384" y="3175520"/>
                </a:cubicBezTo>
                <a:cubicBezTo>
                  <a:pt x="1000734" y="3170366"/>
                  <a:pt x="1001085" y="3165212"/>
                  <a:pt x="1001435" y="3160058"/>
                </a:cubicBezTo>
                <a:lnTo>
                  <a:pt x="968918" y="3106456"/>
                </a:lnTo>
                <a:cubicBezTo>
                  <a:pt x="957125" y="3086347"/>
                  <a:pt x="955617" y="3059144"/>
                  <a:pt x="934483" y="3025607"/>
                </a:cubicBezTo>
                <a:cubicBezTo>
                  <a:pt x="914631" y="2991085"/>
                  <a:pt x="908933" y="2999692"/>
                  <a:pt x="879229" y="2942341"/>
                </a:cubicBezTo>
                <a:cubicBezTo>
                  <a:pt x="850845" y="2891400"/>
                  <a:pt x="820829" y="2801223"/>
                  <a:pt x="798666" y="2755714"/>
                </a:cubicBezTo>
                <a:cubicBezTo>
                  <a:pt x="773970" y="2709171"/>
                  <a:pt x="758278" y="2710053"/>
                  <a:pt x="746962" y="2689587"/>
                </a:cubicBezTo>
                <a:lnTo>
                  <a:pt x="712796" y="2609586"/>
                </a:lnTo>
                <a:lnTo>
                  <a:pt x="697701" y="2594856"/>
                </a:lnTo>
                <a:cubicBezTo>
                  <a:pt x="697743" y="2593626"/>
                  <a:pt x="697784" y="2592396"/>
                  <a:pt x="697823" y="2591165"/>
                </a:cubicBezTo>
                <a:lnTo>
                  <a:pt x="679645" y="2567493"/>
                </a:lnTo>
                <a:lnTo>
                  <a:pt x="680789" y="2566723"/>
                </a:lnTo>
                <a:cubicBezTo>
                  <a:pt x="682946" y="2564457"/>
                  <a:pt x="683757" y="2561765"/>
                  <a:pt x="681771" y="2558109"/>
                </a:cubicBezTo>
                <a:cubicBezTo>
                  <a:pt x="705290" y="2557210"/>
                  <a:pt x="688388" y="2553357"/>
                  <a:pt x="680456" y="2542663"/>
                </a:cubicBezTo>
                <a:cubicBezTo>
                  <a:pt x="679482" y="2529115"/>
                  <a:pt x="677183" y="2488664"/>
                  <a:pt x="675922" y="2476820"/>
                </a:cubicBezTo>
                <a:lnTo>
                  <a:pt x="672894" y="2471591"/>
                </a:lnTo>
                <a:lnTo>
                  <a:pt x="673143" y="2471379"/>
                </a:lnTo>
                <a:cubicBezTo>
                  <a:pt x="673152" y="2470017"/>
                  <a:pt x="672405" y="2468214"/>
                  <a:pt x="670567" y="2465654"/>
                </a:cubicBezTo>
                <a:lnTo>
                  <a:pt x="667369" y="2462052"/>
                </a:lnTo>
                <a:lnTo>
                  <a:pt x="661495" y="2451906"/>
                </a:lnTo>
                <a:cubicBezTo>
                  <a:pt x="661510" y="2450510"/>
                  <a:pt x="661525" y="2449113"/>
                  <a:pt x="661540" y="2447717"/>
                </a:cubicBezTo>
                <a:lnTo>
                  <a:pt x="664540" y="2445047"/>
                </a:lnTo>
                <a:lnTo>
                  <a:pt x="663581" y="2444265"/>
                </a:lnTo>
                <a:cubicBezTo>
                  <a:pt x="653014" y="2439598"/>
                  <a:pt x="642406" y="2441014"/>
                  <a:pt x="663129" y="2421760"/>
                </a:cubicBezTo>
                <a:cubicBezTo>
                  <a:pt x="643271" y="2409372"/>
                  <a:pt x="657229" y="2399993"/>
                  <a:pt x="650205" y="2375201"/>
                </a:cubicBezTo>
                <a:cubicBezTo>
                  <a:pt x="634911" y="2369643"/>
                  <a:pt x="634260" y="2360648"/>
                  <a:pt x="638008" y="2350147"/>
                </a:cubicBezTo>
                <a:cubicBezTo>
                  <a:pt x="621083" y="2329939"/>
                  <a:pt x="620949" y="2305558"/>
                  <a:pt x="609851" y="2279762"/>
                </a:cubicBezTo>
                <a:lnTo>
                  <a:pt x="585585" y="2151458"/>
                </a:lnTo>
                <a:lnTo>
                  <a:pt x="581391" y="2148616"/>
                </a:lnTo>
                <a:cubicBezTo>
                  <a:pt x="578821" y="2146496"/>
                  <a:pt x="577525" y="2144881"/>
                  <a:pt x="577083" y="2143541"/>
                </a:cubicBezTo>
                <a:lnTo>
                  <a:pt x="577251" y="2143279"/>
                </a:lnTo>
                <a:lnTo>
                  <a:pt x="546845" y="2081459"/>
                </a:lnTo>
                <a:cubicBezTo>
                  <a:pt x="538270" y="2069798"/>
                  <a:pt x="486356" y="1952009"/>
                  <a:pt x="470837" y="1927526"/>
                </a:cubicBezTo>
                <a:lnTo>
                  <a:pt x="428154" y="1653876"/>
                </a:lnTo>
                <a:lnTo>
                  <a:pt x="392797" y="1507176"/>
                </a:lnTo>
                <a:cubicBezTo>
                  <a:pt x="380165" y="1501458"/>
                  <a:pt x="369910" y="1448213"/>
                  <a:pt x="372847" y="1437646"/>
                </a:cubicBezTo>
                <a:cubicBezTo>
                  <a:pt x="369015" y="1430935"/>
                  <a:pt x="338503" y="1373479"/>
                  <a:pt x="344479" y="1364974"/>
                </a:cubicBezTo>
                <a:cubicBezTo>
                  <a:pt x="332264" y="1339484"/>
                  <a:pt x="321736" y="1307918"/>
                  <a:pt x="299558" y="1284709"/>
                </a:cubicBezTo>
                <a:cubicBezTo>
                  <a:pt x="277380" y="1261500"/>
                  <a:pt x="259203" y="1267387"/>
                  <a:pt x="243216" y="1246922"/>
                </a:cubicBezTo>
                <a:cubicBezTo>
                  <a:pt x="227230" y="1226457"/>
                  <a:pt x="218454" y="1164523"/>
                  <a:pt x="203639" y="1161920"/>
                </a:cubicBezTo>
                <a:cubicBezTo>
                  <a:pt x="192352" y="1142649"/>
                  <a:pt x="198158" y="1131546"/>
                  <a:pt x="169195" y="1085737"/>
                </a:cubicBezTo>
                <a:cubicBezTo>
                  <a:pt x="139228" y="1000958"/>
                  <a:pt x="140891" y="967704"/>
                  <a:pt x="98775" y="908263"/>
                </a:cubicBezTo>
                <a:cubicBezTo>
                  <a:pt x="45025" y="829417"/>
                  <a:pt x="34038" y="815844"/>
                  <a:pt x="43820" y="711217"/>
                </a:cubicBezTo>
                <a:cubicBezTo>
                  <a:pt x="34816" y="658186"/>
                  <a:pt x="43273" y="612368"/>
                  <a:pt x="44748" y="590072"/>
                </a:cubicBezTo>
                <a:lnTo>
                  <a:pt x="36767" y="545639"/>
                </a:lnTo>
                <a:cubicBezTo>
                  <a:pt x="36093" y="527311"/>
                  <a:pt x="35418" y="508983"/>
                  <a:pt x="34744" y="490655"/>
                </a:cubicBezTo>
                <a:cubicBezTo>
                  <a:pt x="34670" y="457530"/>
                  <a:pt x="29296" y="472114"/>
                  <a:pt x="29222" y="438989"/>
                </a:cubicBezTo>
                <a:cubicBezTo>
                  <a:pt x="29152" y="438889"/>
                  <a:pt x="2578" y="396379"/>
                  <a:pt x="2507" y="396276"/>
                </a:cubicBezTo>
                <a:cubicBezTo>
                  <a:pt x="-7796" y="384713"/>
                  <a:pt x="17492" y="336163"/>
                  <a:pt x="9810" y="316602"/>
                </a:cubicBezTo>
                <a:lnTo>
                  <a:pt x="25323" y="268307"/>
                </a:lnTo>
                <a:cubicBezTo>
                  <a:pt x="20582" y="240926"/>
                  <a:pt x="55391" y="238035"/>
                  <a:pt x="50278" y="194719"/>
                </a:cubicBezTo>
                <a:cubicBezTo>
                  <a:pt x="49891" y="157325"/>
                  <a:pt x="41873" y="124589"/>
                  <a:pt x="47653" y="93227"/>
                </a:cubicBezTo>
                <a:cubicBezTo>
                  <a:pt x="41389" y="80085"/>
                  <a:pt x="38874" y="67855"/>
                  <a:pt x="48323" y="56555"/>
                </a:cubicBezTo>
                <a:cubicBezTo>
                  <a:pt x="46028" y="30289"/>
                  <a:pt x="37896" y="18621"/>
                  <a:pt x="38423" y="5312"/>
                </a:cubicBezTo>
                <a:lnTo>
                  <a:pt x="39875" y="1"/>
                </a:lnTo>
                <a:close/>
              </a:path>
            </a:pathLst>
          </a:custGeom>
        </p:spPr>
      </p:pic>
      <p:sp>
        <p:nvSpPr>
          <p:cNvPr id="2" name="Título 1">
            <a:extLst>
              <a:ext uri="{FF2B5EF4-FFF2-40B4-BE49-F238E27FC236}">
                <a16:creationId xmlns:a16="http://schemas.microsoft.com/office/drawing/2014/main" id="{E84BAE9E-B2F7-4599-8E39-D5C1CFA3972D}"/>
              </a:ext>
            </a:extLst>
          </p:cNvPr>
          <p:cNvSpPr>
            <a:spLocks noGrp="1"/>
          </p:cNvSpPr>
          <p:nvPr>
            <p:ph type="ctrTitle"/>
          </p:nvPr>
        </p:nvSpPr>
        <p:spPr>
          <a:xfrm>
            <a:off x="624307" y="2906973"/>
            <a:ext cx="3639828" cy="2640247"/>
          </a:xfrm>
        </p:spPr>
        <p:txBody>
          <a:bodyPr>
            <a:normAutofit/>
          </a:bodyPr>
          <a:lstStyle/>
          <a:p>
            <a:pPr algn="l"/>
            <a:r>
              <a:rPr lang="es-EC" b="1" dirty="0"/>
              <a:t>SALA #1</a:t>
            </a:r>
          </a:p>
        </p:txBody>
      </p:sp>
      <p:sp>
        <p:nvSpPr>
          <p:cNvPr id="3" name="Subtítulo 2">
            <a:extLst>
              <a:ext uri="{FF2B5EF4-FFF2-40B4-BE49-F238E27FC236}">
                <a16:creationId xmlns:a16="http://schemas.microsoft.com/office/drawing/2014/main" id="{235D74C5-0337-D761-7335-38D03773154B}"/>
              </a:ext>
            </a:extLst>
          </p:cNvPr>
          <p:cNvSpPr>
            <a:spLocks noGrp="1"/>
          </p:cNvSpPr>
          <p:nvPr>
            <p:ph type="subTitle" idx="1"/>
          </p:nvPr>
        </p:nvSpPr>
        <p:spPr>
          <a:xfrm>
            <a:off x="624305" y="5676900"/>
            <a:ext cx="3439235" cy="955315"/>
          </a:xfrm>
        </p:spPr>
        <p:txBody>
          <a:bodyPr>
            <a:normAutofit/>
          </a:bodyPr>
          <a:lstStyle/>
          <a:p>
            <a:pPr algn="l"/>
            <a:r>
              <a:rPr lang="es-EC" b="1" dirty="0"/>
              <a:t>PROYECTO </a:t>
            </a:r>
            <a:r>
              <a:rPr lang="es-ES" sz="1800" b="1" dirty="0">
                <a:effectLst/>
                <a:latin typeface="Calibri" panose="020F0502020204030204" pitchFamily="34" charset="0"/>
                <a:ea typeface="Calibri" panose="020F0502020204030204" pitchFamily="34" charset="0"/>
              </a:rPr>
              <a:t>ADMINISTRACIÓN DE FINCAS</a:t>
            </a:r>
            <a:endParaRPr lang="es-EC" b="1" dirty="0"/>
          </a:p>
        </p:txBody>
      </p:sp>
      <p:pic>
        <p:nvPicPr>
          <p:cNvPr id="6" name="Imagen 5">
            <a:extLst>
              <a:ext uri="{FF2B5EF4-FFF2-40B4-BE49-F238E27FC236}">
                <a16:creationId xmlns:a16="http://schemas.microsoft.com/office/drawing/2014/main" id="{4E521331-779C-7407-51C3-C1DD6FA90DA4}"/>
              </a:ext>
            </a:extLst>
          </p:cNvPr>
          <p:cNvPicPr>
            <a:picLocks noChangeAspect="1"/>
          </p:cNvPicPr>
          <p:nvPr/>
        </p:nvPicPr>
        <p:blipFill>
          <a:blip r:embed="rId3"/>
          <a:stretch>
            <a:fillRect/>
          </a:stretch>
        </p:blipFill>
        <p:spPr>
          <a:xfrm>
            <a:off x="0" y="-58422"/>
            <a:ext cx="12442260" cy="6930068"/>
          </a:xfrm>
          <a:prstGeom prst="rect">
            <a:avLst/>
          </a:prstGeom>
        </p:spPr>
      </p:pic>
    </p:spTree>
    <p:extLst>
      <p:ext uri="{BB962C8B-B14F-4D97-AF65-F5344CB8AC3E}">
        <p14:creationId xmlns:p14="http://schemas.microsoft.com/office/powerpoint/2010/main" val="362176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66D77E-7E63-46E6-1D64-94123149DFBD}"/>
              </a:ext>
            </a:extLst>
          </p:cNvPr>
          <p:cNvSpPr>
            <a:spLocks noGrp="1"/>
          </p:cNvSpPr>
          <p:nvPr>
            <p:ph type="title"/>
          </p:nvPr>
        </p:nvSpPr>
        <p:spPr/>
        <p:txBody>
          <a:bodyPr>
            <a:normAutofit/>
          </a:bodyPr>
          <a:lstStyle/>
          <a:p>
            <a:pPr marL="342900" lvl="0" indent="-342900">
              <a:lnSpc>
                <a:spcPct val="107000"/>
              </a:lnSpc>
            </a:pPr>
            <a:r>
              <a:rPr lang="es-ES" sz="2800" b="1" dirty="0" err="1">
                <a:effectLst/>
                <a:latin typeface="Calibri" panose="020F0502020204030204" pitchFamily="34" charset="0"/>
                <a:ea typeface="Calibri" panose="020F0502020204030204" pitchFamily="34" charset="0"/>
                <a:cs typeface="Calibri" panose="020F0502020204030204" pitchFamily="34" charset="0"/>
              </a:rPr>
              <a:t>IDEs</a:t>
            </a:r>
            <a:r>
              <a:rPr lang="es-ES" sz="2800" b="1" dirty="0">
                <a:effectLst/>
                <a:latin typeface="Calibri" panose="020F0502020204030204" pitchFamily="34" charset="0"/>
                <a:ea typeface="Calibri" panose="020F0502020204030204" pitchFamily="34" charset="0"/>
                <a:cs typeface="Calibri" panose="020F0502020204030204" pitchFamily="34" charset="0"/>
              </a:rPr>
              <a:t>  :  </a:t>
            </a:r>
            <a:r>
              <a:rPr lang="es-ES" sz="2800" b="1" dirty="0" err="1">
                <a:effectLst/>
                <a:latin typeface="Calibri" panose="020F0502020204030204" pitchFamily="34" charset="0"/>
                <a:ea typeface="Calibri" panose="020F0502020204030204" pitchFamily="34" charset="0"/>
                <a:cs typeface="Calibri" panose="020F0502020204030204" pitchFamily="34" charset="0"/>
              </a:rPr>
              <a:t>Netbeans</a:t>
            </a:r>
            <a:r>
              <a:rPr lang="es-ES" sz="2800" b="1" dirty="0">
                <a:effectLst/>
                <a:latin typeface="Calibri" panose="020F0502020204030204" pitchFamily="34" charset="0"/>
                <a:ea typeface="Calibri" panose="020F0502020204030204" pitchFamily="34" charset="0"/>
                <a:cs typeface="Calibri" panose="020F0502020204030204" pitchFamily="34" charset="0"/>
              </a:rPr>
              <a:t>-APACHE</a:t>
            </a:r>
            <a:endParaRPr lang="es-EC" b="1" dirty="0"/>
          </a:p>
        </p:txBody>
      </p:sp>
      <p:pic>
        <p:nvPicPr>
          <p:cNvPr id="5" name="Marcador de contenido 4">
            <a:extLst>
              <a:ext uri="{FF2B5EF4-FFF2-40B4-BE49-F238E27FC236}">
                <a16:creationId xmlns:a16="http://schemas.microsoft.com/office/drawing/2014/main" id="{AFA94849-9154-BEC2-17BC-5B08D8FC4C43}"/>
              </a:ext>
            </a:extLst>
          </p:cNvPr>
          <p:cNvPicPr>
            <a:picLocks noGrp="1" noChangeAspect="1"/>
          </p:cNvPicPr>
          <p:nvPr>
            <p:ph idx="1"/>
          </p:nvPr>
        </p:nvPicPr>
        <p:blipFill>
          <a:blip r:embed="rId2"/>
          <a:stretch>
            <a:fillRect/>
          </a:stretch>
        </p:blipFill>
        <p:spPr>
          <a:xfrm>
            <a:off x="6289704" y="1825625"/>
            <a:ext cx="5237278" cy="4429125"/>
          </a:xfrm>
        </p:spPr>
      </p:pic>
      <p:sp>
        <p:nvSpPr>
          <p:cNvPr id="7" name="CuadroTexto 6">
            <a:extLst>
              <a:ext uri="{FF2B5EF4-FFF2-40B4-BE49-F238E27FC236}">
                <a16:creationId xmlns:a16="http://schemas.microsoft.com/office/drawing/2014/main" id="{98FFE1B3-63A8-8F36-8AD8-1F57C27A8709}"/>
              </a:ext>
            </a:extLst>
          </p:cNvPr>
          <p:cNvSpPr txBox="1"/>
          <p:nvPr/>
        </p:nvSpPr>
        <p:spPr>
          <a:xfrm>
            <a:off x="879963" y="1777543"/>
            <a:ext cx="4931177" cy="4154984"/>
          </a:xfrm>
          <a:prstGeom prst="rect">
            <a:avLst/>
          </a:prstGeom>
          <a:noFill/>
        </p:spPr>
        <p:txBody>
          <a:bodyPr wrap="square">
            <a:spAutoFit/>
          </a:bodyPr>
          <a:lstStyle/>
          <a:p>
            <a:r>
              <a:rPr lang="es-ES" sz="2400" b="0" i="0" dirty="0">
                <a:effectLst/>
                <a:latin typeface="Söhne"/>
              </a:rPr>
              <a:t>NetBeans es un IDE robusto que ofrece un fuerte soporte para el desarrollo en Java. Puede ser una excelente elección, especialmente si te sientes cómodo con su interfaz y herramientas integradas. </a:t>
            </a:r>
          </a:p>
          <a:p>
            <a:r>
              <a:rPr lang="es-ES" sz="2400" b="0" i="0" dirty="0">
                <a:effectLst/>
                <a:latin typeface="Söhne"/>
              </a:rPr>
              <a:t>NetBeans proporciona características como depuración, creación de GUI, y una integración fluida con Maven, lo que puede simplificar el desarrollo y la gestión del proyecto.</a:t>
            </a:r>
            <a:endParaRPr lang="es-EC" sz="2400" dirty="0"/>
          </a:p>
        </p:txBody>
      </p:sp>
    </p:spTree>
    <p:extLst>
      <p:ext uri="{BB962C8B-B14F-4D97-AF65-F5344CB8AC3E}">
        <p14:creationId xmlns:p14="http://schemas.microsoft.com/office/powerpoint/2010/main" val="2411762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ADF35C-29A2-3680-C008-0D77F9B2BD48}"/>
              </a:ext>
            </a:extLst>
          </p:cNvPr>
          <p:cNvSpPr>
            <a:spLocks noGrp="1"/>
          </p:cNvSpPr>
          <p:nvPr>
            <p:ph type="title"/>
          </p:nvPr>
        </p:nvSpPr>
        <p:spPr/>
        <p:txBody>
          <a:bodyPr/>
          <a:lstStyle/>
          <a:p>
            <a:r>
              <a:rPr lang="es-EC" b="1" i="0" dirty="0">
                <a:solidFill>
                  <a:schemeClr val="tx1"/>
                </a:solidFill>
                <a:effectLst/>
                <a:latin typeface="Söhne"/>
              </a:rPr>
              <a:t>GitHub</a:t>
            </a:r>
            <a:endParaRPr lang="es-EC" b="1" dirty="0">
              <a:solidFill>
                <a:schemeClr val="tx1"/>
              </a:solidFill>
            </a:endParaRPr>
          </a:p>
        </p:txBody>
      </p:sp>
      <p:sp>
        <p:nvSpPr>
          <p:cNvPr id="9" name="CuadroTexto 8">
            <a:extLst>
              <a:ext uri="{FF2B5EF4-FFF2-40B4-BE49-F238E27FC236}">
                <a16:creationId xmlns:a16="http://schemas.microsoft.com/office/drawing/2014/main" id="{1964F0AA-09E0-0914-25F3-D6DE28074E42}"/>
              </a:ext>
            </a:extLst>
          </p:cNvPr>
          <p:cNvSpPr txBox="1"/>
          <p:nvPr/>
        </p:nvSpPr>
        <p:spPr>
          <a:xfrm>
            <a:off x="882316" y="1675634"/>
            <a:ext cx="9810604" cy="4247317"/>
          </a:xfrm>
          <a:prstGeom prst="rect">
            <a:avLst/>
          </a:prstGeom>
          <a:noFill/>
        </p:spPr>
        <p:txBody>
          <a:bodyPr wrap="square">
            <a:spAutoFit/>
          </a:bodyPr>
          <a:lstStyle/>
          <a:p>
            <a:pPr algn="l">
              <a:buFont typeface="+mj-lt"/>
              <a:buAutoNum type="arabicPeriod"/>
            </a:pPr>
            <a:r>
              <a:rPr lang="es-ES" b="1" i="0" dirty="0">
                <a:effectLst/>
                <a:latin typeface="Söhne"/>
              </a:rPr>
              <a:t>Propósito:</a:t>
            </a:r>
            <a:endParaRPr lang="es-ES" b="0" i="0" dirty="0">
              <a:effectLst/>
              <a:latin typeface="Söhne"/>
            </a:endParaRPr>
          </a:p>
          <a:p>
            <a:pPr marL="742950" lvl="1" indent="-285750" algn="l">
              <a:buFont typeface="+mj-lt"/>
              <a:buAutoNum type="arabicPeriod"/>
            </a:pPr>
            <a:r>
              <a:rPr lang="es-ES" b="0" i="0" dirty="0">
                <a:effectLst/>
                <a:latin typeface="Söhne"/>
              </a:rPr>
              <a:t>GitHub se utiliza para gestionar y alojar proyectos de desarrollo de software.</a:t>
            </a:r>
          </a:p>
          <a:p>
            <a:pPr marL="742950" lvl="1" indent="-285750" algn="l">
              <a:buFont typeface="+mj-lt"/>
              <a:buAutoNum type="arabicPeriod"/>
            </a:pPr>
            <a:r>
              <a:rPr lang="es-ES" b="0" i="0" dirty="0">
                <a:effectLst/>
                <a:latin typeface="Söhne"/>
              </a:rPr>
              <a:t>Proporciona un sistema de control de versiones distribuido (Git) para el seguimiento de cambios en el código fuente.</a:t>
            </a:r>
          </a:p>
          <a:p>
            <a:pPr marL="742950" lvl="1" indent="-285750" algn="l">
              <a:buFont typeface="+mj-lt"/>
              <a:buAutoNum type="arabicPeriod"/>
            </a:pPr>
            <a:r>
              <a:rPr lang="es-ES" b="0" i="0" dirty="0">
                <a:effectLst/>
                <a:latin typeface="Söhne"/>
              </a:rPr>
              <a:t>Facilita la colaboración entre desarrolladores permitiendo el trabajo en equipo y la revisión de código.</a:t>
            </a:r>
          </a:p>
          <a:p>
            <a:pPr algn="l">
              <a:buFont typeface="+mj-lt"/>
              <a:buAutoNum type="arabicPeriod"/>
            </a:pPr>
            <a:r>
              <a:rPr lang="es-ES" b="1" i="0" dirty="0">
                <a:effectLst/>
                <a:latin typeface="Söhne"/>
              </a:rPr>
              <a:t>Características clave:</a:t>
            </a:r>
            <a:endParaRPr lang="es-ES" b="0" i="0" dirty="0">
              <a:effectLst/>
              <a:latin typeface="Söhne"/>
            </a:endParaRPr>
          </a:p>
          <a:p>
            <a:pPr marL="742950" lvl="1" indent="-285750" algn="l">
              <a:buFont typeface="+mj-lt"/>
              <a:buAutoNum type="arabicPeriod"/>
            </a:pPr>
            <a:r>
              <a:rPr lang="es-ES" b="0" i="0" dirty="0">
                <a:effectLst/>
                <a:latin typeface="Söhne"/>
              </a:rPr>
              <a:t>Repositorios: Espacios donde se almacenan los archivos del proyecto y se realiza el seguimiento de los cambios.</a:t>
            </a:r>
          </a:p>
          <a:p>
            <a:pPr marL="742950" lvl="1" indent="-285750" algn="l">
              <a:buFont typeface="+mj-lt"/>
              <a:buAutoNum type="arabicPeriod"/>
            </a:pPr>
            <a:r>
              <a:rPr lang="es-ES" b="0" i="0" dirty="0">
                <a:effectLst/>
                <a:latin typeface="Söhne"/>
              </a:rPr>
              <a:t>Colaboración: Permite la colaboración de equipos distribuidos geográficamente en proyectos de código abierto y privados.</a:t>
            </a:r>
          </a:p>
          <a:p>
            <a:pPr marL="742950" lvl="1" indent="-285750" algn="l">
              <a:buFont typeface="+mj-lt"/>
              <a:buAutoNum type="arabicPeriod"/>
            </a:pPr>
            <a:r>
              <a:rPr lang="es-ES" b="0" i="0" dirty="0">
                <a:effectLst/>
                <a:latin typeface="Söhne"/>
              </a:rPr>
              <a:t>Control de Versiones: Utiliza Git para el seguimiento de cambios, lo que facilita la colaboración y la gestión de versiones del código.</a:t>
            </a:r>
          </a:p>
          <a:p>
            <a:pPr marL="742950" lvl="1" indent="-285750" algn="l">
              <a:buFont typeface="+mj-lt"/>
              <a:buAutoNum type="arabicPeriod"/>
            </a:pPr>
            <a:r>
              <a:rPr lang="es-ES" b="0" i="0" dirty="0">
                <a:effectLst/>
                <a:latin typeface="Söhne"/>
              </a:rPr>
              <a:t>Problemas y </a:t>
            </a:r>
            <a:r>
              <a:rPr lang="es-ES" b="0" i="0" dirty="0" err="1">
                <a:effectLst/>
                <a:latin typeface="Söhne"/>
              </a:rPr>
              <a:t>Pull</a:t>
            </a:r>
            <a:r>
              <a:rPr lang="es-ES" b="0" i="0" dirty="0">
                <a:effectLst/>
                <a:latin typeface="Söhne"/>
              </a:rPr>
              <a:t> </a:t>
            </a:r>
            <a:r>
              <a:rPr lang="es-ES" b="0" i="0" dirty="0" err="1">
                <a:effectLst/>
                <a:latin typeface="Söhne"/>
              </a:rPr>
              <a:t>Requests</a:t>
            </a:r>
            <a:r>
              <a:rPr lang="es-ES" b="0" i="0" dirty="0">
                <a:effectLst/>
                <a:latin typeface="Söhne"/>
              </a:rPr>
              <a:t>: Facilita la gestión de problemas (</a:t>
            </a:r>
            <a:r>
              <a:rPr lang="es-ES" b="0" i="0" dirty="0" err="1">
                <a:effectLst/>
                <a:latin typeface="Söhne"/>
              </a:rPr>
              <a:t>issues</a:t>
            </a:r>
            <a:r>
              <a:rPr lang="es-ES" b="0" i="0" dirty="0">
                <a:effectLst/>
                <a:latin typeface="Söhne"/>
              </a:rPr>
              <a:t>) y solicitudes de extracción (</a:t>
            </a:r>
            <a:r>
              <a:rPr lang="es-ES" b="0" i="0" dirty="0" err="1">
                <a:effectLst/>
                <a:latin typeface="Söhne"/>
              </a:rPr>
              <a:t>pull</a:t>
            </a:r>
            <a:r>
              <a:rPr lang="es-ES" b="0" i="0" dirty="0">
                <a:effectLst/>
                <a:latin typeface="Söhne"/>
              </a:rPr>
              <a:t> </a:t>
            </a:r>
            <a:r>
              <a:rPr lang="es-ES" b="0" i="0" dirty="0" err="1">
                <a:effectLst/>
                <a:latin typeface="Söhne"/>
              </a:rPr>
              <a:t>requests</a:t>
            </a:r>
            <a:r>
              <a:rPr lang="es-ES" b="0" i="0" dirty="0">
                <a:effectLst/>
                <a:latin typeface="Söhne"/>
              </a:rPr>
              <a:t>) para la mejora del código.</a:t>
            </a:r>
          </a:p>
        </p:txBody>
      </p:sp>
    </p:spTree>
    <p:extLst>
      <p:ext uri="{BB962C8B-B14F-4D97-AF65-F5344CB8AC3E}">
        <p14:creationId xmlns:p14="http://schemas.microsoft.com/office/powerpoint/2010/main" val="1288645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640E6-4AB1-A20E-3491-95F45620986B}"/>
              </a:ext>
            </a:extLst>
          </p:cNvPr>
          <p:cNvSpPr>
            <a:spLocks noGrp="1"/>
          </p:cNvSpPr>
          <p:nvPr>
            <p:ph type="title"/>
          </p:nvPr>
        </p:nvSpPr>
        <p:spPr/>
        <p:txBody>
          <a:bodyPr/>
          <a:lstStyle/>
          <a:p>
            <a:r>
              <a:rPr lang="es-ES" dirty="0"/>
              <a:t>PROYECTO EN GITHUB - DOCUMENTOS</a:t>
            </a:r>
            <a:endParaRPr lang="es-EC" dirty="0"/>
          </a:p>
        </p:txBody>
      </p:sp>
      <p:sp>
        <p:nvSpPr>
          <p:cNvPr id="4" name="TextBox 3">
            <a:extLst>
              <a:ext uri="{FF2B5EF4-FFF2-40B4-BE49-F238E27FC236}">
                <a16:creationId xmlns:a16="http://schemas.microsoft.com/office/drawing/2014/main" id="{53FEB06F-E0CA-B53B-2939-D02CAE0996ED}"/>
              </a:ext>
            </a:extLst>
          </p:cNvPr>
          <p:cNvSpPr txBox="1"/>
          <p:nvPr/>
        </p:nvSpPr>
        <p:spPr>
          <a:xfrm>
            <a:off x="1050879" y="1559541"/>
            <a:ext cx="7258234" cy="369332"/>
          </a:xfrm>
          <a:prstGeom prst="rect">
            <a:avLst/>
          </a:prstGeom>
          <a:noFill/>
        </p:spPr>
        <p:txBody>
          <a:bodyPr wrap="square">
            <a:spAutoFit/>
          </a:bodyPr>
          <a:lstStyle/>
          <a:p>
            <a:r>
              <a:rPr lang="es-ES" dirty="0">
                <a:hlinkClick r:id="rId2"/>
              </a:rPr>
              <a:t>https://github.com/Micha3lP/GRUPO---PROYECTO-GESTION</a:t>
            </a:r>
            <a:endParaRPr lang="es-EC" dirty="0"/>
          </a:p>
        </p:txBody>
      </p:sp>
      <p:pic>
        <p:nvPicPr>
          <p:cNvPr id="12" name="Picture 11">
            <a:extLst>
              <a:ext uri="{FF2B5EF4-FFF2-40B4-BE49-F238E27FC236}">
                <a16:creationId xmlns:a16="http://schemas.microsoft.com/office/drawing/2014/main" id="{E8508F38-D97D-2A76-A3FD-FB7FAD175618}"/>
              </a:ext>
            </a:extLst>
          </p:cNvPr>
          <p:cNvPicPr>
            <a:picLocks noChangeAspect="1"/>
          </p:cNvPicPr>
          <p:nvPr/>
        </p:nvPicPr>
        <p:blipFill>
          <a:blip r:embed="rId3"/>
          <a:stretch>
            <a:fillRect/>
          </a:stretch>
        </p:blipFill>
        <p:spPr>
          <a:xfrm>
            <a:off x="2468607" y="2077093"/>
            <a:ext cx="7254785" cy="4171306"/>
          </a:xfrm>
          <a:prstGeom prst="rect">
            <a:avLst/>
          </a:prstGeom>
        </p:spPr>
      </p:pic>
    </p:spTree>
    <p:extLst>
      <p:ext uri="{BB962C8B-B14F-4D97-AF65-F5344CB8AC3E}">
        <p14:creationId xmlns:p14="http://schemas.microsoft.com/office/powerpoint/2010/main" val="1435537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7E5412-F53E-F36B-8E76-6D9BB3A42823}"/>
              </a:ext>
            </a:extLst>
          </p:cNvPr>
          <p:cNvSpPr>
            <a:spLocks noGrp="1"/>
          </p:cNvSpPr>
          <p:nvPr>
            <p:ph type="title"/>
          </p:nvPr>
        </p:nvSpPr>
        <p:spPr/>
        <p:txBody>
          <a:bodyPr/>
          <a:lstStyle/>
          <a:p>
            <a:r>
              <a:rPr lang="es-EC" b="1" i="0" dirty="0">
                <a:solidFill>
                  <a:schemeClr val="tx1"/>
                </a:solidFill>
                <a:effectLst/>
                <a:latin typeface="Söhne"/>
              </a:rPr>
              <a:t>GitHub</a:t>
            </a:r>
            <a:endParaRPr lang="es-EC" dirty="0"/>
          </a:p>
        </p:txBody>
      </p:sp>
      <p:sp>
        <p:nvSpPr>
          <p:cNvPr id="5" name="CuadroTexto 4">
            <a:extLst>
              <a:ext uri="{FF2B5EF4-FFF2-40B4-BE49-F238E27FC236}">
                <a16:creationId xmlns:a16="http://schemas.microsoft.com/office/drawing/2014/main" id="{1AB7451A-4D60-21E8-3778-1A700BB5466E}"/>
              </a:ext>
            </a:extLst>
          </p:cNvPr>
          <p:cNvSpPr txBox="1"/>
          <p:nvPr/>
        </p:nvSpPr>
        <p:spPr>
          <a:xfrm>
            <a:off x="906379" y="2278081"/>
            <a:ext cx="9296399" cy="2862322"/>
          </a:xfrm>
          <a:prstGeom prst="rect">
            <a:avLst/>
          </a:prstGeom>
          <a:noFill/>
        </p:spPr>
        <p:txBody>
          <a:bodyPr wrap="square">
            <a:spAutoFit/>
          </a:bodyPr>
          <a:lstStyle/>
          <a:p>
            <a:pPr algn="l"/>
            <a:r>
              <a:rPr lang="es-ES" b="1" i="0" dirty="0">
                <a:effectLst/>
                <a:latin typeface="Söhne"/>
              </a:rPr>
              <a:t>3. Beneficios:</a:t>
            </a:r>
            <a:endParaRPr lang="es-ES" b="0" i="0" dirty="0">
              <a:effectLst/>
              <a:latin typeface="Söhne"/>
            </a:endParaRPr>
          </a:p>
          <a:p>
            <a:pPr marL="742950" lvl="1" indent="-285750" algn="l">
              <a:buFont typeface="+mj-lt"/>
              <a:buAutoNum type="arabicPeriod"/>
            </a:pPr>
            <a:r>
              <a:rPr lang="es-ES" b="1" i="0" dirty="0">
                <a:effectLst/>
                <a:latin typeface="Söhne"/>
              </a:rPr>
              <a:t>Colaboración eficiente:</a:t>
            </a:r>
            <a:r>
              <a:rPr lang="es-ES" b="0" i="0" dirty="0">
                <a:effectLst/>
                <a:latin typeface="Söhne"/>
              </a:rPr>
              <a:t> Permite a los equipos de desarrollo trabajar en conjunto, facilitando la revisión y aprobación del código.</a:t>
            </a:r>
          </a:p>
          <a:p>
            <a:pPr marL="742950" lvl="1" indent="-285750" algn="l">
              <a:buFont typeface="+mj-lt"/>
              <a:buAutoNum type="arabicPeriod"/>
            </a:pPr>
            <a:r>
              <a:rPr lang="es-ES" b="1" i="0" dirty="0">
                <a:effectLst/>
                <a:latin typeface="Söhne"/>
              </a:rPr>
              <a:t>Seguimiento de cambios:</a:t>
            </a:r>
            <a:r>
              <a:rPr lang="es-ES" b="0" i="0" dirty="0">
                <a:effectLst/>
                <a:latin typeface="Söhne"/>
              </a:rPr>
              <a:t> Proporciona un historial detallado de todos los cambios realizados en el código, lo que facilita la identificación y corrección de problemas.</a:t>
            </a:r>
          </a:p>
          <a:p>
            <a:pPr marL="742950" lvl="1" indent="-285750" algn="l">
              <a:buFont typeface="+mj-lt"/>
              <a:buAutoNum type="arabicPeriod"/>
            </a:pPr>
            <a:r>
              <a:rPr lang="es-ES" b="1" i="0" dirty="0">
                <a:effectLst/>
                <a:latin typeface="Söhne"/>
              </a:rPr>
              <a:t>Integración continua:</a:t>
            </a:r>
            <a:r>
              <a:rPr lang="es-ES" b="0" i="0" dirty="0">
                <a:effectLst/>
                <a:latin typeface="Söhne"/>
              </a:rPr>
              <a:t> Puede integrarse con herramientas de integración continua para automatizar pruebas y despliegues.</a:t>
            </a:r>
          </a:p>
          <a:p>
            <a:pPr algn="l"/>
            <a:r>
              <a:rPr lang="es-ES" b="1" i="0" dirty="0">
                <a:effectLst/>
                <a:latin typeface="Söhne"/>
              </a:rPr>
              <a:t>4. Uso común:</a:t>
            </a:r>
            <a:endParaRPr lang="es-ES" b="0" i="0" dirty="0">
              <a:effectLst/>
              <a:latin typeface="Söhne"/>
            </a:endParaRPr>
          </a:p>
          <a:p>
            <a:pPr marL="742950" lvl="1" indent="-285750" algn="l">
              <a:buFont typeface="+mj-lt"/>
              <a:buAutoNum type="arabicPeriod"/>
            </a:pPr>
            <a:r>
              <a:rPr lang="es-ES" b="0" i="0" dirty="0">
                <a:effectLst/>
                <a:latin typeface="Söhne"/>
              </a:rPr>
              <a:t>GitHub es utilizado por desarrolladores individuales, equipos y grandes empresas para gestionar el desarrollo de software y colaborar en proyectos de código abierto.</a:t>
            </a:r>
          </a:p>
        </p:txBody>
      </p:sp>
    </p:spTree>
    <p:extLst>
      <p:ext uri="{BB962C8B-B14F-4D97-AF65-F5344CB8AC3E}">
        <p14:creationId xmlns:p14="http://schemas.microsoft.com/office/powerpoint/2010/main" val="1739155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BB4DB0-55B7-A0F3-31DD-4A35CF84031B}"/>
              </a:ext>
            </a:extLst>
          </p:cNvPr>
          <p:cNvSpPr>
            <a:spLocks noGrp="1"/>
          </p:cNvSpPr>
          <p:nvPr>
            <p:ph type="title"/>
          </p:nvPr>
        </p:nvSpPr>
        <p:spPr>
          <a:xfrm>
            <a:off x="1050879" y="127166"/>
            <a:ext cx="9810604" cy="1216024"/>
          </a:xfrm>
        </p:spPr>
        <p:txBody>
          <a:bodyPr/>
          <a:lstStyle/>
          <a:p>
            <a:r>
              <a:rPr lang="es-ES" b="1" dirty="0"/>
              <a:t>MAVEN</a:t>
            </a:r>
            <a:endParaRPr lang="es-EC" b="1" dirty="0"/>
          </a:p>
        </p:txBody>
      </p:sp>
      <p:sp>
        <p:nvSpPr>
          <p:cNvPr id="5" name="CuadroTexto 4">
            <a:extLst>
              <a:ext uri="{FF2B5EF4-FFF2-40B4-BE49-F238E27FC236}">
                <a16:creationId xmlns:a16="http://schemas.microsoft.com/office/drawing/2014/main" id="{C07B2BED-458C-37D4-352C-79236C476CD7}"/>
              </a:ext>
            </a:extLst>
          </p:cNvPr>
          <p:cNvSpPr txBox="1"/>
          <p:nvPr/>
        </p:nvSpPr>
        <p:spPr>
          <a:xfrm>
            <a:off x="890337" y="1668952"/>
            <a:ext cx="9810603" cy="646331"/>
          </a:xfrm>
          <a:prstGeom prst="rect">
            <a:avLst/>
          </a:prstGeom>
          <a:noFill/>
        </p:spPr>
        <p:txBody>
          <a:bodyPr wrap="square">
            <a:spAutoFit/>
          </a:bodyPr>
          <a:lstStyle/>
          <a:p>
            <a:r>
              <a:rPr lang="es-ES" b="0" i="0" dirty="0">
                <a:effectLst/>
                <a:latin typeface="Söhne"/>
              </a:rPr>
              <a:t>Maven es una herramienta de gestión de proyectos de software que se utiliza para simplificar y gestionar el proceso de construcción de proyectos. Sus beneficios son:</a:t>
            </a:r>
            <a:endParaRPr lang="es-EC" dirty="0"/>
          </a:p>
        </p:txBody>
      </p:sp>
      <p:sp>
        <p:nvSpPr>
          <p:cNvPr id="7" name="CuadroTexto 6">
            <a:extLst>
              <a:ext uri="{FF2B5EF4-FFF2-40B4-BE49-F238E27FC236}">
                <a16:creationId xmlns:a16="http://schemas.microsoft.com/office/drawing/2014/main" id="{BDC15C0F-04B2-0770-2A53-A17293554B9A}"/>
              </a:ext>
            </a:extLst>
          </p:cNvPr>
          <p:cNvSpPr txBox="1"/>
          <p:nvPr/>
        </p:nvSpPr>
        <p:spPr>
          <a:xfrm>
            <a:off x="890337" y="2438013"/>
            <a:ext cx="9971146" cy="3970318"/>
          </a:xfrm>
          <a:prstGeom prst="rect">
            <a:avLst/>
          </a:prstGeom>
          <a:noFill/>
        </p:spPr>
        <p:txBody>
          <a:bodyPr wrap="square">
            <a:spAutoFit/>
          </a:bodyPr>
          <a:lstStyle/>
          <a:p>
            <a:pPr algn="l">
              <a:buFont typeface="+mj-lt"/>
              <a:buAutoNum type="arabicPeriod"/>
            </a:pPr>
            <a:r>
              <a:rPr lang="es-ES" sz="1400" b="1" i="0" dirty="0">
                <a:effectLst/>
                <a:latin typeface="Söhne"/>
              </a:rPr>
              <a:t>Gestión de Dependencias: </a:t>
            </a:r>
            <a:r>
              <a:rPr lang="es-ES" sz="1400" i="0" dirty="0">
                <a:effectLst/>
                <a:latin typeface="Söhne"/>
              </a:rPr>
              <a:t>Automatiza la descarga y organización de bibliotecas y </a:t>
            </a:r>
            <a:r>
              <a:rPr lang="es-ES" sz="1400" i="0" dirty="0" err="1">
                <a:effectLst/>
                <a:latin typeface="Söhne"/>
              </a:rPr>
              <a:t>frameworks</a:t>
            </a:r>
            <a:r>
              <a:rPr lang="es-ES" sz="1400" i="0" dirty="0">
                <a:effectLst/>
                <a:latin typeface="Söhne"/>
              </a:rPr>
              <a:t> en un repositorio local.</a:t>
            </a:r>
          </a:p>
          <a:p>
            <a:pPr algn="l">
              <a:buFont typeface="+mj-lt"/>
              <a:buAutoNum type="arabicPeriod"/>
            </a:pPr>
            <a:endParaRPr lang="es-ES" sz="1400" i="0" dirty="0">
              <a:effectLst/>
              <a:latin typeface="Söhne"/>
            </a:endParaRPr>
          </a:p>
          <a:p>
            <a:pPr algn="l">
              <a:buFont typeface="+mj-lt"/>
              <a:buAutoNum type="arabicPeriod"/>
            </a:pPr>
            <a:r>
              <a:rPr lang="es-ES" sz="1400" b="1" i="0" dirty="0">
                <a:effectLst/>
                <a:latin typeface="Söhne"/>
              </a:rPr>
              <a:t>Ciclo de Vida de Construcción: </a:t>
            </a:r>
            <a:r>
              <a:rPr lang="es-ES" sz="1400" i="0" dirty="0">
                <a:effectLst/>
                <a:latin typeface="Söhne"/>
              </a:rPr>
              <a:t>Define fases estándar (validación, compilación, pruebas, empaquetado, etc.) para una construcción consistente y repetible.</a:t>
            </a:r>
          </a:p>
          <a:p>
            <a:pPr algn="l">
              <a:buFont typeface="+mj-lt"/>
              <a:buAutoNum type="arabicPeriod"/>
            </a:pPr>
            <a:endParaRPr lang="es-ES" sz="1400" i="0" dirty="0">
              <a:effectLst/>
              <a:latin typeface="Söhne"/>
            </a:endParaRPr>
          </a:p>
          <a:p>
            <a:pPr algn="l">
              <a:buFont typeface="+mj-lt"/>
              <a:buAutoNum type="arabicPeriod"/>
            </a:pPr>
            <a:r>
              <a:rPr lang="es-ES" sz="1400" b="1" i="0" dirty="0">
                <a:effectLst/>
                <a:latin typeface="Söhne"/>
              </a:rPr>
              <a:t>Configuración mediante POM: </a:t>
            </a:r>
            <a:r>
              <a:rPr lang="es-ES" sz="1400" i="0" dirty="0">
                <a:effectLst/>
                <a:latin typeface="Söhne"/>
              </a:rPr>
              <a:t>Utiliza pom.xml para la configuración del proyecto, incluyendo dependencias y </a:t>
            </a:r>
            <a:r>
              <a:rPr lang="es-ES" sz="1400" i="0" dirty="0" err="1">
                <a:effectLst/>
                <a:latin typeface="Söhne"/>
              </a:rPr>
              <a:t>plugins</a:t>
            </a:r>
            <a:r>
              <a:rPr lang="es-ES" sz="1400" i="0" dirty="0">
                <a:effectLst/>
                <a:latin typeface="Söhne"/>
              </a:rPr>
              <a:t>.</a:t>
            </a:r>
          </a:p>
          <a:p>
            <a:pPr algn="l">
              <a:buFont typeface="+mj-lt"/>
              <a:buAutoNum type="arabicPeriod"/>
            </a:pPr>
            <a:endParaRPr lang="es-ES" sz="1400" i="0" dirty="0">
              <a:effectLst/>
              <a:latin typeface="Söhne"/>
            </a:endParaRPr>
          </a:p>
          <a:p>
            <a:pPr algn="l">
              <a:buFont typeface="+mj-lt"/>
              <a:buAutoNum type="arabicPeriod"/>
            </a:pPr>
            <a:r>
              <a:rPr lang="es-ES" sz="1400" b="1" i="0" dirty="0">
                <a:effectLst/>
                <a:latin typeface="Söhne"/>
              </a:rPr>
              <a:t>Repositorios: </a:t>
            </a:r>
            <a:r>
              <a:rPr lang="es-ES" sz="1400" i="0" dirty="0">
                <a:effectLst/>
                <a:latin typeface="Söhne"/>
              </a:rPr>
              <a:t>Maneja dependencias a través de repositorios locales y remotos (como Maven Central).</a:t>
            </a:r>
          </a:p>
          <a:p>
            <a:pPr algn="l">
              <a:buFont typeface="+mj-lt"/>
              <a:buAutoNum type="arabicPeriod"/>
            </a:pPr>
            <a:endParaRPr lang="es-ES" sz="1400" i="0" dirty="0">
              <a:effectLst/>
              <a:latin typeface="Söhne"/>
            </a:endParaRPr>
          </a:p>
          <a:p>
            <a:pPr algn="l">
              <a:buFont typeface="+mj-lt"/>
              <a:buAutoNum type="arabicPeriod"/>
            </a:pPr>
            <a:r>
              <a:rPr lang="es-ES" sz="1400" b="1" i="0" dirty="0" err="1">
                <a:effectLst/>
                <a:latin typeface="Söhne"/>
              </a:rPr>
              <a:t>Plugins</a:t>
            </a:r>
            <a:r>
              <a:rPr lang="es-ES" sz="1400" b="1" i="0" dirty="0">
                <a:effectLst/>
                <a:latin typeface="Söhne"/>
              </a:rPr>
              <a:t>: </a:t>
            </a:r>
            <a:r>
              <a:rPr lang="es-ES" sz="1400" i="0" dirty="0">
                <a:effectLst/>
                <a:latin typeface="Söhne"/>
              </a:rPr>
              <a:t>Extiende capacidades para tareas como compilación, pruebas y despliegue.</a:t>
            </a:r>
          </a:p>
          <a:p>
            <a:pPr algn="l">
              <a:buFont typeface="+mj-lt"/>
              <a:buAutoNum type="arabicPeriod"/>
            </a:pPr>
            <a:endParaRPr lang="es-ES" sz="1400" i="0" dirty="0">
              <a:effectLst/>
              <a:latin typeface="Söhne"/>
            </a:endParaRPr>
          </a:p>
          <a:p>
            <a:pPr algn="l">
              <a:buFont typeface="+mj-lt"/>
              <a:buAutoNum type="arabicPeriod"/>
            </a:pPr>
            <a:r>
              <a:rPr lang="es-ES" sz="1400" b="1" i="0" dirty="0">
                <a:effectLst/>
                <a:latin typeface="Söhne"/>
              </a:rPr>
              <a:t>Convenciones sobre Configuración: </a:t>
            </a:r>
            <a:r>
              <a:rPr lang="es-ES" sz="1400" i="0" dirty="0">
                <a:effectLst/>
                <a:latin typeface="Söhne"/>
              </a:rPr>
              <a:t>Reduce la configuración manual al inferir necesidades a partir de convenciones establecidas.</a:t>
            </a:r>
          </a:p>
          <a:p>
            <a:pPr algn="l">
              <a:buFont typeface="+mj-lt"/>
              <a:buAutoNum type="arabicPeriod"/>
            </a:pPr>
            <a:endParaRPr lang="es-ES" sz="1400" i="0" dirty="0">
              <a:effectLst/>
              <a:latin typeface="Söhne"/>
            </a:endParaRPr>
          </a:p>
          <a:p>
            <a:pPr algn="l">
              <a:buFont typeface="+mj-lt"/>
              <a:buAutoNum type="arabicPeriod"/>
            </a:pPr>
            <a:r>
              <a:rPr lang="es-ES" sz="1400" b="1" i="0" dirty="0">
                <a:effectLst/>
                <a:latin typeface="Söhne"/>
              </a:rPr>
              <a:t>Integración con </a:t>
            </a:r>
            <a:r>
              <a:rPr lang="es-ES" sz="1400" b="1" i="0" dirty="0" err="1">
                <a:effectLst/>
                <a:latin typeface="Söhne"/>
              </a:rPr>
              <a:t>IDEs</a:t>
            </a:r>
            <a:r>
              <a:rPr lang="es-ES" sz="1400" b="1" i="0" dirty="0">
                <a:effectLst/>
                <a:latin typeface="Söhne"/>
              </a:rPr>
              <a:t>: </a:t>
            </a:r>
            <a:r>
              <a:rPr lang="es-ES" sz="1400" i="0" dirty="0">
                <a:effectLst/>
                <a:latin typeface="Söhne"/>
              </a:rPr>
              <a:t>Compatible con Eclipse, IntelliJ IDEA, NetBeans, facilitando la gestión de proyectos.</a:t>
            </a:r>
          </a:p>
          <a:p>
            <a:pPr algn="l">
              <a:buFont typeface="+mj-lt"/>
              <a:buAutoNum type="arabicPeriod"/>
            </a:pPr>
            <a:endParaRPr lang="es-ES" sz="1400" i="0" dirty="0">
              <a:effectLst/>
              <a:latin typeface="Söhne"/>
            </a:endParaRPr>
          </a:p>
          <a:p>
            <a:pPr algn="l">
              <a:buFont typeface="+mj-lt"/>
              <a:buAutoNum type="arabicPeriod"/>
            </a:pPr>
            <a:r>
              <a:rPr lang="es-ES" sz="1400" b="1" i="0" dirty="0">
                <a:effectLst/>
                <a:latin typeface="Söhne"/>
              </a:rPr>
              <a:t>Fomenta Prácticas Estándares: </a:t>
            </a:r>
            <a:r>
              <a:rPr lang="es-ES" sz="1400" i="0" dirty="0">
                <a:effectLst/>
                <a:latin typeface="Söhne"/>
              </a:rPr>
              <a:t>Promueve prácticas coherentes de desarrollo, mejorando la colaboración y comprensión del proyecto.</a:t>
            </a:r>
          </a:p>
          <a:p>
            <a:pPr algn="l">
              <a:buFont typeface="+mj-lt"/>
              <a:buAutoNum type="arabicPeriod"/>
            </a:pPr>
            <a:endParaRPr lang="es-ES" sz="1400" i="0" dirty="0">
              <a:effectLst/>
              <a:latin typeface="Söhne"/>
            </a:endParaRPr>
          </a:p>
          <a:p>
            <a:pPr algn="l">
              <a:buFont typeface="+mj-lt"/>
              <a:buAutoNum type="arabicPeriod"/>
            </a:pPr>
            <a:r>
              <a:rPr lang="es-ES" sz="1400" b="1" i="0" dirty="0">
                <a:effectLst/>
                <a:latin typeface="Söhne"/>
              </a:rPr>
              <a:t>Automatización de Tareas: </a:t>
            </a:r>
            <a:r>
              <a:rPr lang="es-ES" sz="1400" i="0" dirty="0">
                <a:effectLst/>
                <a:latin typeface="Söhne"/>
              </a:rPr>
              <a:t>Facilita tareas como construcción, pruebas y generación de documentación.</a:t>
            </a:r>
          </a:p>
        </p:txBody>
      </p:sp>
      <p:pic>
        <p:nvPicPr>
          <p:cNvPr id="8" name="Picture 4">
            <a:extLst>
              <a:ext uri="{FF2B5EF4-FFF2-40B4-BE49-F238E27FC236}">
                <a16:creationId xmlns:a16="http://schemas.microsoft.com/office/drawing/2014/main" id="{4F8811C9-EFBC-F7FD-C0A6-65C6F8350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5087" y="121715"/>
            <a:ext cx="5270869" cy="1334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20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BB4DB0-55B7-A0F3-31DD-4A35CF84031B}"/>
              </a:ext>
            </a:extLst>
          </p:cNvPr>
          <p:cNvSpPr>
            <a:spLocks noGrp="1"/>
          </p:cNvSpPr>
          <p:nvPr>
            <p:ph type="title"/>
          </p:nvPr>
        </p:nvSpPr>
        <p:spPr/>
        <p:txBody>
          <a:bodyPr/>
          <a:lstStyle/>
          <a:p>
            <a:r>
              <a:rPr lang="es-ES" b="1" dirty="0"/>
              <a:t>JIRA</a:t>
            </a:r>
            <a:endParaRPr lang="es-EC" b="1" dirty="0"/>
          </a:p>
        </p:txBody>
      </p:sp>
      <p:sp>
        <p:nvSpPr>
          <p:cNvPr id="5" name="CuadroTexto 4">
            <a:extLst>
              <a:ext uri="{FF2B5EF4-FFF2-40B4-BE49-F238E27FC236}">
                <a16:creationId xmlns:a16="http://schemas.microsoft.com/office/drawing/2014/main" id="{C07B2BED-458C-37D4-352C-79236C476CD7}"/>
              </a:ext>
            </a:extLst>
          </p:cNvPr>
          <p:cNvSpPr txBox="1"/>
          <p:nvPr/>
        </p:nvSpPr>
        <p:spPr>
          <a:xfrm>
            <a:off x="890337" y="1679735"/>
            <a:ext cx="9810603" cy="646331"/>
          </a:xfrm>
          <a:prstGeom prst="rect">
            <a:avLst/>
          </a:prstGeom>
          <a:noFill/>
        </p:spPr>
        <p:txBody>
          <a:bodyPr wrap="square">
            <a:spAutoFit/>
          </a:bodyPr>
          <a:lstStyle/>
          <a:p>
            <a:r>
              <a:rPr lang="es-ES" b="0" i="0" dirty="0">
                <a:effectLst/>
                <a:latin typeface="Söhne"/>
              </a:rPr>
              <a:t>Jira Software es una herramienta de gestión de trabajo para los equipos de software que permite organizar y hacer un seguimiento de su trabajo.</a:t>
            </a:r>
            <a:endParaRPr lang="es-EC" dirty="0"/>
          </a:p>
        </p:txBody>
      </p:sp>
      <p:sp>
        <p:nvSpPr>
          <p:cNvPr id="7" name="CuadroTexto 6">
            <a:extLst>
              <a:ext uri="{FF2B5EF4-FFF2-40B4-BE49-F238E27FC236}">
                <a16:creationId xmlns:a16="http://schemas.microsoft.com/office/drawing/2014/main" id="{BDC15C0F-04B2-0770-2A53-A17293554B9A}"/>
              </a:ext>
            </a:extLst>
          </p:cNvPr>
          <p:cNvSpPr txBox="1"/>
          <p:nvPr/>
        </p:nvSpPr>
        <p:spPr>
          <a:xfrm>
            <a:off x="890337" y="2363787"/>
            <a:ext cx="9971146" cy="4108817"/>
          </a:xfrm>
          <a:prstGeom prst="rect">
            <a:avLst/>
          </a:prstGeom>
          <a:noFill/>
        </p:spPr>
        <p:txBody>
          <a:bodyPr wrap="square">
            <a:spAutoFit/>
          </a:bodyPr>
          <a:lstStyle/>
          <a:p>
            <a:pPr algn="l">
              <a:spcAft>
                <a:spcPts val="600"/>
              </a:spcAft>
            </a:pPr>
            <a:r>
              <a:rPr lang="es-ES" b="1" i="0" dirty="0">
                <a:effectLst/>
                <a:latin typeface="Söhne"/>
              </a:rPr>
              <a:t>Jira en la Gestión de Configuración</a:t>
            </a:r>
            <a:endParaRPr lang="es-ES" b="0" i="0" dirty="0">
              <a:effectLst/>
              <a:latin typeface="Söhne"/>
            </a:endParaRPr>
          </a:p>
          <a:p>
            <a:pPr marL="742950" lvl="1" indent="-285750" algn="l">
              <a:spcAft>
                <a:spcPts val="600"/>
              </a:spcAft>
              <a:buFont typeface="Arial" panose="020B0604020202020204" pitchFamily="34" charset="0"/>
              <a:buChar char="•"/>
            </a:pPr>
            <a:r>
              <a:rPr lang="es-ES" b="0" i="0" dirty="0">
                <a:effectLst/>
                <a:latin typeface="Söhne"/>
              </a:rPr>
              <a:t>Permite un seguimiento detallado de cambios en el software, asegurando la integridad y estabilidad del sistema.</a:t>
            </a:r>
          </a:p>
          <a:p>
            <a:pPr marL="742950" lvl="1" indent="-285750" algn="l">
              <a:spcAft>
                <a:spcPts val="600"/>
              </a:spcAft>
              <a:buFont typeface="Arial" panose="020B0604020202020204" pitchFamily="34" charset="0"/>
              <a:buChar char="•"/>
            </a:pPr>
            <a:r>
              <a:rPr lang="es-ES" b="0" i="0" dirty="0">
                <a:effectLst/>
                <a:latin typeface="Söhne"/>
              </a:rPr>
              <a:t>Mantiene un registro exhaustivo de todas las modificaciones, facilitando la auditoría y el análisis de cambios.</a:t>
            </a:r>
          </a:p>
          <a:p>
            <a:pPr algn="l">
              <a:spcAft>
                <a:spcPts val="600"/>
              </a:spcAft>
            </a:pPr>
            <a:r>
              <a:rPr lang="es-ES" b="1" i="0" dirty="0">
                <a:effectLst/>
                <a:latin typeface="Söhne"/>
              </a:rPr>
              <a:t>Beneficios Clave</a:t>
            </a:r>
            <a:endParaRPr lang="es-ES" b="0" i="0" dirty="0">
              <a:effectLst/>
              <a:latin typeface="Söhne"/>
            </a:endParaRPr>
          </a:p>
          <a:p>
            <a:pPr marL="742950" lvl="1" indent="-285750" algn="l">
              <a:spcAft>
                <a:spcPts val="600"/>
              </a:spcAft>
              <a:buFont typeface="Arial" panose="020B0604020202020204" pitchFamily="34" charset="0"/>
              <a:buChar char="•"/>
            </a:pPr>
            <a:r>
              <a:rPr lang="es-ES" b="1" i="0" dirty="0">
                <a:effectLst/>
                <a:latin typeface="Söhne"/>
              </a:rPr>
              <a:t>Mejora la Colaboración</a:t>
            </a:r>
            <a:r>
              <a:rPr lang="es-ES" b="0" i="0" dirty="0">
                <a:effectLst/>
                <a:latin typeface="Söhne"/>
              </a:rPr>
              <a:t>: Facilita la comunicación entre equipos.</a:t>
            </a:r>
          </a:p>
          <a:p>
            <a:pPr marL="742950" lvl="1" indent="-285750" algn="l">
              <a:spcAft>
                <a:spcPts val="600"/>
              </a:spcAft>
              <a:buFont typeface="Arial" panose="020B0604020202020204" pitchFamily="34" charset="0"/>
              <a:buChar char="•"/>
            </a:pPr>
            <a:r>
              <a:rPr lang="es-ES" b="1" i="0" dirty="0">
                <a:effectLst/>
                <a:latin typeface="Söhne"/>
              </a:rPr>
              <a:t>Flexibilidad y Escalabilidad</a:t>
            </a:r>
            <a:r>
              <a:rPr lang="es-ES" b="0" i="0" dirty="0">
                <a:effectLst/>
                <a:latin typeface="Söhne"/>
              </a:rPr>
              <a:t>: Adaptable a diversos tamaños de proyectos y metodologías.</a:t>
            </a:r>
          </a:p>
          <a:p>
            <a:pPr marL="742950" lvl="1" indent="-285750" algn="l">
              <a:spcAft>
                <a:spcPts val="600"/>
              </a:spcAft>
              <a:buFont typeface="Arial" panose="020B0604020202020204" pitchFamily="34" charset="0"/>
              <a:buChar char="•"/>
            </a:pPr>
            <a:r>
              <a:rPr lang="es-ES" b="1" i="0" dirty="0">
                <a:effectLst/>
                <a:latin typeface="Söhne"/>
              </a:rPr>
              <a:t>Visibilidad Mejorada</a:t>
            </a:r>
            <a:r>
              <a:rPr lang="es-ES" b="0" i="0" dirty="0">
                <a:effectLst/>
                <a:latin typeface="Söhne"/>
              </a:rPr>
              <a:t>: Proporciona paneles de control y reportes para el estado del proyecto.</a:t>
            </a:r>
          </a:p>
          <a:p>
            <a:pPr algn="l">
              <a:spcAft>
                <a:spcPts val="600"/>
              </a:spcAft>
            </a:pPr>
            <a:r>
              <a:rPr lang="es-ES" b="1" i="0" dirty="0">
                <a:effectLst/>
                <a:latin typeface="Söhne"/>
              </a:rPr>
              <a:t>Optimización de Procesos</a:t>
            </a:r>
            <a:endParaRPr lang="es-ES" b="0" i="0" dirty="0">
              <a:effectLst/>
              <a:latin typeface="Söhne"/>
            </a:endParaRPr>
          </a:p>
          <a:p>
            <a:pPr marL="742950" lvl="1" indent="-285750" algn="l">
              <a:spcAft>
                <a:spcPts val="600"/>
              </a:spcAft>
              <a:buFont typeface="Arial" panose="020B0604020202020204" pitchFamily="34" charset="0"/>
              <a:buChar char="•"/>
            </a:pPr>
            <a:r>
              <a:rPr lang="es-ES" b="0" i="0" dirty="0">
                <a:effectLst/>
                <a:latin typeface="Söhne"/>
              </a:rPr>
              <a:t>Reduce el esfuerzo manual en tareas repetitivas relacionadas con la configuración.</a:t>
            </a:r>
          </a:p>
          <a:p>
            <a:pPr marL="742950" lvl="1" indent="-285750" algn="l">
              <a:spcAft>
                <a:spcPts val="600"/>
              </a:spcAft>
              <a:buFont typeface="Arial" panose="020B0604020202020204" pitchFamily="34" charset="0"/>
              <a:buChar char="•"/>
            </a:pPr>
            <a:r>
              <a:rPr lang="es-ES" b="0" i="0" dirty="0">
                <a:effectLst/>
                <a:latin typeface="Söhne"/>
              </a:rPr>
              <a:t>Ayuda a identificar y resolver conflictos de configuración de manera temprana.</a:t>
            </a:r>
          </a:p>
        </p:txBody>
      </p:sp>
      <p:pic>
        <p:nvPicPr>
          <p:cNvPr id="8" name="Picture 4">
            <a:extLst>
              <a:ext uri="{FF2B5EF4-FFF2-40B4-BE49-F238E27FC236}">
                <a16:creationId xmlns:a16="http://schemas.microsoft.com/office/drawing/2014/main" id="{4F8811C9-EFBC-F7FD-C0A6-65C6F8350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367302" y="121715"/>
            <a:ext cx="3552915" cy="139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456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5ABC4-AF0F-030C-DE13-6DDCE7E578FE}"/>
              </a:ext>
            </a:extLst>
          </p:cNvPr>
          <p:cNvSpPr>
            <a:spLocks noGrp="1"/>
          </p:cNvSpPr>
          <p:nvPr>
            <p:ph type="title"/>
          </p:nvPr>
        </p:nvSpPr>
        <p:spPr/>
        <p:txBody>
          <a:bodyPr/>
          <a:lstStyle/>
          <a:p>
            <a:r>
              <a:rPr lang="es-EC" b="1" i="0" dirty="0">
                <a:solidFill>
                  <a:srgbClr val="4C4C4C"/>
                </a:solidFill>
                <a:effectLst/>
              </a:rPr>
              <a:t>2.LINEA BASE - ELEMENTO DE CONFIGURACIÓN</a:t>
            </a:r>
            <a:endParaRPr lang="es-EC" dirty="0"/>
          </a:p>
        </p:txBody>
      </p:sp>
      <p:sp>
        <p:nvSpPr>
          <p:cNvPr id="3" name="Marcador de contenido 2">
            <a:extLst>
              <a:ext uri="{FF2B5EF4-FFF2-40B4-BE49-F238E27FC236}">
                <a16:creationId xmlns:a16="http://schemas.microsoft.com/office/drawing/2014/main" id="{58595DC5-0669-AE4A-7433-7E9207156BF2}"/>
              </a:ext>
            </a:extLst>
          </p:cNvPr>
          <p:cNvSpPr>
            <a:spLocks noGrp="1"/>
          </p:cNvSpPr>
          <p:nvPr>
            <p:ph idx="1"/>
          </p:nvPr>
        </p:nvSpPr>
        <p:spPr/>
        <p:txBody>
          <a:bodyPr/>
          <a:lstStyle/>
          <a:p>
            <a:pPr marL="0" indent="0">
              <a:buNone/>
            </a:pPr>
            <a:r>
              <a:rPr lang="es-ES" b="1" i="0" dirty="0">
                <a:solidFill>
                  <a:srgbClr val="002060"/>
                </a:solidFill>
                <a:effectLst/>
                <a:latin typeface="Söhne"/>
              </a:rPr>
              <a:t>Es un conjunto de elementos de configuración específicos que se han identificado y establecido como referencia en un momento dado del desarrollo del software.</a:t>
            </a:r>
            <a:endParaRPr lang="es-EC" b="1" dirty="0">
              <a:solidFill>
                <a:srgbClr val="002060"/>
              </a:solidFill>
            </a:endParaRPr>
          </a:p>
        </p:txBody>
      </p:sp>
      <p:pic>
        <p:nvPicPr>
          <p:cNvPr id="5" name="Imagen 4">
            <a:extLst>
              <a:ext uri="{FF2B5EF4-FFF2-40B4-BE49-F238E27FC236}">
                <a16:creationId xmlns:a16="http://schemas.microsoft.com/office/drawing/2014/main" id="{3B769D0D-2933-D49A-8C10-E03332BEC0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31344" y="2709766"/>
            <a:ext cx="8129311" cy="3398085"/>
          </a:xfrm>
          <a:prstGeom prst="rect">
            <a:avLst/>
          </a:prstGeom>
        </p:spPr>
      </p:pic>
    </p:spTree>
    <p:extLst>
      <p:ext uri="{BB962C8B-B14F-4D97-AF65-F5344CB8AC3E}">
        <p14:creationId xmlns:p14="http://schemas.microsoft.com/office/powerpoint/2010/main" val="1850072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179BD-6096-F5CA-8024-1EFCB52BAC4D}"/>
              </a:ext>
            </a:extLst>
          </p:cNvPr>
          <p:cNvSpPr>
            <a:spLocks noGrp="1"/>
          </p:cNvSpPr>
          <p:nvPr>
            <p:ph type="title"/>
          </p:nvPr>
        </p:nvSpPr>
        <p:spPr>
          <a:xfrm>
            <a:off x="1050879" y="0"/>
            <a:ext cx="9810604" cy="1216024"/>
          </a:xfrm>
        </p:spPr>
        <p:txBody>
          <a:bodyPr/>
          <a:lstStyle/>
          <a:p>
            <a:r>
              <a:rPr lang="es-EC" b="1" i="1" dirty="0"/>
              <a:t>2.1 </a:t>
            </a:r>
            <a:r>
              <a:rPr lang="es-EC" b="1" i="1" dirty="0" err="1"/>
              <a:t>Linea</a:t>
            </a:r>
            <a:r>
              <a:rPr lang="es-EC" b="1" i="1" dirty="0"/>
              <a:t> base </a:t>
            </a:r>
            <a:r>
              <a:rPr lang="es-EC" b="1" i="1" dirty="0" err="1"/>
              <a:t>elementoS</a:t>
            </a:r>
            <a:r>
              <a:rPr lang="es-EC" b="1" i="1" dirty="0"/>
              <a:t> de </a:t>
            </a:r>
            <a:r>
              <a:rPr lang="es-EC" b="1" i="1" dirty="0" err="1"/>
              <a:t>configuracion</a:t>
            </a:r>
            <a:endParaRPr lang="es-EC" b="1" i="1" dirty="0"/>
          </a:p>
        </p:txBody>
      </p:sp>
      <p:pic>
        <p:nvPicPr>
          <p:cNvPr id="7" name="Imagen 4">
            <a:extLst>
              <a:ext uri="{FF2B5EF4-FFF2-40B4-BE49-F238E27FC236}">
                <a16:creationId xmlns:a16="http://schemas.microsoft.com/office/drawing/2014/main" id="{46D85857-6FC7-8ACD-D2E7-378AC6CD54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76522" y="1134530"/>
            <a:ext cx="7038955" cy="2942312"/>
          </a:xfrm>
          <a:prstGeom prst="rect">
            <a:avLst/>
          </a:prstGeom>
        </p:spPr>
      </p:pic>
      <p:sp>
        <p:nvSpPr>
          <p:cNvPr id="8" name="TextBox 7">
            <a:extLst>
              <a:ext uri="{FF2B5EF4-FFF2-40B4-BE49-F238E27FC236}">
                <a16:creationId xmlns:a16="http://schemas.microsoft.com/office/drawing/2014/main" id="{92326C63-149A-5A2E-F196-4A0824114240}"/>
              </a:ext>
            </a:extLst>
          </p:cNvPr>
          <p:cNvSpPr txBox="1"/>
          <p:nvPr/>
        </p:nvSpPr>
        <p:spPr>
          <a:xfrm>
            <a:off x="1050879" y="4154479"/>
            <a:ext cx="10493369" cy="2577309"/>
          </a:xfrm>
          <a:prstGeom prst="rect">
            <a:avLst/>
          </a:prstGeom>
          <a:noFill/>
        </p:spPr>
        <p:txBody>
          <a:bodyPr wrap="square" numCol="2" rtlCol="0">
            <a:spAutoFit/>
          </a:bodyPr>
          <a:lstStyle/>
          <a:p>
            <a:pPr marL="0" marR="0">
              <a:lnSpc>
                <a:spcPct val="107000"/>
              </a:lnSpc>
              <a:spcBef>
                <a:spcPts val="0"/>
              </a:spcBef>
              <a:spcAft>
                <a:spcPts val="800"/>
              </a:spcAft>
            </a:pPr>
            <a:r>
              <a:rPr lang="es-EC" sz="1400" b="1" kern="100" dirty="0">
                <a:effectLst/>
                <a:latin typeface="Calibri" panose="020F0502020204030204" pitchFamily="34" charset="0"/>
                <a:ea typeface="Calibri" panose="020F0502020204030204" pitchFamily="34" charset="0"/>
                <a:cs typeface="Times New Roman" panose="02020603050405020304" pitchFamily="18" charset="0"/>
              </a:rPr>
              <a:t>Planificación - Jira</a:t>
            </a:r>
          </a:p>
          <a:p>
            <a:pPr marL="0" marR="0">
              <a:lnSpc>
                <a:spcPct val="107000"/>
              </a:lnSpc>
              <a:spcBef>
                <a:spcPts val="0"/>
              </a:spcBef>
              <a:spcAft>
                <a:spcPts val="800"/>
              </a:spcAft>
            </a:pPr>
            <a:r>
              <a:rPr lang="es-EC" sz="1400" kern="100" dirty="0">
                <a:effectLst/>
                <a:latin typeface="Calibri" panose="020F0502020204030204" pitchFamily="34" charset="0"/>
                <a:ea typeface="Calibri" panose="020F0502020204030204" pitchFamily="34" charset="0"/>
                <a:cs typeface="Times New Roman" panose="02020603050405020304" pitchFamily="18" charset="0"/>
              </a:rPr>
              <a:t>Para la planificación del proyecto se llego a utilizar la herramienta jira, esta herramienta nos ayudo a tener un control ordenado de la documentación y así conectar al equipo en el ambiente de trabajo.</a:t>
            </a:r>
          </a:p>
          <a:p>
            <a:pPr marL="0" marR="0">
              <a:lnSpc>
                <a:spcPct val="107000"/>
              </a:lnSpc>
              <a:spcBef>
                <a:spcPts val="0"/>
              </a:spcBef>
              <a:spcAft>
                <a:spcPts val="800"/>
              </a:spcAft>
            </a:pPr>
            <a:r>
              <a:rPr lang="es-EC" sz="1400" b="1" kern="100" dirty="0">
                <a:effectLst/>
                <a:latin typeface="Calibri" panose="020F0502020204030204" pitchFamily="34" charset="0"/>
                <a:ea typeface="Calibri" panose="020F0502020204030204" pitchFamily="34" charset="0"/>
                <a:cs typeface="Times New Roman" panose="02020603050405020304" pitchFamily="18" charset="0"/>
              </a:rPr>
              <a:t>Requisitos - Jira</a:t>
            </a:r>
          </a:p>
          <a:p>
            <a:pPr marL="0" marR="0">
              <a:lnSpc>
                <a:spcPct val="107000"/>
              </a:lnSpc>
              <a:spcBef>
                <a:spcPts val="0"/>
              </a:spcBef>
              <a:spcAft>
                <a:spcPts val="800"/>
              </a:spcAft>
            </a:pPr>
            <a:r>
              <a:rPr lang="es-EC" sz="1400" kern="100" dirty="0">
                <a:effectLst/>
                <a:latin typeface="Calibri" panose="020F0502020204030204" pitchFamily="34" charset="0"/>
                <a:ea typeface="Calibri" panose="020F0502020204030204" pitchFamily="34" charset="0"/>
                <a:cs typeface="Times New Roman" panose="02020603050405020304" pitchFamily="18" charset="0"/>
              </a:rPr>
              <a:t>Para los requisitos jira sigue siendo una buena opción, ya que nos permite crear tareas de requisitos, modificarlas en tiempo real y dejar un registro de dichas </a:t>
            </a:r>
            <a:r>
              <a:rPr lang="es-EC" sz="1400" kern="100" dirty="0" err="1">
                <a:effectLst/>
                <a:latin typeface="Calibri" panose="020F0502020204030204" pitchFamily="34" charset="0"/>
                <a:ea typeface="Calibri" panose="020F0502020204030204" pitchFamily="34" charset="0"/>
                <a:cs typeface="Times New Roman" panose="02020603050405020304" pitchFamily="18" charset="0"/>
              </a:rPr>
              <a:t>modificacion</a:t>
            </a:r>
            <a:r>
              <a:rPr lang="es-EC" sz="1400" kern="100" dirty="0">
                <a:effectLst/>
                <a:latin typeface="Calibri" panose="020F0502020204030204" pitchFamily="34" charset="0"/>
                <a:ea typeface="Calibri" panose="020F0502020204030204" pitchFamily="34" charset="0"/>
                <a:cs typeface="Times New Roman" panose="02020603050405020304" pitchFamily="18" charset="0"/>
              </a:rPr>
              <a:t>, además que nos indica que procesos dentro del proyecto están concluidos o faltan de concluir.</a:t>
            </a:r>
          </a:p>
          <a:p>
            <a:pPr marL="0" marR="0">
              <a:lnSpc>
                <a:spcPct val="107000"/>
              </a:lnSpc>
              <a:spcBef>
                <a:spcPts val="0"/>
              </a:spcBef>
              <a:spcAft>
                <a:spcPts val="800"/>
              </a:spcAft>
            </a:pPr>
            <a:r>
              <a:rPr lang="es-EC" sz="1400" b="1" kern="100" dirty="0">
                <a:effectLst/>
                <a:latin typeface="Calibri" panose="020F0502020204030204" pitchFamily="34" charset="0"/>
                <a:ea typeface="Calibri" panose="020F0502020204030204" pitchFamily="34" charset="0"/>
                <a:cs typeface="Times New Roman" panose="02020603050405020304" pitchFamily="18" charset="0"/>
              </a:rPr>
              <a:t>Diseño - NetBeans</a:t>
            </a:r>
          </a:p>
          <a:p>
            <a:pPr marL="0" marR="0">
              <a:lnSpc>
                <a:spcPct val="107000"/>
              </a:lnSpc>
              <a:spcBef>
                <a:spcPts val="0"/>
              </a:spcBef>
              <a:spcAft>
                <a:spcPts val="800"/>
              </a:spcAft>
            </a:pPr>
            <a:r>
              <a:rPr lang="es-EC" sz="1400" kern="100" dirty="0">
                <a:effectLst/>
                <a:latin typeface="Calibri" panose="020F0502020204030204" pitchFamily="34" charset="0"/>
                <a:ea typeface="Calibri" panose="020F0502020204030204" pitchFamily="34" charset="0"/>
                <a:cs typeface="Times New Roman" panose="02020603050405020304" pitchFamily="18" charset="0"/>
              </a:rPr>
              <a:t>Para el diseño del programa se utilizó NetBeans ya que esta tiene una gran facilidad de crear interfaces gráficas y una amplia variedad de bibliotecas y dependencias, además que es compatible con programas externos para realizar pruebas unitarias. </a:t>
            </a:r>
          </a:p>
          <a:p>
            <a:endParaRPr lang="es-EC" sz="1400" dirty="0"/>
          </a:p>
        </p:txBody>
      </p:sp>
    </p:spTree>
    <p:extLst>
      <p:ext uri="{BB962C8B-B14F-4D97-AF65-F5344CB8AC3E}">
        <p14:creationId xmlns:p14="http://schemas.microsoft.com/office/powerpoint/2010/main" val="3074943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179BD-6096-F5CA-8024-1EFCB52BAC4D}"/>
              </a:ext>
            </a:extLst>
          </p:cNvPr>
          <p:cNvSpPr>
            <a:spLocks noGrp="1"/>
          </p:cNvSpPr>
          <p:nvPr>
            <p:ph type="title"/>
          </p:nvPr>
        </p:nvSpPr>
        <p:spPr>
          <a:xfrm>
            <a:off x="1050879" y="0"/>
            <a:ext cx="9810604" cy="1216024"/>
          </a:xfrm>
        </p:spPr>
        <p:txBody>
          <a:bodyPr/>
          <a:lstStyle/>
          <a:p>
            <a:r>
              <a:rPr lang="es-EC" b="1" i="1" dirty="0"/>
              <a:t>2.1 </a:t>
            </a:r>
            <a:r>
              <a:rPr lang="es-EC" b="1" i="1" dirty="0" err="1"/>
              <a:t>Linea</a:t>
            </a:r>
            <a:r>
              <a:rPr lang="es-EC" b="1" i="1" dirty="0"/>
              <a:t> base </a:t>
            </a:r>
            <a:r>
              <a:rPr lang="es-EC" b="1" i="1" dirty="0" err="1"/>
              <a:t>elementoS</a:t>
            </a:r>
            <a:r>
              <a:rPr lang="es-EC" b="1" i="1" dirty="0"/>
              <a:t> de </a:t>
            </a:r>
            <a:r>
              <a:rPr lang="es-EC" b="1" i="1" dirty="0" err="1"/>
              <a:t>configuracion</a:t>
            </a:r>
            <a:endParaRPr lang="es-EC" b="1" i="1" dirty="0"/>
          </a:p>
        </p:txBody>
      </p:sp>
      <p:pic>
        <p:nvPicPr>
          <p:cNvPr id="7" name="Imagen 4">
            <a:extLst>
              <a:ext uri="{FF2B5EF4-FFF2-40B4-BE49-F238E27FC236}">
                <a16:creationId xmlns:a16="http://schemas.microsoft.com/office/drawing/2014/main" id="{46D85857-6FC7-8ACD-D2E7-378AC6CD54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76522" y="1134530"/>
            <a:ext cx="7038955" cy="2942312"/>
          </a:xfrm>
          <a:prstGeom prst="rect">
            <a:avLst/>
          </a:prstGeom>
        </p:spPr>
      </p:pic>
      <p:sp>
        <p:nvSpPr>
          <p:cNvPr id="8" name="TextBox 7">
            <a:extLst>
              <a:ext uri="{FF2B5EF4-FFF2-40B4-BE49-F238E27FC236}">
                <a16:creationId xmlns:a16="http://schemas.microsoft.com/office/drawing/2014/main" id="{92326C63-149A-5A2E-F196-4A0824114240}"/>
              </a:ext>
            </a:extLst>
          </p:cNvPr>
          <p:cNvSpPr txBox="1"/>
          <p:nvPr/>
        </p:nvSpPr>
        <p:spPr>
          <a:xfrm>
            <a:off x="1050879" y="4154479"/>
            <a:ext cx="10493369" cy="2872133"/>
          </a:xfrm>
          <a:prstGeom prst="rect">
            <a:avLst/>
          </a:prstGeom>
          <a:noFill/>
        </p:spPr>
        <p:txBody>
          <a:bodyPr wrap="square" numCol="2" rtlCol="0">
            <a:spAutoFit/>
          </a:bodyPr>
          <a:lstStyle/>
          <a:p>
            <a:pPr marL="0" marR="0">
              <a:lnSpc>
                <a:spcPct val="150000"/>
              </a:lnSpc>
              <a:spcBef>
                <a:spcPts val="0"/>
              </a:spcBef>
              <a:spcAft>
                <a:spcPts val="600"/>
              </a:spcAft>
            </a:pPr>
            <a:r>
              <a:rPr lang="es-ES" sz="1400" b="1" kern="100" dirty="0">
                <a:effectLst/>
                <a:latin typeface="Calibri" panose="020F0502020204030204" pitchFamily="34" charset="0"/>
                <a:ea typeface="Calibri" panose="020F0502020204030204" pitchFamily="34" charset="0"/>
                <a:cs typeface="Times New Roman" panose="02020603050405020304" pitchFamily="18" charset="0"/>
              </a:rPr>
              <a:t>Codificación - </a:t>
            </a:r>
            <a:r>
              <a:rPr lang="es-ES" sz="1400" b="1" kern="100" dirty="0" err="1">
                <a:latin typeface="Calibri" panose="020F0502020204030204" pitchFamily="34" charset="0"/>
                <a:ea typeface="Calibri" panose="020F0502020204030204" pitchFamily="34" charset="0"/>
                <a:cs typeface="Times New Roman" panose="02020603050405020304" pitchFamily="18" charset="0"/>
              </a:rPr>
              <a:t>N</a:t>
            </a:r>
            <a:r>
              <a:rPr lang="es-ES" sz="1400" b="1" kern="100" dirty="0" err="1">
                <a:effectLst/>
                <a:latin typeface="Calibri" panose="020F0502020204030204" pitchFamily="34" charset="0"/>
                <a:ea typeface="Calibri" panose="020F0502020204030204" pitchFamily="34" charset="0"/>
                <a:cs typeface="Times New Roman" panose="02020603050405020304" pitchFamily="18" charset="0"/>
              </a:rPr>
              <a:t>etbeans</a:t>
            </a:r>
            <a:r>
              <a:rPr lang="es-ES" sz="1400" b="1" kern="100" dirty="0">
                <a:effectLst/>
                <a:latin typeface="Calibri" panose="020F0502020204030204" pitchFamily="34" charset="0"/>
                <a:ea typeface="Calibri" panose="020F0502020204030204" pitchFamily="34" charset="0"/>
                <a:cs typeface="Times New Roman" panose="02020603050405020304" pitchFamily="18" charset="0"/>
              </a:rPr>
              <a:t> y </a:t>
            </a:r>
            <a:r>
              <a:rPr lang="es-ES" sz="1400" b="1" kern="100" dirty="0" err="1">
                <a:latin typeface="Calibri" panose="020F0502020204030204" pitchFamily="34" charset="0"/>
                <a:ea typeface="Calibri" panose="020F0502020204030204" pitchFamily="34" charset="0"/>
                <a:cs typeface="Times New Roman" panose="02020603050405020304" pitchFamily="18" charset="0"/>
              </a:rPr>
              <a:t>G</a:t>
            </a:r>
            <a:r>
              <a:rPr lang="es-ES" sz="1400" b="1" kern="100" dirty="0" err="1">
                <a:effectLst/>
                <a:latin typeface="Calibri" panose="020F0502020204030204" pitchFamily="34" charset="0"/>
                <a:ea typeface="Calibri" panose="020F0502020204030204" pitchFamily="34" charset="0"/>
                <a:cs typeface="Times New Roman" panose="02020603050405020304" pitchFamily="18" charset="0"/>
              </a:rPr>
              <a:t>ithub</a:t>
            </a:r>
            <a:endParaRPr lang="es-ES"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Para la codificación se utilizo </a:t>
            </a:r>
            <a:r>
              <a:rPr lang="es-ES" sz="1400" kern="100" dirty="0" err="1">
                <a:effectLst/>
                <a:latin typeface="Calibri" panose="020F0502020204030204" pitchFamily="34" charset="0"/>
                <a:ea typeface="Calibri" panose="020F0502020204030204" pitchFamily="34" charset="0"/>
                <a:cs typeface="Times New Roman" panose="02020603050405020304" pitchFamily="18" charset="0"/>
              </a:rPr>
              <a:t>netbeans</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y </a:t>
            </a:r>
            <a:r>
              <a:rPr lang="es-ES" sz="1400" kern="100" dirty="0" err="1">
                <a:effectLst/>
                <a:latin typeface="Calibri" panose="020F0502020204030204" pitchFamily="34" charset="0"/>
                <a:ea typeface="Calibri" panose="020F0502020204030204" pitchFamily="34" charset="0"/>
                <a:cs typeface="Times New Roman" panose="02020603050405020304" pitchFamily="18" charset="0"/>
              </a:rPr>
              <a:t>git</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400" kern="100" dirty="0" err="1">
                <a:effectLst/>
                <a:latin typeface="Calibri" panose="020F0502020204030204" pitchFamily="34" charset="0"/>
                <a:ea typeface="Calibri" panose="020F0502020204030204" pitchFamily="34" charset="0"/>
                <a:cs typeface="Times New Roman" panose="02020603050405020304" pitchFamily="18" charset="0"/>
              </a:rPr>
              <a:t>hub</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400" kern="100" dirty="0" err="1">
                <a:effectLst/>
                <a:latin typeface="Calibri" panose="020F0502020204030204" pitchFamily="34" charset="0"/>
                <a:ea typeface="Calibri" panose="020F0502020204030204" pitchFamily="34" charset="0"/>
                <a:cs typeface="Times New Roman" panose="02020603050405020304" pitchFamily="18" charset="0"/>
              </a:rPr>
              <a:t>netbeans</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porque como se menciono antes, nos va a permitir realizar pruebas unitarias a nuestro proyecto. Y </a:t>
            </a:r>
            <a:r>
              <a:rPr lang="es-ES" sz="1400" kern="100" dirty="0" err="1">
                <a:effectLst/>
                <a:latin typeface="Calibri" panose="020F0502020204030204" pitchFamily="34" charset="0"/>
                <a:ea typeface="Calibri" panose="020F0502020204030204" pitchFamily="34" charset="0"/>
                <a:cs typeface="Times New Roman" panose="02020603050405020304" pitchFamily="18" charset="0"/>
              </a:rPr>
              <a:t>git</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400" kern="100" dirty="0" err="1">
                <a:effectLst/>
                <a:latin typeface="Calibri" panose="020F0502020204030204" pitchFamily="34" charset="0"/>
                <a:ea typeface="Calibri" panose="020F0502020204030204" pitchFamily="34" charset="0"/>
                <a:cs typeface="Times New Roman" panose="02020603050405020304" pitchFamily="18" charset="0"/>
              </a:rPr>
              <a:t>hub</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para el código poderlo modificar y gestionar dichos cambios desde un repositorio, esto ayuda a que el equipo pueda trabajar unidos y así dar a conocer dichos cambios realizados</a:t>
            </a:r>
          </a:p>
          <a:p>
            <a:pPr marL="0" marR="0">
              <a:lnSpc>
                <a:spcPct val="150000"/>
              </a:lnSpc>
              <a:spcBef>
                <a:spcPts val="0"/>
              </a:spcBef>
              <a:spcAft>
                <a:spcPts val="600"/>
              </a:spcAft>
            </a:pPr>
            <a:endParaRPr lang="es-ES" sz="14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600"/>
              </a:spcAft>
            </a:pPr>
            <a:r>
              <a:rPr lang="es-ES" sz="1400" b="1" kern="100" dirty="0">
                <a:effectLst/>
                <a:latin typeface="Calibri" panose="020F0502020204030204" pitchFamily="34" charset="0"/>
                <a:ea typeface="Calibri" panose="020F0502020204030204" pitchFamily="34" charset="0"/>
                <a:cs typeface="Times New Roman" panose="02020603050405020304" pitchFamily="18" charset="0"/>
              </a:rPr>
              <a:t>Prueba</a:t>
            </a:r>
          </a:p>
          <a:p>
            <a:pPr marL="0" marR="0">
              <a:lnSpc>
                <a:spcPct val="150000"/>
              </a:lnSpc>
              <a:spcBef>
                <a:spcPts val="0"/>
              </a:spcBef>
              <a:spcAft>
                <a:spcPts val="600"/>
              </a:spcAft>
            </a:pP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Para las pruebas del proyecto se utilizo la herramienta </a:t>
            </a:r>
            <a:r>
              <a:rPr lang="es-ES" sz="1400" kern="100" dirty="0" err="1">
                <a:effectLst/>
                <a:latin typeface="Calibri" panose="020F0502020204030204" pitchFamily="34" charset="0"/>
                <a:ea typeface="Calibri" panose="020F0502020204030204" pitchFamily="34" charset="0"/>
                <a:cs typeface="Times New Roman" panose="02020603050405020304" pitchFamily="18" charset="0"/>
              </a:rPr>
              <a:t>maven</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esta herramienta es muy útil, ya que ayuda a optimizar procesos, aparte ayuda a realizar test del código, y también nos permite cargar automáticamente gran cantidad de bibliotecas para el trabajo, además ayuda a empaquetar el programa y </a:t>
            </a:r>
            <a:r>
              <a:rPr lang="es-ES" sz="1400" kern="100" dirty="0" err="1">
                <a:effectLst/>
                <a:latin typeface="Calibri" panose="020F0502020204030204" pitchFamily="34" charset="0"/>
                <a:ea typeface="Calibri" panose="020F0502020204030204" pitchFamily="34" charset="0"/>
                <a:cs typeface="Times New Roman" panose="02020603050405020304" pitchFamily="18" charset="0"/>
              </a:rPr>
              <a:t>ordenandolo</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de manera eficiente.</a:t>
            </a:r>
          </a:p>
          <a:p>
            <a:pPr>
              <a:lnSpc>
                <a:spcPct val="150000"/>
              </a:lnSpc>
              <a:spcAft>
                <a:spcPts val="600"/>
              </a:spcAft>
            </a:pPr>
            <a:endParaRPr lang="es-EC" sz="1400" dirty="0"/>
          </a:p>
        </p:txBody>
      </p:sp>
    </p:spTree>
    <p:extLst>
      <p:ext uri="{BB962C8B-B14F-4D97-AF65-F5344CB8AC3E}">
        <p14:creationId xmlns:p14="http://schemas.microsoft.com/office/powerpoint/2010/main" val="1400725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CB3F6E-BE1A-65E6-D3E2-2269E5B2AEB7}"/>
              </a:ext>
            </a:extLst>
          </p:cNvPr>
          <p:cNvSpPr>
            <a:spLocks noGrp="1"/>
          </p:cNvSpPr>
          <p:nvPr>
            <p:ph type="title"/>
          </p:nvPr>
        </p:nvSpPr>
        <p:spPr>
          <a:xfrm>
            <a:off x="1051068" y="0"/>
            <a:ext cx="9810604" cy="1216024"/>
          </a:xfrm>
        </p:spPr>
        <p:txBody>
          <a:bodyPr/>
          <a:lstStyle/>
          <a:p>
            <a:r>
              <a:rPr lang="en-US" dirty="0"/>
              <a:t>HERRAMIENTAS UTILIZADAS</a:t>
            </a:r>
            <a:endParaRPr lang="es-EC" dirty="0"/>
          </a:p>
        </p:txBody>
      </p:sp>
      <p:graphicFrame>
        <p:nvGraphicFramePr>
          <p:cNvPr id="7" name="Content Placeholder 6">
            <a:extLst>
              <a:ext uri="{FF2B5EF4-FFF2-40B4-BE49-F238E27FC236}">
                <a16:creationId xmlns:a16="http://schemas.microsoft.com/office/drawing/2014/main" id="{B6CE4C18-BAB9-5EA7-D4E2-0D38E81C35EC}"/>
              </a:ext>
            </a:extLst>
          </p:cNvPr>
          <p:cNvGraphicFramePr>
            <a:graphicFrameLocks noGrp="1"/>
          </p:cNvGraphicFramePr>
          <p:nvPr>
            <p:ph idx="1"/>
            <p:extLst>
              <p:ext uri="{D42A27DB-BD31-4B8C-83A1-F6EECF244321}">
                <p14:modId xmlns:p14="http://schemas.microsoft.com/office/powerpoint/2010/main" val="3416898800"/>
              </p:ext>
            </p:extLst>
          </p:nvPr>
        </p:nvGraphicFramePr>
        <p:xfrm>
          <a:off x="1051068" y="1216023"/>
          <a:ext cx="9810747" cy="4822468"/>
        </p:xfrm>
        <a:graphic>
          <a:graphicData uri="http://schemas.openxmlformats.org/drawingml/2006/table">
            <a:tbl>
              <a:tblPr firstRow="1" bandRow="1">
                <a:tableStyleId>{5C22544A-7EE6-4342-B048-85BDC9FD1C3A}</a:tableStyleId>
              </a:tblPr>
              <a:tblGrid>
                <a:gridCol w="1726781">
                  <a:extLst>
                    <a:ext uri="{9D8B030D-6E8A-4147-A177-3AD203B41FA5}">
                      <a16:colId xmlns:a16="http://schemas.microsoft.com/office/drawing/2014/main" val="2724956496"/>
                    </a:ext>
                  </a:extLst>
                </a:gridCol>
                <a:gridCol w="3994030">
                  <a:extLst>
                    <a:ext uri="{9D8B030D-6E8A-4147-A177-3AD203B41FA5}">
                      <a16:colId xmlns:a16="http://schemas.microsoft.com/office/drawing/2014/main" val="4224720305"/>
                    </a:ext>
                  </a:extLst>
                </a:gridCol>
                <a:gridCol w="4089936">
                  <a:extLst>
                    <a:ext uri="{9D8B030D-6E8A-4147-A177-3AD203B41FA5}">
                      <a16:colId xmlns:a16="http://schemas.microsoft.com/office/drawing/2014/main" val="2980868762"/>
                    </a:ext>
                  </a:extLst>
                </a:gridCol>
              </a:tblGrid>
              <a:tr h="375710">
                <a:tc>
                  <a:txBody>
                    <a:bodyPr/>
                    <a:lstStyle/>
                    <a:p>
                      <a:pPr algn="ctr" fontAlgn="b"/>
                      <a:r>
                        <a:rPr lang="es-EC" sz="1800" b="1" dirty="0">
                          <a:effectLst/>
                        </a:rPr>
                        <a:t>Herramientas</a:t>
                      </a:r>
                    </a:p>
                  </a:txBody>
                  <a:tcPr anchor="ctr"/>
                </a:tc>
                <a:tc>
                  <a:txBody>
                    <a:bodyPr/>
                    <a:lstStyle/>
                    <a:p>
                      <a:pPr algn="ctr" fontAlgn="b"/>
                      <a:r>
                        <a:rPr lang="es-EC" sz="1800" b="1" dirty="0">
                          <a:effectLst/>
                        </a:rPr>
                        <a:t>Descripción</a:t>
                      </a:r>
                    </a:p>
                  </a:txBody>
                  <a:tcPr anchor="ctr"/>
                </a:tc>
                <a:tc>
                  <a:txBody>
                    <a:bodyPr/>
                    <a:lstStyle/>
                    <a:p>
                      <a:pPr algn="ctr" fontAlgn="b"/>
                      <a:r>
                        <a:rPr lang="es-EC" sz="1800" b="1" dirty="0">
                          <a:effectLst/>
                        </a:rPr>
                        <a:t>Utilidad</a:t>
                      </a:r>
                    </a:p>
                  </a:txBody>
                  <a:tcPr anchor="ctr"/>
                </a:tc>
                <a:extLst>
                  <a:ext uri="{0D108BD9-81ED-4DB2-BD59-A6C34878D82A}">
                    <a16:rowId xmlns:a16="http://schemas.microsoft.com/office/drawing/2014/main" val="1026818143"/>
                  </a:ext>
                </a:extLst>
              </a:tr>
              <a:tr h="833767">
                <a:tc>
                  <a:txBody>
                    <a:bodyPr/>
                    <a:lstStyle/>
                    <a:p>
                      <a:pPr algn="l" fontAlgn="base"/>
                      <a:r>
                        <a:rPr lang="es-EC" sz="1200" b="1" dirty="0">
                          <a:effectLst/>
                          <a:latin typeface="Verdana" panose="020B0604030504040204" pitchFamily="34" charset="0"/>
                          <a:ea typeface="Verdana" panose="020B0604030504040204" pitchFamily="34" charset="0"/>
                        </a:rPr>
                        <a:t>GitHub</a:t>
                      </a:r>
                    </a:p>
                  </a:txBody>
                  <a:tcPr anchor="ctr"/>
                </a:tc>
                <a:tc>
                  <a:txBody>
                    <a:bodyPr/>
                    <a:lstStyle/>
                    <a:p>
                      <a:pPr algn="l"/>
                      <a:r>
                        <a:rPr lang="es-ES" sz="1200" b="0" i="0" kern="1200" dirty="0">
                          <a:solidFill>
                            <a:schemeClr val="dk1"/>
                          </a:solidFill>
                          <a:effectLst/>
                          <a:latin typeface="Verdana" panose="020B0604030504040204" pitchFamily="34" charset="0"/>
                          <a:ea typeface="Verdana" panose="020B0604030504040204" pitchFamily="34" charset="0"/>
                          <a:cs typeface="+mn-cs"/>
                        </a:rPr>
                        <a:t>Plataforma para alojar proyectos utilizando el sistema de control de versiones Git. </a:t>
                      </a:r>
                      <a:r>
                        <a:rPr lang="es-EC" sz="1200" b="0" i="0" kern="1200" dirty="0">
                          <a:solidFill>
                            <a:schemeClr val="dk1"/>
                          </a:solidFill>
                          <a:effectLst/>
                          <a:latin typeface="Verdana" panose="020B0604030504040204" pitchFamily="34" charset="0"/>
                          <a:ea typeface="Verdana" panose="020B0604030504040204" pitchFamily="34" charset="0"/>
                          <a:cs typeface="+mn-cs"/>
                        </a:rPr>
                        <a:t>Se utiliza principalmente para la creación de código fuente de programas de ordenador.</a:t>
                      </a:r>
                      <a:endParaRPr lang="es-EC" sz="1200" dirty="0">
                        <a:latin typeface="Verdana" panose="020B0604030504040204" pitchFamily="34" charset="0"/>
                        <a:ea typeface="Verdana" panose="020B0604030504040204" pitchFamily="34" charset="0"/>
                      </a:endParaRPr>
                    </a:p>
                  </a:txBody>
                  <a:tcPr anchor="ctr"/>
                </a:tc>
                <a:tc>
                  <a:txBody>
                    <a:bodyPr/>
                    <a:lstStyle/>
                    <a:p>
                      <a:pPr algn="l"/>
                      <a:r>
                        <a:rPr lang="es-ES" sz="1200" b="0" i="0" kern="1200" dirty="0">
                          <a:solidFill>
                            <a:schemeClr val="dk1"/>
                          </a:solidFill>
                          <a:effectLst/>
                          <a:latin typeface="Verdana" panose="020B0604030504040204" pitchFamily="34" charset="0"/>
                          <a:ea typeface="Verdana" panose="020B0604030504040204" pitchFamily="34" charset="0"/>
                          <a:cs typeface="+mn-cs"/>
                        </a:rPr>
                        <a:t>- Alojar y gestionar proyectos de software.</a:t>
                      </a:r>
                      <a:endParaRPr lang="es-EC" sz="1200" dirty="0">
                        <a:latin typeface="Verdana" panose="020B0604030504040204" pitchFamily="34" charset="0"/>
                        <a:ea typeface="Verdana" panose="020B0604030504040204" pitchFamily="34" charset="0"/>
                      </a:endParaRPr>
                    </a:p>
                  </a:txBody>
                  <a:tcPr anchor="ctr"/>
                </a:tc>
                <a:extLst>
                  <a:ext uri="{0D108BD9-81ED-4DB2-BD59-A6C34878D82A}">
                    <a16:rowId xmlns:a16="http://schemas.microsoft.com/office/drawing/2014/main" val="3030156389"/>
                  </a:ext>
                </a:extLst>
              </a:tr>
              <a:tr h="1389612">
                <a:tc>
                  <a:txBody>
                    <a:bodyPr/>
                    <a:lstStyle/>
                    <a:p>
                      <a:pPr algn="l"/>
                      <a:r>
                        <a:rPr lang="es-EC" sz="1200" b="1" i="0" kern="1200" dirty="0">
                          <a:solidFill>
                            <a:schemeClr val="dk1"/>
                          </a:solidFill>
                          <a:effectLst/>
                          <a:latin typeface="Verdana" panose="020B0604030504040204" pitchFamily="34" charset="0"/>
                          <a:ea typeface="Verdana" panose="020B0604030504040204" pitchFamily="34" charset="0"/>
                          <a:cs typeface="+mn-cs"/>
                        </a:rPr>
                        <a:t>JIRA</a:t>
                      </a:r>
                      <a:endParaRPr lang="es-EC" sz="1200" b="1" dirty="0">
                        <a:latin typeface="Verdana" panose="020B0604030504040204" pitchFamily="34" charset="0"/>
                        <a:ea typeface="Verdana" panose="020B0604030504040204" pitchFamily="34" charset="0"/>
                      </a:endParaRPr>
                    </a:p>
                  </a:txBody>
                  <a:tcPr anchor="ctr"/>
                </a:tc>
                <a:tc>
                  <a:txBody>
                    <a:bodyPr/>
                    <a:lstStyle/>
                    <a:p>
                      <a:pPr algn="l" fontAlgn="base"/>
                      <a:r>
                        <a:rPr lang="es-ES" sz="1200" dirty="0">
                          <a:effectLst/>
                          <a:latin typeface="Verdana" panose="020B0604030504040204" pitchFamily="34" charset="0"/>
                          <a:ea typeface="Verdana" panose="020B0604030504040204" pitchFamily="34" charset="0"/>
                        </a:rPr>
                        <a:t>Herramienta de gestión de trabajo para equipos de software que deben organizar y hacer seguimiento.</a:t>
                      </a:r>
                    </a:p>
                    <a:p>
                      <a:pPr algn="l" fontAlgn="base"/>
                      <a:r>
                        <a:rPr lang="es-ES" sz="1200" b="0" i="0" kern="1200" dirty="0">
                          <a:solidFill>
                            <a:schemeClr val="dk1"/>
                          </a:solidFill>
                          <a:effectLst/>
                          <a:latin typeface="Verdana" panose="020B0604030504040204" pitchFamily="34" charset="0"/>
                          <a:ea typeface="Verdana" panose="020B0604030504040204" pitchFamily="34" charset="0"/>
                          <a:cs typeface="+mn-cs"/>
                        </a:rPr>
                        <a:t>JIRA es increíblemente flexible y se puede personalizar para trabajar con el flujo de trabajo.</a:t>
                      </a:r>
                      <a:endParaRPr lang="es-ES" sz="1200" dirty="0">
                        <a:effectLst/>
                        <a:latin typeface="Verdana" panose="020B0604030504040204" pitchFamily="34" charset="0"/>
                        <a:ea typeface="Verdana" panose="020B0604030504040204" pitchFamily="34" charset="0"/>
                      </a:endParaRPr>
                    </a:p>
                  </a:txBody>
                  <a:tcPr anchor="ctr"/>
                </a:tc>
                <a:tc>
                  <a:txBody>
                    <a:bodyPr/>
                    <a:lstStyle/>
                    <a:p>
                      <a:pPr algn="l"/>
                      <a:r>
                        <a:rPr lang="es-EC" sz="1200" b="0" i="0" kern="1200" dirty="0">
                          <a:solidFill>
                            <a:schemeClr val="dk1"/>
                          </a:solidFill>
                          <a:effectLst/>
                          <a:latin typeface="Verdana" panose="020B0604030504040204" pitchFamily="34" charset="0"/>
                          <a:ea typeface="Verdana" panose="020B0604030504040204" pitchFamily="34" charset="0"/>
                          <a:cs typeface="+mn-cs"/>
                        </a:rPr>
                        <a:t>- Planificación de proyectos.</a:t>
                      </a:r>
                    </a:p>
                    <a:p>
                      <a:pPr algn="l"/>
                      <a:r>
                        <a:rPr lang="es-ES" sz="1200" b="0" i="0" kern="1200" dirty="0">
                          <a:solidFill>
                            <a:schemeClr val="dk1"/>
                          </a:solidFill>
                          <a:effectLst/>
                          <a:latin typeface="Verdana" panose="020B0604030504040204" pitchFamily="34" charset="0"/>
                          <a:ea typeface="Verdana" panose="020B0604030504040204" pitchFamily="34" charset="0"/>
                          <a:cs typeface="+mn-cs"/>
                        </a:rPr>
                        <a:t>- Seguimiento de problemas y tareas.</a:t>
                      </a:r>
                    </a:p>
                    <a:p>
                      <a:pPr algn="l"/>
                      <a:r>
                        <a:rPr lang="es-ES" sz="1200" dirty="0">
                          <a:latin typeface="Verdana" panose="020B0604030504040204" pitchFamily="34" charset="0"/>
                          <a:ea typeface="Verdana" panose="020B0604030504040204" pitchFamily="34" charset="0"/>
                        </a:rPr>
                        <a:t>- Colaboración en equipos.</a:t>
                      </a:r>
                    </a:p>
                    <a:p>
                      <a:pPr algn="l"/>
                      <a:r>
                        <a:rPr lang="es-ES" sz="1200" dirty="0">
                          <a:latin typeface="Verdana" panose="020B0604030504040204" pitchFamily="34" charset="0"/>
                          <a:ea typeface="Verdana" panose="020B0604030504040204" pitchFamily="34" charset="0"/>
                        </a:rPr>
                        <a:t>- Informes y estadísticas.</a:t>
                      </a:r>
                    </a:p>
                    <a:p>
                      <a:pPr algn="l"/>
                      <a:r>
                        <a:rPr lang="es-ES" sz="1200" dirty="0">
                          <a:latin typeface="Verdana" panose="020B0604030504040204" pitchFamily="34" charset="0"/>
                          <a:ea typeface="Verdana" panose="020B0604030504040204" pitchFamily="34" charset="0"/>
                        </a:rPr>
                        <a:t>- Gestión de versiones.</a:t>
                      </a:r>
                    </a:p>
                    <a:p>
                      <a:pPr algn="l"/>
                      <a:r>
                        <a:rPr lang="es-ES" sz="1200" dirty="0">
                          <a:latin typeface="Verdana" panose="020B0604030504040204" pitchFamily="34" charset="0"/>
                          <a:ea typeface="Verdana" panose="020B0604030504040204" pitchFamily="34" charset="0"/>
                        </a:rPr>
                        <a:t>- Automatización de flujo de trabajo.</a:t>
                      </a:r>
                    </a:p>
                    <a:p>
                      <a:pPr algn="l"/>
                      <a:r>
                        <a:rPr lang="es-ES" sz="1200" dirty="0">
                          <a:latin typeface="Verdana" panose="020B0604030504040204" pitchFamily="34" charset="0"/>
                          <a:ea typeface="Verdana" panose="020B0604030504040204" pitchFamily="34" charset="0"/>
                        </a:rPr>
                        <a:t>- Gestión de documentación.</a:t>
                      </a:r>
                      <a:endParaRPr lang="es-EC" sz="1200" dirty="0">
                        <a:latin typeface="Verdana" panose="020B0604030504040204" pitchFamily="34" charset="0"/>
                        <a:ea typeface="Verdana" panose="020B0604030504040204" pitchFamily="34" charset="0"/>
                      </a:endParaRPr>
                    </a:p>
                  </a:txBody>
                  <a:tcPr anchor="ctr"/>
                </a:tc>
                <a:extLst>
                  <a:ext uri="{0D108BD9-81ED-4DB2-BD59-A6C34878D82A}">
                    <a16:rowId xmlns:a16="http://schemas.microsoft.com/office/drawing/2014/main" val="2112181530"/>
                  </a:ext>
                </a:extLst>
              </a:tr>
              <a:tr h="1204330">
                <a:tc>
                  <a:txBody>
                    <a:bodyPr/>
                    <a:lstStyle/>
                    <a:p>
                      <a:pPr algn="l"/>
                      <a:r>
                        <a:rPr lang="es-EC" sz="1200" b="1" i="0" kern="1200" dirty="0">
                          <a:solidFill>
                            <a:schemeClr val="dk1"/>
                          </a:solidFill>
                          <a:effectLst/>
                          <a:latin typeface="Verdana" panose="020B0604030504040204" pitchFamily="34" charset="0"/>
                          <a:ea typeface="Verdana" panose="020B0604030504040204" pitchFamily="34" charset="0"/>
                          <a:cs typeface="+mn-cs"/>
                        </a:rPr>
                        <a:t>NetBeans</a:t>
                      </a:r>
                      <a:endParaRPr lang="es-EC" sz="1200" b="1" dirty="0">
                        <a:latin typeface="Verdana" panose="020B0604030504040204" pitchFamily="34" charset="0"/>
                        <a:ea typeface="Verdana" panose="020B0604030504040204" pitchFamily="34" charset="0"/>
                      </a:endParaRPr>
                    </a:p>
                  </a:txBody>
                  <a:tcPr anchor="ctr"/>
                </a:tc>
                <a:tc>
                  <a:txBody>
                    <a:bodyPr/>
                    <a:lstStyle/>
                    <a:p>
                      <a:pPr algn="l"/>
                      <a:r>
                        <a:rPr lang="es-ES" sz="1200" b="0" i="0" kern="1200" dirty="0">
                          <a:solidFill>
                            <a:schemeClr val="dk1"/>
                          </a:solidFill>
                          <a:effectLst/>
                          <a:latin typeface="Verdana" panose="020B0604030504040204" pitchFamily="34" charset="0"/>
                          <a:ea typeface="Verdana" panose="020B0604030504040204" pitchFamily="34" charset="0"/>
                          <a:cs typeface="+mn-cs"/>
                        </a:rPr>
                        <a:t>Entorno de desarrollo integrado libre, hecho principalmente para el lenguaje de programación Java.</a:t>
                      </a:r>
                      <a:endParaRPr lang="es-EC" sz="1200" dirty="0">
                        <a:latin typeface="Verdana" panose="020B0604030504040204" pitchFamily="34" charset="0"/>
                        <a:ea typeface="Verdana" panose="020B0604030504040204" pitchFamily="34" charset="0"/>
                      </a:endParaRPr>
                    </a:p>
                  </a:txBody>
                  <a:tcPr anchor="ctr"/>
                </a:tc>
                <a:tc>
                  <a:txBody>
                    <a:bodyPr/>
                    <a:lstStyle/>
                    <a:p>
                      <a:pPr algn="l"/>
                      <a:r>
                        <a:rPr lang="es-ES" sz="1200" dirty="0">
                          <a:latin typeface="Verdana" panose="020B0604030504040204" pitchFamily="34" charset="0"/>
                          <a:ea typeface="Verdana" panose="020B0604030504040204" pitchFamily="34" charset="0"/>
                        </a:rPr>
                        <a:t>- Desarrollo de aplicaciones Java.</a:t>
                      </a:r>
                    </a:p>
                    <a:p>
                      <a:pPr algn="l"/>
                      <a:r>
                        <a:rPr lang="es-ES" sz="1200" dirty="0">
                          <a:latin typeface="Verdana" panose="020B0604030504040204" pitchFamily="34" charset="0"/>
                          <a:ea typeface="Verdana" panose="020B0604030504040204" pitchFamily="34" charset="0"/>
                        </a:rPr>
                        <a:t>- Diseño de interfaces gráficas de usuario (GUI).</a:t>
                      </a:r>
                    </a:p>
                    <a:p>
                      <a:pPr algn="l"/>
                      <a:r>
                        <a:rPr lang="es-ES" sz="1200" dirty="0">
                          <a:latin typeface="Verdana" panose="020B0604030504040204" pitchFamily="34" charset="0"/>
                          <a:ea typeface="Verdana" panose="020B0604030504040204" pitchFamily="34" charset="0"/>
                        </a:rPr>
                        <a:t>- Depuración y perfilado.</a:t>
                      </a:r>
                    </a:p>
                    <a:p>
                      <a:pPr algn="l"/>
                      <a:r>
                        <a:rPr lang="es-ES" sz="1200" dirty="0">
                          <a:latin typeface="Verdana" panose="020B0604030504040204" pitchFamily="34" charset="0"/>
                          <a:ea typeface="Verdana" panose="020B0604030504040204" pitchFamily="34" charset="0"/>
                        </a:rPr>
                        <a:t>- Manejo de bibliotecas y dependencias.</a:t>
                      </a:r>
                    </a:p>
                    <a:p>
                      <a:pPr algn="l"/>
                      <a:r>
                        <a:rPr lang="es-ES" sz="1200" dirty="0">
                          <a:latin typeface="Verdana" panose="020B0604030504040204" pitchFamily="34" charset="0"/>
                          <a:ea typeface="Verdana" panose="020B0604030504040204" pitchFamily="34" charset="0"/>
                        </a:rPr>
                        <a:t>- Automatización de tareas.</a:t>
                      </a:r>
                    </a:p>
                    <a:p>
                      <a:pPr algn="l"/>
                      <a:r>
                        <a:rPr lang="es-ES" sz="1200" dirty="0">
                          <a:latin typeface="Verdana" panose="020B0604030504040204" pitchFamily="34" charset="0"/>
                          <a:ea typeface="Verdana" panose="020B0604030504040204" pitchFamily="34" charset="0"/>
                        </a:rPr>
                        <a:t>- Integración con servidores de aplicaciones.</a:t>
                      </a:r>
                      <a:endParaRPr lang="es-EC" sz="1200" dirty="0">
                        <a:latin typeface="Verdana" panose="020B0604030504040204" pitchFamily="34" charset="0"/>
                        <a:ea typeface="Verdana" panose="020B0604030504040204" pitchFamily="34" charset="0"/>
                      </a:endParaRPr>
                    </a:p>
                  </a:txBody>
                  <a:tcPr anchor="ctr"/>
                </a:tc>
                <a:extLst>
                  <a:ext uri="{0D108BD9-81ED-4DB2-BD59-A6C34878D82A}">
                    <a16:rowId xmlns:a16="http://schemas.microsoft.com/office/drawing/2014/main" val="3893145113"/>
                  </a:ext>
                </a:extLst>
              </a:tr>
              <a:tr h="1019049">
                <a:tc>
                  <a:txBody>
                    <a:bodyPr/>
                    <a:lstStyle/>
                    <a:p>
                      <a:pPr algn="l"/>
                      <a:r>
                        <a:rPr lang="es-EC" sz="1200" b="1" i="0" kern="1200" dirty="0">
                          <a:solidFill>
                            <a:schemeClr val="dk1"/>
                          </a:solidFill>
                          <a:effectLst/>
                          <a:latin typeface="Verdana" panose="020B0604030504040204" pitchFamily="34" charset="0"/>
                          <a:ea typeface="Verdana" panose="020B0604030504040204" pitchFamily="34" charset="0"/>
                          <a:cs typeface="+mn-cs"/>
                        </a:rPr>
                        <a:t>Maven</a:t>
                      </a:r>
                      <a:endParaRPr lang="es-EC" sz="1200" b="1" dirty="0">
                        <a:latin typeface="Verdana" panose="020B0604030504040204" pitchFamily="34" charset="0"/>
                        <a:ea typeface="Verdana" panose="020B0604030504040204" pitchFamily="34" charset="0"/>
                      </a:endParaRPr>
                    </a:p>
                  </a:txBody>
                  <a:tcPr anchor="ctr"/>
                </a:tc>
                <a:tc>
                  <a:txBody>
                    <a:bodyPr/>
                    <a:lstStyle/>
                    <a:p>
                      <a:pPr algn="l"/>
                      <a:r>
                        <a:rPr lang="es-ES" sz="1200" b="0" i="0" kern="1200" dirty="0">
                          <a:solidFill>
                            <a:schemeClr val="dk1"/>
                          </a:solidFill>
                          <a:effectLst/>
                          <a:latin typeface="Verdana" panose="020B0604030504040204" pitchFamily="34" charset="0"/>
                          <a:ea typeface="Verdana" panose="020B0604030504040204" pitchFamily="34" charset="0"/>
                          <a:cs typeface="+mn-cs"/>
                        </a:rPr>
                        <a:t>Herramienta de gestión de proyectos de software que se utiliza para simplificar y gestionar el proceso de construcción de proyectos.</a:t>
                      </a:r>
                      <a:endParaRPr lang="es-EC" sz="1200" dirty="0">
                        <a:latin typeface="Verdana" panose="020B0604030504040204" pitchFamily="34" charset="0"/>
                        <a:ea typeface="Verdana" panose="020B0604030504040204" pitchFamily="34" charset="0"/>
                      </a:endParaRPr>
                    </a:p>
                  </a:txBody>
                  <a:tcPr anchor="ctr"/>
                </a:tc>
                <a:tc>
                  <a:txBody>
                    <a:bodyPr/>
                    <a:lstStyle/>
                    <a:p>
                      <a:pPr algn="l"/>
                      <a:r>
                        <a:rPr lang="es-ES" sz="1200" dirty="0">
                          <a:latin typeface="Verdana" panose="020B0604030504040204" pitchFamily="34" charset="0"/>
                          <a:ea typeface="Verdana" panose="020B0604030504040204" pitchFamily="34" charset="0"/>
                        </a:rPr>
                        <a:t>- Gestión de dependencias.</a:t>
                      </a:r>
                    </a:p>
                    <a:p>
                      <a:pPr algn="l"/>
                      <a:r>
                        <a:rPr lang="es-ES" sz="1200" dirty="0">
                          <a:latin typeface="Verdana" panose="020B0604030504040204" pitchFamily="34" charset="0"/>
                          <a:ea typeface="Verdana" panose="020B0604030504040204" pitchFamily="34" charset="0"/>
                        </a:rPr>
                        <a:t>el proceso de construcción de proyectos.	- Ciclo de vida de construcción estandarizado.</a:t>
                      </a:r>
                    </a:p>
                    <a:p>
                      <a:pPr algn="l"/>
                      <a:r>
                        <a:rPr lang="es-ES" sz="1200" dirty="0">
                          <a:latin typeface="Verdana" panose="020B0604030504040204" pitchFamily="34" charset="0"/>
                          <a:ea typeface="Verdana" panose="020B0604030504040204" pitchFamily="34" charset="0"/>
                        </a:rPr>
                        <a:t>- Validación, compilación, pruebas, instalación y despliegue.</a:t>
                      </a:r>
                      <a:endParaRPr lang="es-EC" sz="1200" dirty="0">
                        <a:latin typeface="Verdana" panose="020B0604030504040204" pitchFamily="34" charset="0"/>
                        <a:ea typeface="Verdana" panose="020B0604030504040204" pitchFamily="34" charset="0"/>
                      </a:endParaRPr>
                    </a:p>
                  </a:txBody>
                  <a:tcPr anchor="ctr"/>
                </a:tc>
                <a:extLst>
                  <a:ext uri="{0D108BD9-81ED-4DB2-BD59-A6C34878D82A}">
                    <a16:rowId xmlns:a16="http://schemas.microsoft.com/office/drawing/2014/main" val="3913259492"/>
                  </a:ext>
                </a:extLst>
              </a:tr>
            </a:tbl>
          </a:graphicData>
        </a:graphic>
      </p:graphicFrame>
    </p:spTree>
    <p:extLst>
      <p:ext uri="{BB962C8B-B14F-4D97-AF65-F5344CB8AC3E}">
        <p14:creationId xmlns:p14="http://schemas.microsoft.com/office/powerpoint/2010/main" val="185710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AA4BC9-8AAF-8CB7-1B2C-901E9331E771}"/>
              </a:ext>
            </a:extLst>
          </p:cNvPr>
          <p:cNvSpPr>
            <a:spLocks noGrp="1"/>
          </p:cNvSpPr>
          <p:nvPr>
            <p:ph type="title"/>
          </p:nvPr>
        </p:nvSpPr>
        <p:spPr>
          <a:xfrm>
            <a:off x="1050879" y="142121"/>
            <a:ext cx="9810604" cy="1222375"/>
          </a:xfrm>
        </p:spPr>
        <p:txBody>
          <a:bodyPr>
            <a:noAutofit/>
          </a:bodyPr>
          <a:lstStyle/>
          <a:p>
            <a:r>
              <a:rPr lang="en-US" sz="1800" dirty="0"/>
              <a:t>1. PROCESO DE LA GESTION DE LA CONFIGURACION DEL SOFTWARE </a:t>
            </a:r>
            <a:r>
              <a:rPr lang="es-ES" sz="1800" dirty="0"/>
              <a:t>(GCSW)</a:t>
            </a:r>
            <a:endParaRPr lang="es-EC" sz="1800" dirty="0"/>
          </a:p>
        </p:txBody>
      </p:sp>
      <p:pic>
        <p:nvPicPr>
          <p:cNvPr id="6" name="object 7">
            <a:extLst>
              <a:ext uri="{FF2B5EF4-FFF2-40B4-BE49-F238E27FC236}">
                <a16:creationId xmlns:a16="http://schemas.microsoft.com/office/drawing/2014/main" id="{1468C099-066F-CFDE-8784-C14354B5BCBA}"/>
              </a:ext>
            </a:extLst>
          </p:cNvPr>
          <p:cNvPicPr/>
          <p:nvPr/>
        </p:nvPicPr>
        <p:blipFill>
          <a:blip r:embed="rId2" cstate="print"/>
          <a:stretch>
            <a:fillRect/>
          </a:stretch>
        </p:blipFill>
        <p:spPr>
          <a:xfrm>
            <a:off x="2536276" y="1442133"/>
            <a:ext cx="6839810" cy="48206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44444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4570A8-E53F-DD71-95A3-C00AEB0B717E}"/>
              </a:ext>
            </a:extLst>
          </p:cNvPr>
          <p:cNvSpPr>
            <a:spLocks noGrp="1"/>
          </p:cNvSpPr>
          <p:nvPr>
            <p:ph type="title"/>
          </p:nvPr>
        </p:nvSpPr>
        <p:spPr/>
        <p:txBody>
          <a:bodyPr/>
          <a:lstStyle/>
          <a:p>
            <a:r>
              <a:rPr lang="es-ES" b="1" dirty="0" err="1"/>
              <a:t>conclusiOnES</a:t>
            </a:r>
            <a:endParaRPr lang="es-EC" b="1" dirty="0"/>
          </a:p>
        </p:txBody>
      </p:sp>
      <p:sp>
        <p:nvSpPr>
          <p:cNvPr id="3" name="Marcador de contenido 2">
            <a:extLst>
              <a:ext uri="{FF2B5EF4-FFF2-40B4-BE49-F238E27FC236}">
                <a16:creationId xmlns:a16="http://schemas.microsoft.com/office/drawing/2014/main" id="{15770580-4F1B-33BC-E804-CA47F22654BF}"/>
              </a:ext>
            </a:extLst>
          </p:cNvPr>
          <p:cNvSpPr>
            <a:spLocks noGrp="1"/>
          </p:cNvSpPr>
          <p:nvPr>
            <p:ph idx="1"/>
          </p:nvPr>
        </p:nvSpPr>
        <p:spPr/>
        <p:txBody>
          <a:bodyPr/>
          <a:lstStyle/>
          <a:p>
            <a:r>
              <a:rPr lang="es-ES" b="0" i="0" dirty="0">
                <a:solidFill>
                  <a:srgbClr val="002060"/>
                </a:solidFill>
                <a:effectLst/>
                <a:latin typeface="Söhne"/>
              </a:rPr>
              <a:t>En conclusión,</a:t>
            </a:r>
            <a:r>
              <a:rPr lang="es-ES" dirty="0">
                <a:solidFill>
                  <a:srgbClr val="002060"/>
                </a:solidFill>
                <a:latin typeface="Söhne"/>
              </a:rPr>
              <a:t> </a:t>
            </a:r>
            <a:r>
              <a:rPr lang="es-ES" b="0" i="0" dirty="0">
                <a:solidFill>
                  <a:srgbClr val="002060"/>
                </a:solidFill>
                <a:effectLst/>
                <a:latin typeface="Söhne"/>
              </a:rPr>
              <a:t>la gestión de la configuración de software es un proceso esencial en el desarrollo de software que implica la planificación, identificación, control, revisión y auditoría de los elementos de configuración.</a:t>
            </a:r>
          </a:p>
          <a:p>
            <a:r>
              <a:rPr lang="es-ES" b="0" i="0" dirty="0">
                <a:solidFill>
                  <a:srgbClr val="002060"/>
                </a:solidFill>
                <a:effectLst/>
                <a:latin typeface="Söhne"/>
              </a:rPr>
              <a:t>Utilizar herramientas como Jira, NetBeans, Maven y GitHub puede facilitar y mejorar significativamente este proceso al proporcionar una gestión eficiente de tareas, una plataforma de desarrollo integrada, las herramientas necesarias para el desarrollo Java, una gestión de dependencias y un control de versiones colaborativo.</a:t>
            </a:r>
          </a:p>
          <a:p>
            <a:r>
              <a:rPr lang="es-ES" b="0" i="0" dirty="0">
                <a:solidFill>
                  <a:srgbClr val="002060"/>
                </a:solidFill>
                <a:effectLst/>
                <a:latin typeface="Söhne"/>
              </a:rPr>
              <a:t>Si se aprovechan estas herramientas de manera efectiva, los equipos de desarrollo pueden aumentar la eficiencia, la colaboración y la calidad en todo el ciclo de vida del desarrollo de software.</a:t>
            </a:r>
            <a:endParaRPr lang="es-EC" dirty="0">
              <a:solidFill>
                <a:srgbClr val="002060"/>
              </a:solidFill>
            </a:endParaRPr>
          </a:p>
        </p:txBody>
      </p:sp>
    </p:spTree>
    <p:extLst>
      <p:ext uri="{BB962C8B-B14F-4D97-AF65-F5344CB8AC3E}">
        <p14:creationId xmlns:p14="http://schemas.microsoft.com/office/powerpoint/2010/main" val="4003699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AA116-3878-A106-8EC5-0A419D0EFCF8}"/>
              </a:ext>
            </a:extLst>
          </p:cNvPr>
          <p:cNvSpPr>
            <a:spLocks noGrp="1"/>
          </p:cNvSpPr>
          <p:nvPr>
            <p:ph type="title"/>
          </p:nvPr>
        </p:nvSpPr>
        <p:spPr/>
        <p:txBody>
          <a:bodyPr/>
          <a:lstStyle/>
          <a:p>
            <a:r>
              <a:rPr lang="es-ES" b="1" i="0" dirty="0">
                <a:solidFill>
                  <a:srgbClr val="002060"/>
                </a:solidFill>
                <a:effectLst/>
              </a:rPr>
              <a:t>PROCESO DE LA GESTION DE LA CONFIGURACION DEL SOFTWARE </a:t>
            </a:r>
            <a:endParaRPr lang="es-EC" dirty="0">
              <a:solidFill>
                <a:srgbClr val="002060"/>
              </a:solidFill>
            </a:endParaRPr>
          </a:p>
        </p:txBody>
      </p:sp>
      <p:sp>
        <p:nvSpPr>
          <p:cNvPr id="5" name="CuadroTexto 4">
            <a:extLst>
              <a:ext uri="{FF2B5EF4-FFF2-40B4-BE49-F238E27FC236}">
                <a16:creationId xmlns:a16="http://schemas.microsoft.com/office/drawing/2014/main" id="{14B98ADA-043A-815A-4873-6E29E38A5683}"/>
              </a:ext>
            </a:extLst>
          </p:cNvPr>
          <p:cNvSpPr txBox="1"/>
          <p:nvPr/>
        </p:nvSpPr>
        <p:spPr>
          <a:xfrm>
            <a:off x="922422" y="1825625"/>
            <a:ext cx="4963218" cy="3539430"/>
          </a:xfrm>
          <a:prstGeom prst="rect">
            <a:avLst/>
          </a:prstGeom>
          <a:noFill/>
        </p:spPr>
        <p:txBody>
          <a:bodyPr wrap="square">
            <a:spAutoFit/>
          </a:bodyPr>
          <a:lstStyle/>
          <a:p>
            <a:r>
              <a:rPr lang="es-ES" sz="3200" b="0" i="0" dirty="0">
                <a:solidFill>
                  <a:srgbClr val="002060"/>
                </a:solidFill>
                <a:effectLst/>
                <a:latin typeface="Söhne"/>
              </a:rPr>
              <a:t>Es un proceso fundamental en el desarrollo de software que implica la gestión sistemática de los elementos de configuración a lo largo del ciclo de vida del software.</a:t>
            </a:r>
            <a:endParaRPr lang="es-EC" sz="3200" dirty="0">
              <a:solidFill>
                <a:srgbClr val="002060"/>
              </a:solidFill>
            </a:endParaRPr>
          </a:p>
        </p:txBody>
      </p:sp>
      <p:pic>
        <p:nvPicPr>
          <p:cNvPr id="7" name="Imagen 6">
            <a:extLst>
              <a:ext uri="{FF2B5EF4-FFF2-40B4-BE49-F238E27FC236}">
                <a16:creationId xmlns:a16="http://schemas.microsoft.com/office/drawing/2014/main" id="{2E138EE0-276D-0B34-F68A-14E23D0C1058}"/>
              </a:ext>
            </a:extLst>
          </p:cNvPr>
          <p:cNvPicPr>
            <a:picLocks noChangeAspect="1"/>
          </p:cNvPicPr>
          <p:nvPr/>
        </p:nvPicPr>
        <p:blipFill>
          <a:blip r:embed="rId2"/>
          <a:stretch>
            <a:fillRect/>
          </a:stretch>
        </p:blipFill>
        <p:spPr>
          <a:xfrm>
            <a:off x="6096000" y="1907740"/>
            <a:ext cx="4963218" cy="3124636"/>
          </a:xfrm>
          <a:prstGeom prst="rect">
            <a:avLst/>
          </a:prstGeom>
        </p:spPr>
      </p:pic>
    </p:spTree>
    <p:extLst>
      <p:ext uri="{BB962C8B-B14F-4D97-AF65-F5344CB8AC3E}">
        <p14:creationId xmlns:p14="http://schemas.microsoft.com/office/powerpoint/2010/main" val="1747840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AA4BC9-8AAF-8CB7-1B2C-901E9331E771}"/>
              </a:ext>
            </a:extLst>
          </p:cNvPr>
          <p:cNvSpPr>
            <a:spLocks noGrp="1"/>
          </p:cNvSpPr>
          <p:nvPr>
            <p:ph type="title"/>
          </p:nvPr>
        </p:nvSpPr>
        <p:spPr>
          <a:xfrm>
            <a:off x="1050879" y="564816"/>
            <a:ext cx="9810604" cy="1222375"/>
          </a:xfrm>
        </p:spPr>
        <p:txBody>
          <a:bodyPr>
            <a:noAutofit/>
          </a:bodyPr>
          <a:lstStyle/>
          <a:p>
            <a:r>
              <a:rPr lang="en-US" sz="1800" dirty="0"/>
              <a:t>1. PROCESO DE LA GESTION DE LA CONFIGURACION DEL SOFTWARE </a:t>
            </a:r>
            <a:r>
              <a:rPr lang="es-ES" sz="1800" dirty="0"/>
              <a:t>(GCSW)</a:t>
            </a:r>
            <a:endParaRPr lang="es-EC" sz="1800" dirty="0"/>
          </a:p>
        </p:txBody>
      </p:sp>
      <p:graphicFrame>
        <p:nvGraphicFramePr>
          <p:cNvPr id="5" name="Table 4">
            <a:extLst>
              <a:ext uri="{FF2B5EF4-FFF2-40B4-BE49-F238E27FC236}">
                <a16:creationId xmlns:a16="http://schemas.microsoft.com/office/drawing/2014/main" id="{FCDE4045-6800-5019-E55F-E6E5DFD1A6FB}"/>
              </a:ext>
            </a:extLst>
          </p:cNvPr>
          <p:cNvGraphicFramePr>
            <a:graphicFrameLocks noGrp="1"/>
          </p:cNvGraphicFramePr>
          <p:nvPr/>
        </p:nvGraphicFramePr>
        <p:xfrm>
          <a:off x="1050879" y="1825625"/>
          <a:ext cx="9810604" cy="4429125"/>
        </p:xfrm>
        <a:graphic>
          <a:graphicData uri="http://schemas.openxmlformats.org/drawingml/2006/table">
            <a:tbl>
              <a:tblPr>
                <a:tableStyleId>{5940675A-B579-460E-94D1-54222C63F5DA}</a:tableStyleId>
              </a:tblPr>
              <a:tblGrid>
                <a:gridCol w="2452651">
                  <a:extLst>
                    <a:ext uri="{9D8B030D-6E8A-4147-A177-3AD203B41FA5}">
                      <a16:colId xmlns:a16="http://schemas.microsoft.com/office/drawing/2014/main" val="1551703601"/>
                    </a:ext>
                  </a:extLst>
                </a:gridCol>
                <a:gridCol w="2452651">
                  <a:extLst>
                    <a:ext uri="{9D8B030D-6E8A-4147-A177-3AD203B41FA5}">
                      <a16:colId xmlns:a16="http://schemas.microsoft.com/office/drawing/2014/main" val="1657157689"/>
                    </a:ext>
                  </a:extLst>
                </a:gridCol>
                <a:gridCol w="2452651">
                  <a:extLst>
                    <a:ext uri="{9D8B030D-6E8A-4147-A177-3AD203B41FA5}">
                      <a16:colId xmlns:a16="http://schemas.microsoft.com/office/drawing/2014/main" val="4198446658"/>
                    </a:ext>
                  </a:extLst>
                </a:gridCol>
                <a:gridCol w="2452651">
                  <a:extLst>
                    <a:ext uri="{9D8B030D-6E8A-4147-A177-3AD203B41FA5}">
                      <a16:colId xmlns:a16="http://schemas.microsoft.com/office/drawing/2014/main" val="401662183"/>
                    </a:ext>
                  </a:extLst>
                </a:gridCol>
              </a:tblGrid>
              <a:tr h="492125">
                <a:tc>
                  <a:txBody>
                    <a:bodyPr/>
                    <a:lstStyle/>
                    <a:p>
                      <a:pPr fontAlgn="b"/>
                      <a:r>
                        <a:rPr lang="es-EC" sz="1600" b="1" dirty="0">
                          <a:effectLst/>
                        </a:rPr>
                        <a:t>Etapa de Configuración</a:t>
                      </a:r>
                    </a:p>
                  </a:txBody>
                  <a:tcPr anchor="ctr">
                    <a:solidFill>
                      <a:schemeClr val="accent1">
                        <a:lumMod val="60000"/>
                        <a:lumOff val="40000"/>
                      </a:schemeClr>
                    </a:solidFill>
                  </a:tcPr>
                </a:tc>
                <a:tc>
                  <a:txBody>
                    <a:bodyPr/>
                    <a:lstStyle/>
                    <a:p>
                      <a:pPr fontAlgn="b"/>
                      <a:r>
                        <a:rPr lang="es-EC" sz="1600" b="1" dirty="0">
                          <a:effectLst/>
                        </a:rPr>
                        <a:t>Herramientas</a:t>
                      </a:r>
                    </a:p>
                  </a:txBody>
                  <a:tcPr anchor="ctr">
                    <a:solidFill>
                      <a:schemeClr val="accent1">
                        <a:lumMod val="60000"/>
                        <a:lumOff val="40000"/>
                      </a:schemeClr>
                    </a:solidFill>
                  </a:tcPr>
                </a:tc>
                <a:tc>
                  <a:txBody>
                    <a:bodyPr/>
                    <a:lstStyle/>
                    <a:p>
                      <a:pPr fontAlgn="b"/>
                      <a:r>
                        <a:rPr lang="es-EC" sz="1600" b="1">
                          <a:effectLst/>
                        </a:rPr>
                        <a:t>Importancia</a:t>
                      </a:r>
                    </a:p>
                  </a:txBody>
                  <a:tcPr anchor="ctr">
                    <a:solidFill>
                      <a:schemeClr val="accent1">
                        <a:lumMod val="60000"/>
                        <a:lumOff val="40000"/>
                      </a:schemeClr>
                    </a:solidFill>
                  </a:tcPr>
                </a:tc>
                <a:tc>
                  <a:txBody>
                    <a:bodyPr/>
                    <a:lstStyle/>
                    <a:p>
                      <a:pPr fontAlgn="b"/>
                      <a:r>
                        <a:rPr lang="es-EC" sz="1600" b="1" dirty="0">
                          <a:effectLst/>
                        </a:rPr>
                        <a:t>Relación con la Etapa</a:t>
                      </a:r>
                    </a:p>
                  </a:txBody>
                  <a:tcPr anchor="ctr">
                    <a:solidFill>
                      <a:schemeClr val="accent1">
                        <a:lumMod val="60000"/>
                        <a:lumOff val="40000"/>
                      </a:schemeClr>
                    </a:solidFill>
                  </a:tcPr>
                </a:tc>
                <a:extLst>
                  <a:ext uri="{0D108BD9-81ED-4DB2-BD59-A6C34878D82A}">
                    <a16:rowId xmlns:a16="http://schemas.microsoft.com/office/drawing/2014/main" val="3455942405"/>
                  </a:ext>
                </a:extLst>
              </a:tr>
              <a:tr h="676672">
                <a:tc>
                  <a:txBody>
                    <a:bodyPr/>
                    <a:lstStyle/>
                    <a:p>
                      <a:pPr fontAlgn="base"/>
                      <a:r>
                        <a:rPr lang="es-EC" sz="1200" dirty="0">
                          <a:effectLst/>
                          <a:latin typeface="Verdana" panose="020B0604030504040204" pitchFamily="34" charset="0"/>
                          <a:ea typeface="Verdana" panose="020B0604030504040204" pitchFamily="34" charset="0"/>
                        </a:rPr>
                        <a:t>Identificación de Configuración</a:t>
                      </a:r>
                    </a:p>
                  </a:txBody>
                  <a:tcPr anchor="ctr"/>
                </a:tc>
                <a:tc>
                  <a:txBody>
                    <a:bodyPr/>
                    <a:lstStyle/>
                    <a:p>
                      <a:pPr fontAlgn="base"/>
                      <a:r>
                        <a:rPr lang="es-EC" sz="1200" dirty="0">
                          <a:effectLst/>
                          <a:latin typeface="Verdana" panose="020B0604030504040204" pitchFamily="34" charset="0"/>
                          <a:ea typeface="Verdana" panose="020B0604030504040204" pitchFamily="34" charset="0"/>
                        </a:rPr>
                        <a:t>Control de Versiones (Git, SVN, Mercurial)</a:t>
                      </a:r>
                    </a:p>
                  </a:txBody>
                  <a:tcPr anchor="ctr"/>
                </a:tc>
                <a:tc>
                  <a:txBody>
                    <a:bodyPr/>
                    <a:lstStyle/>
                    <a:p>
                      <a:pPr fontAlgn="base"/>
                      <a:r>
                        <a:rPr lang="es-ES" sz="1200" dirty="0">
                          <a:effectLst/>
                          <a:latin typeface="Verdana" panose="020B0604030504040204" pitchFamily="34" charset="0"/>
                          <a:ea typeface="Verdana" panose="020B0604030504040204" pitchFamily="34" charset="0"/>
                        </a:rPr>
                        <a:t>Rastreo preciso de cambios en el código y autores.</a:t>
                      </a:r>
                    </a:p>
                  </a:txBody>
                  <a:tcPr anchor="ctr"/>
                </a:tc>
                <a:tc>
                  <a:txBody>
                    <a:bodyPr/>
                    <a:lstStyle/>
                    <a:p>
                      <a:pPr fontAlgn="base"/>
                      <a:r>
                        <a:rPr lang="es-ES" sz="1200" dirty="0">
                          <a:effectLst/>
                          <a:latin typeface="Verdana" panose="020B0604030504040204" pitchFamily="34" charset="0"/>
                          <a:ea typeface="Verdana" panose="020B0604030504040204" pitchFamily="34" charset="0"/>
                        </a:rPr>
                        <a:t>Documenta y diferencia cada versión del software.</a:t>
                      </a:r>
                    </a:p>
                  </a:txBody>
                  <a:tcPr anchor="ctr"/>
                </a:tc>
                <a:extLst>
                  <a:ext uri="{0D108BD9-81ED-4DB2-BD59-A6C34878D82A}">
                    <a16:rowId xmlns:a16="http://schemas.microsoft.com/office/drawing/2014/main" val="665546961"/>
                  </a:ext>
                </a:extLst>
              </a:tr>
              <a:tr h="768945">
                <a:tc>
                  <a:txBody>
                    <a:bodyPr/>
                    <a:lstStyle/>
                    <a:p>
                      <a:pPr fontAlgn="base"/>
                      <a:r>
                        <a:rPr lang="es-ES" sz="1200" dirty="0">
                          <a:effectLst/>
                          <a:latin typeface="Verdana" panose="020B0604030504040204" pitchFamily="34" charset="0"/>
                          <a:ea typeface="Verdana" panose="020B0604030504040204" pitchFamily="34" charset="0"/>
                        </a:rPr>
                        <a:t>Gestión de Configuración de Software</a:t>
                      </a:r>
                    </a:p>
                  </a:txBody>
                  <a:tcPr anchor="ctr"/>
                </a:tc>
                <a:tc>
                  <a:txBody>
                    <a:bodyPr/>
                    <a:lstStyle/>
                    <a:p>
                      <a:pPr fontAlgn="base"/>
                      <a:r>
                        <a:rPr lang="es-EC" sz="1200" dirty="0">
                          <a:effectLst/>
                          <a:latin typeface="Verdana" panose="020B0604030504040204" pitchFamily="34" charset="0"/>
                          <a:ea typeface="Verdana" panose="020B0604030504040204" pitchFamily="34" charset="0"/>
                        </a:rPr>
                        <a:t>Seguimiento de Problemas (JIRA, </a:t>
                      </a:r>
                      <a:r>
                        <a:rPr lang="es-EC" sz="1200" dirty="0" err="1">
                          <a:effectLst/>
                          <a:latin typeface="Verdana" panose="020B0604030504040204" pitchFamily="34" charset="0"/>
                          <a:ea typeface="Verdana" panose="020B0604030504040204" pitchFamily="34" charset="0"/>
                        </a:rPr>
                        <a:t>Redmine</a:t>
                      </a:r>
                      <a:r>
                        <a:rPr lang="es-EC" sz="1200" dirty="0">
                          <a:effectLst/>
                          <a:latin typeface="Verdana" panose="020B0604030504040204" pitchFamily="34" charset="0"/>
                          <a:ea typeface="Verdana" panose="020B0604030504040204" pitchFamily="34" charset="0"/>
                        </a:rPr>
                        <a:t>, Bugzilla)</a:t>
                      </a:r>
                    </a:p>
                  </a:txBody>
                  <a:tcPr anchor="ctr"/>
                </a:tc>
                <a:tc>
                  <a:txBody>
                    <a:bodyPr/>
                    <a:lstStyle/>
                    <a:p>
                      <a:pPr fontAlgn="base"/>
                      <a:r>
                        <a:rPr lang="es-ES" sz="1200" dirty="0">
                          <a:effectLst/>
                          <a:latin typeface="Verdana" panose="020B0604030504040204" pitchFamily="34" charset="0"/>
                          <a:ea typeface="Verdana" panose="020B0604030504040204" pitchFamily="34" charset="0"/>
                        </a:rPr>
                        <a:t>Colaboración y seguimiento efectivo de tareas y defectos.</a:t>
                      </a:r>
                    </a:p>
                  </a:txBody>
                  <a:tcPr anchor="ctr"/>
                </a:tc>
                <a:tc>
                  <a:txBody>
                    <a:bodyPr/>
                    <a:lstStyle/>
                    <a:p>
                      <a:pPr fontAlgn="base"/>
                      <a:r>
                        <a:rPr lang="es-ES" sz="1200" dirty="0">
                          <a:effectLst/>
                          <a:latin typeface="Verdana" panose="020B0604030504040204" pitchFamily="34" charset="0"/>
                          <a:ea typeface="Verdana" panose="020B0604030504040204" pitchFamily="34" charset="0"/>
                        </a:rPr>
                        <a:t>Facilita la gestión de cambios y resolución de problemas.</a:t>
                      </a:r>
                    </a:p>
                  </a:txBody>
                  <a:tcPr anchor="ctr"/>
                </a:tc>
                <a:extLst>
                  <a:ext uri="{0D108BD9-81ED-4DB2-BD59-A6C34878D82A}">
                    <a16:rowId xmlns:a16="http://schemas.microsoft.com/office/drawing/2014/main" val="198772988"/>
                  </a:ext>
                </a:extLst>
              </a:tr>
              <a:tr h="861219">
                <a:tc>
                  <a:txBody>
                    <a:bodyPr/>
                    <a:lstStyle/>
                    <a:p>
                      <a:pPr fontAlgn="base"/>
                      <a:r>
                        <a:rPr lang="es-EC" sz="1200" dirty="0">
                          <a:effectLst/>
                          <a:latin typeface="Verdana" panose="020B0604030504040204" pitchFamily="34" charset="0"/>
                          <a:ea typeface="Verdana" panose="020B0604030504040204" pitchFamily="34" charset="0"/>
                        </a:rPr>
                        <a:t>Control de la Configuración</a:t>
                      </a:r>
                    </a:p>
                  </a:txBody>
                  <a:tcPr anchor="ctr"/>
                </a:tc>
                <a:tc>
                  <a:txBody>
                    <a:bodyPr/>
                    <a:lstStyle/>
                    <a:p>
                      <a:pPr fontAlgn="base"/>
                      <a:r>
                        <a:rPr lang="es-ES" sz="1200" dirty="0">
                          <a:effectLst/>
                          <a:latin typeface="Verdana" panose="020B0604030504040204" pitchFamily="34" charset="0"/>
                          <a:ea typeface="Verdana" panose="020B0604030504040204" pitchFamily="34" charset="0"/>
                        </a:rPr>
                        <a:t>Integración y Despliegue Continuo (Jenkins, Travis CI, </a:t>
                      </a:r>
                      <a:r>
                        <a:rPr lang="es-ES" sz="1200" dirty="0" err="1">
                          <a:effectLst/>
                          <a:latin typeface="Verdana" panose="020B0604030504040204" pitchFamily="34" charset="0"/>
                          <a:ea typeface="Verdana" panose="020B0604030504040204" pitchFamily="34" charset="0"/>
                        </a:rPr>
                        <a:t>CircleCI</a:t>
                      </a:r>
                      <a:r>
                        <a:rPr lang="es-ES" sz="1200" dirty="0">
                          <a:effectLst/>
                          <a:latin typeface="Verdana" panose="020B0604030504040204" pitchFamily="34" charset="0"/>
                          <a:ea typeface="Verdana" panose="020B0604030504040204" pitchFamily="34" charset="0"/>
                        </a:rPr>
                        <a:t>)</a:t>
                      </a:r>
                    </a:p>
                  </a:txBody>
                  <a:tcPr anchor="ctr"/>
                </a:tc>
                <a:tc>
                  <a:txBody>
                    <a:bodyPr/>
                    <a:lstStyle/>
                    <a:p>
                      <a:pPr fontAlgn="base"/>
                      <a:r>
                        <a:rPr lang="es-ES" sz="1200" dirty="0">
                          <a:effectLst/>
                          <a:latin typeface="Verdana" panose="020B0604030504040204" pitchFamily="34" charset="0"/>
                          <a:ea typeface="Verdana" panose="020B0604030504040204" pitchFamily="34" charset="0"/>
                        </a:rPr>
                        <a:t>Asegura calidad con pruebas automáticas antes de la integración.</a:t>
                      </a:r>
                    </a:p>
                  </a:txBody>
                  <a:tcPr anchor="ctr"/>
                </a:tc>
                <a:tc>
                  <a:txBody>
                    <a:bodyPr/>
                    <a:lstStyle/>
                    <a:p>
                      <a:pPr fontAlgn="base"/>
                      <a:r>
                        <a:rPr lang="es-ES" sz="1200">
                          <a:effectLst/>
                          <a:latin typeface="Verdana" panose="020B0604030504040204" pitchFamily="34" charset="0"/>
                          <a:ea typeface="Verdana" panose="020B0604030504040204" pitchFamily="34" charset="0"/>
                        </a:rPr>
                        <a:t>Valida y controla cada cambio antes de su aprobación.</a:t>
                      </a:r>
                    </a:p>
                  </a:txBody>
                  <a:tcPr anchor="ctr"/>
                </a:tc>
                <a:extLst>
                  <a:ext uri="{0D108BD9-81ED-4DB2-BD59-A6C34878D82A}">
                    <a16:rowId xmlns:a16="http://schemas.microsoft.com/office/drawing/2014/main" val="1054440877"/>
                  </a:ext>
                </a:extLst>
              </a:tr>
              <a:tr h="768945">
                <a:tc>
                  <a:txBody>
                    <a:bodyPr/>
                    <a:lstStyle/>
                    <a:p>
                      <a:pPr fontAlgn="base"/>
                      <a:r>
                        <a:rPr lang="es-EC" sz="1200" dirty="0">
                          <a:effectLst/>
                          <a:latin typeface="Verdana" panose="020B0604030504040204" pitchFamily="34" charset="0"/>
                          <a:ea typeface="Verdana" panose="020B0604030504040204" pitchFamily="34" charset="0"/>
                        </a:rPr>
                        <a:t>Contabilidad de la Configuración</a:t>
                      </a:r>
                    </a:p>
                  </a:txBody>
                  <a:tcPr anchor="ctr"/>
                </a:tc>
                <a:tc>
                  <a:txBody>
                    <a:bodyPr/>
                    <a:lstStyle/>
                    <a:p>
                      <a:pPr fontAlgn="base"/>
                      <a:r>
                        <a:rPr lang="es-EC" sz="1200" dirty="0">
                          <a:effectLst/>
                          <a:latin typeface="Verdana" panose="020B0604030504040204" pitchFamily="34" charset="0"/>
                          <a:ea typeface="Verdana" panose="020B0604030504040204" pitchFamily="34" charset="0"/>
                        </a:rPr>
                        <a:t>Seguimiento de Problemas</a:t>
                      </a:r>
                    </a:p>
                  </a:txBody>
                  <a:tcPr anchor="ctr"/>
                </a:tc>
                <a:tc>
                  <a:txBody>
                    <a:bodyPr/>
                    <a:lstStyle/>
                    <a:p>
                      <a:pPr fontAlgn="base"/>
                      <a:r>
                        <a:rPr lang="es-ES" sz="1200" dirty="0">
                          <a:effectLst/>
                          <a:latin typeface="Verdana" panose="020B0604030504040204" pitchFamily="34" charset="0"/>
                          <a:ea typeface="Verdana" panose="020B0604030504040204" pitchFamily="34" charset="0"/>
                        </a:rPr>
                        <a:t>Vincula cambios en el código con incidencias específicas.</a:t>
                      </a:r>
                    </a:p>
                  </a:txBody>
                  <a:tcPr anchor="ctr"/>
                </a:tc>
                <a:tc>
                  <a:txBody>
                    <a:bodyPr/>
                    <a:lstStyle/>
                    <a:p>
                      <a:pPr fontAlgn="base"/>
                      <a:r>
                        <a:rPr lang="es-EC" sz="1200" dirty="0">
                          <a:effectLst/>
                          <a:latin typeface="Verdana" panose="020B0604030504040204" pitchFamily="34" charset="0"/>
                          <a:ea typeface="Verdana" panose="020B0604030504040204" pitchFamily="34" charset="0"/>
                        </a:rPr>
                        <a:t>Proporciona contexto sobre los cambios realizados.</a:t>
                      </a:r>
                    </a:p>
                  </a:txBody>
                  <a:tcPr anchor="ctr"/>
                </a:tc>
                <a:extLst>
                  <a:ext uri="{0D108BD9-81ED-4DB2-BD59-A6C34878D82A}">
                    <a16:rowId xmlns:a16="http://schemas.microsoft.com/office/drawing/2014/main" val="3140762101"/>
                  </a:ext>
                </a:extLst>
              </a:tr>
              <a:tr h="861219">
                <a:tc>
                  <a:txBody>
                    <a:bodyPr/>
                    <a:lstStyle/>
                    <a:p>
                      <a:pPr fontAlgn="base"/>
                      <a:r>
                        <a:rPr lang="es-EC" sz="1200" dirty="0">
                          <a:effectLst/>
                          <a:latin typeface="Verdana" panose="020B0604030504040204" pitchFamily="34" charset="0"/>
                          <a:ea typeface="Verdana" panose="020B0604030504040204" pitchFamily="34" charset="0"/>
                        </a:rPr>
                        <a:t>Auditorías de la Configuración</a:t>
                      </a:r>
                    </a:p>
                  </a:txBody>
                  <a:tcPr anchor="ctr"/>
                </a:tc>
                <a:tc>
                  <a:txBody>
                    <a:bodyPr/>
                    <a:lstStyle/>
                    <a:p>
                      <a:pPr fontAlgn="base"/>
                      <a:r>
                        <a:rPr lang="es-ES" sz="1200" dirty="0">
                          <a:effectLst/>
                          <a:latin typeface="Verdana" panose="020B0604030504040204" pitchFamily="34" charset="0"/>
                          <a:ea typeface="Verdana" panose="020B0604030504040204" pitchFamily="34" charset="0"/>
                        </a:rPr>
                        <a:t>Control de Versiones e Integración Continua</a:t>
                      </a:r>
                    </a:p>
                  </a:txBody>
                  <a:tcPr anchor="ctr"/>
                </a:tc>
                <a:tc>
                  <a:txBody>
                    <a:bodyPr/>
                    <a:lstStyle/>
                    <a:p>
                      <a:pPr fontAlgn="base"/>
                      <a:r>
                        <a:rPr lang="es-ES" sz="1200">
                          <a:effectLst/>
                          <a:latin typeface="Verdana" panose="020B0604030504040204" pitchFamily="34" charset="0"/>
                          <a:ea typeface="Verdana" panose="020B0604030504040204" pitchFamily="34" charset="0"/>
                        </a:rPr>
                        <a:t>Historial completo de cambios y pruebas para cada uno.</a:t>
                      </a:r>
                    </a:p>
                  </a:txBody>
                  <a:tcPr anchor="ctr"/>
                </a:tc>
                <a:tc>
                  <a:txBody>
                    <a:bodyPr/>
                    <a:lstStyle/>
                    <a:p>
                      <a:pPr fontAlgn="base"/>
                      <a:r>
                        <a:rPr lang="es-ES" sz="1200" dirty="0">
                          <a:effectLst/>
                          <a:latin typeface="Verdana" panose="020B0604030504040204" pitchFamily="34" charset="0"/>
                          <a:ea typeface="Verdana" panose="020B0604030504040204" pitchFamily="34" charset="0"/>
                        </a:rPr>
                        <a:t>Facilita revisiones y verifica cumplimiento de requisitos.</a:t>
                      </a:r>
                    </a:p>
                  </a:txBody>
                  <a:tcPr anchor="ctr"/>
                </a:tc>
                <a:extLst>
                  <a:ext uri="{0D108BD9-81ED-4DB2-BD59-A6C34878D82A}">
                    <a16:rowId xmlns:a16="http://schemas.microsoft.com/office/drawing/2014/main" val="3273274299"/>
                  </a:ext>
                </a:extLst>
              </a:tr>
            </a:tbl>
          </a:graphicData>
        </a:graphic>
      </p:graphicFrame>
    </p:spTree>
    <p:extLst>
      <p:ext uri="{BB962C8B-B14F-4D97-AF65-F5344CB8AC3E}">
        <p14:creationId xmlns:p14="http://schemas.microsoft.com/office/powerpoint/2010/main" val="770797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AA4BC9-8AAF-8CB7-1B2C-901E9331E771}"/>
              </a:ext>
            </a:extLst>
          </p:cNvPr>
          <p:cNvSpPr>
            <a:spLocks noGrp="1"/>
          </p:cNvSpPr>
          <p:nvPr>
            <p:ph type="title"/>
          </p:nvPr>
        </p:nvSpPr>
        <p:spPr>
          <a:xfrm>
            <a:off x="1050879" y="142121"/>
            <a:ext cx="9810604" cy="1222375"/>
          </a:xfrm>
        </p:spPr>
        <p:txBody>
          <a:bodyPr>
            <a:noAutofit/>
          </a:bodyPr>
          <a:lstStyle/>
          <a:p>
            <a:r>
              <a:rPr lang="en-US" sz="1800" dirty="0"/>
              <a:t>1. PROCESO DE LA GESTION DE LA CONFIGURACION DEL SOFTWARE </a:t>
            </a:r>
            <a:r>
              <a:rPr lang="es-ES" sz="1800" dirty="0"/>
              <a:t>(GCSW)</a:t>
            </a:r>
            <a:endParaRPr lang="es-EC" sz="1800" dirty="0"/>
          </a:p>
        </p:txBody>
      </p:sp>
      <p:pic>
        <p:nvPicPr>
          <p:cNvPr id="6" name="object 7">
            <a:extLst>
              <a:ext uri="{FF2B5EF4-FFF2-40B4-BE49-F238E27FC236}">
                <a16:creationId xmlns:a16="http://schemas.microsoft.com/office/drawing/2014/main" id="{1468C099-066F-CFDE-8784-C14354B5BCBA}"/>
              </a:ext>
            </a:extLst>
          </p:cNvPr>
          <p:cNvPicPr/>
          <p:nvPr/>
        </p:nvPicPr>
        <p:blipFill>
          <a:blip r:embed="rId2" cstate="print"/>
          <a:stretch>
            <a:fillRect/>
          </a:stretch>
        </p:blipFill>
        <p:spPr>
          <a:xfrm>
            <a:off x="1163213" y="1571529"/>
            <a:ext cx="6228161" cy="44324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0270E190-2D8B-2894-85B2-723DA7964521}"/>
              </a:ext>
            </a:extLst>
          </p:cNvPr>
          <p:cNvSpPr txBox="1"/>
          <p:nvPr/>
        </p:nvSpPr>
        <p:spPr>
          <a:xfrm>
            <a:off x="1897812" y="2796525"/>
            <a:ext cx="560717" cy="261610"/>
          </a:xfrm>
          <a:prstGeom prst="rect">
            <a:avLst/>
          </a:prstGeom>
          <a:noFill/>
        </p:spPr>
        <p:txBody>
          <a:bodyPr wrap="square" rtlCol="0">
            <a:spAutoFit/>
          </a:bodyPr>
          <a:lstStyle/>
          <a:p>
            <a:r>
              <a:rPr lang="en-US" sz="1100" b="1" dirty="0">
                <a:latin typeface="Verdana" panose="020B0604030504040204" pitchFamily="34" charset="0"/>
                <a:ea typeface="Verdana" panose="020B0604030504040204" pitchFamily="34" charset="0"/>
              </a:rPr>
              <a:t>JIRA</a:t>
            </a:r>
            <a:endParaRPr lang="es-EC" sz="11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954D4485-0478-F3DB-3176-5412EEE2FA57}"/>
              </a:ext>
            </a:extLst>
          </p:cNvPr>
          <p:cNvSpPr txBox="1"/>
          <p:nvPr/>
        </p:nvSpPr>
        <p:spPr>
          <a:xfrm>
            <a:off x="2543937" y="4731560"/>
            <a:ext cx="560717" cy="261610"/>
          </a:xfrm>
          <a:prstGeom prst="rect">
            <a:avLst/>
          </a:prstGeom>
          <a:noFill/>
        </p:spPr>
        <p:txBody>
          <a:bodyPr wrap="square" rtlCol="0">
            <a:spAutoFit/>
          </a:bodyPr>
          <a:lstStyle/>
          <a:p>
            <a:r>
              <a:rPr lang="en-US" sz="1100" b="1" dirty="0">
                <a:latin typeface="Verdana" panose="020B0604030504040204" pitchFamily="34" charset="0"/>
                <a:ea typeface="Verdana" panose="020B0604030504040204" pitchFamily="34" charset="0"/>
              </a:rPr>
              <a:t>JIRA</a:t>
            </a:r>
            <a:endParaRPr lang="es-EC" sz="1100" b="1"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C96B47E4-2B81-9CA4-057F-FD66CADF3784}"/>
              </a:ext>
            </a:extLst>
          </p:cNvPr>
          <p:cNvSpPr txBox="1"/>
          <p:nvPr/>
        </p:nvSpPr>
        <p:spPr>
          <a:xfrm>
            <a:off x="5992484" y="4806351"/>
            <a:ext cx="560717" cy="261610"/>
          </a:xfrm>
          <a:prstGeom prst="rect">
            <a:avLst/>
          </a:prstGeom>
          <a:noFill/>
        </p:spPr>
        <p:txBody>
          <a:bodyPr wrap="square" rtlCol="0">
            <a:spAutoFit/>
          </a:bodyPr>
          <a:lstStyle/>
          <a:p>
            <a:r>
              <a:rPr lang="en-US" sz="1100" b="1" dirty="0">
                <a:latin typeface="Verdana" panose="020B0604030504040204" pitchFamily="34" charset="0"/>
                <a:ea typeface="Verdana" panose="020B0604030504040204" pitchFamily="34" charset="0"/>
              </a:rPr>
              <a:t>JIRA</a:t>
            </a:r>
            <a:endParaRPr lang="es-EC" sz="1100" b="1"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FFD3D33D-DDEA-A8E1-C7FA-1506BE7E14C3}"/>
              </a:ext>
            </a:extLst>
          </p:cNvPr>
          <p:cNvSpPr txBox="1"/>
          <p:nvPr/>
        </p:nvSpPr>
        <p:spPr>
          <a:xfrm>
            <a:off x="6553201" y="3058135"/>
            <a:ext cx="560717" cy="261610"/>
          </a:xfrm>
          <a:prstGeom prst="rect">
            <a:avLst/>
          </a:prstGeom>
          <a:noFill/>
        </p:spPr>
        <p:txBody>
          <a:bodyPr wrap="square" rtlCol="0">
            <a:spAutoFit/>
          </a:bodyPr>
          <a:lstStyle/>
          <a:p>
            <a:r>
              <a:rPr lang="en-US" sz="1100" b="1" dirty="0">
                <a:latin typeface="Verdana" panose="020B0604030504040204" pitchFamily="34" charset="0"/>
                <a:ea typeface="Verdana" panose="020B0604030504040204" pitchFamily="34" charset="0"/>
              </a:rPr>
              <a:t>JIRA</a:t>
            </a:r>
            <a:endParaRPr lang="es-EC" sz="1100" b="1" dirty="0">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4AE9AECF-A9B1-636E-3488-666EE3365864}"/>
              </a:ext>
            </a:extLst>
          </p:cNvPr>
          <p:cNvSpPr txBox="1"/>
          <p:nvPr/>
        </p:nvSpPr>
        <p:spPr>
          <a:xfrm>
            <a:off x="7623453" y="1525598"/>
            <a:ext cx="3457090" cy="4524315"/>
          </a:xfrm>
          <a:prstGeom prst="rect">
            <a:avLst/>
          </a:prstGeom>
          <a:noFill/>
        </p:spPr>
        <p:txBody>
          <a:bodyPr wrap="square">
            <a:spAutoFit/>
          </a:bodyPr>
          <a:lstStyle/>
          <a:p>
            <a:pPr>
              <a:buFont typeface="+mj-lt"/>
              <a:buAutoNum type="arabicPeriod"/>
            </a:pPr>
            <a:r>
              <a:rPr lang="es-ES" sz="1200" b="1" i="0" dirty="0">
                <a:effectLst/>
                <a:latin typeface="Söhne"/>
              </a:rPr>
              <a:t>Identificación de Configuración</a:t>
            </a:r>
            <a:r>
              <a:rPr lang="es-ES" sz="1200" b="0" i="0" dirty="0">
                <a:effectLst/>
                <a:latin typeface="Söhne"/>
              </a:rPr>
              <a:t>:</a:t>
            </a:r>
          </a:p>
          <a:p>
            <a:pPr marL="457200" lvl="2" indent="-285750">
              <a:buFont typeface="Arial" panose="020B0604020202020204" pitchFamily="34" charset="0"/>
              <a:buChar char="•"/>
            </a:pPr>
            <a:r>
              <a:rPr lang="es-ES" sz="1200" b="0" i="0" dirty="0">
                <a:effectLst/>
                <a:latin typeface="Söhne"/>
              </a:rPr>
              <a:t>Crear y gestionar "</a:t>
            </a:r>
            <a:r>
              <a:rPr lang="es-ES" sz="1200" b="0" i="0" dirty="0" err="1">
                <a:effectLst/>
                <a:latin typeface="Söhne"/>
              </a:rPr>
              <a:t>issues</a:t>
            </a:r>
            <a:r>
              <a:rPr lang="es-ES" sz="1200" b="0" i="0" dirty="0">
                <a:effectLst/>
                <a:latin typeface="Söhne"/>
              </a:rPr>
              <a:t>" para cada característica funcional.</a:t>
            </a:r>
          </a:p>
          <a:p>
            <a:pPr marL="457200" lvl="2" indent="-285750">
              <a:buFont typeface="Arial" panose="020B0604020202020204" pitchFamily="34" charset="0"/>
              <a:buChar char="•"/>
            </a:pPr>
            <a:r>
              <a:rPr lang="es-ES" sz="1200" b="0" i="0" dirty="0">
                <a:effectLst/>
                <a:latin typeface="Söhne"/>
              </a:rPr>
              <a:t>Vincular "</a:t>
            </a:r>
            <a:r>
              <a:rPr lang="es-ES" sz="1200" b="0" i="0" dirty="0" err="1">
                <a:effectLst/>
                <a:latin typeface="Söhne"/>
              </a:rPr>
              <a:t>issues</a:t>
            </a:r>
            <a:r>
              <a:rPr lang="es-ES" sz="1200" b="0" i="0" dirty="0">
                <a:effectLst/>
                <a:latin typeface="Söhne"/>
              </a:rPr>
              <a:t>" a artefactos de código y requisitos específicos.</a:t>
            </a:r>
          </a:p>
          <a:p>
            <a:pPr>
              <a:buFont typeface="+mj-lt"/>
              <a:buAutoNum type="arabicPeriod"/>
            </a:pPr>
            <a:r>
              <a:rPr lang="es-ES" sz="1200" b="1" i="0" dirty="0">
                <a:effectLst/>
                <a:latin typeface="Söhne"/>
              </a:rPr>
              <a:t>Gestión de Configuración de Software</a:t>
            </a:r>
            <a:r>
              <a:rPr lang="es-ES" sz="1200" b="0" i="0" dirty="0">
                <a:effectLst/>
                <a:latin typeface="Söhne"/>
              </a:rPr>
              <a:t>:</a:t>
            </a:r>
          </a:p>
          <a:p>
            <a:pPr marL="457200" lvl="2" indent="-285750">
              <a:buFont typeface="Arial" panose="020B0604020202020204" pitchFamily="34" charset="0"/>
              <a:buChar char="•"/>
            </a:pPr>
            <a:r>
              <a:rPr lang="es-ES" sz="1200" b="0" i="0" dirty="0">
                <a:effectLst/>
                <a:latin typeface="Söhne"/>
              </a:rPr>
              <a:t>Registrar y planificar versiones del software.</a:t>
            </a:r>
          </a:p>
          <a:p>
            <a:pPr marL="457200" lvl="2" indent="-285750">
              <a:buFont typeface="Arial" panose="020B0604020202020204" pitchFamily="34" charset="0"/>
              <a:buChar char="•"/>
            </a:pPr>
            <a:r>
              <a:rPr lang="es-ES" sz="1200" b="0" i="0" dirty="0">
                <a:effectLst/>
                <a:latin typeface="Söhne"/>
              </a:rPr>
              <a:t>Seguir la evolución del sistema mediante "</a:t>
            </a:r>
            <a:r>
              <a:rPr lang="es-ES" sz="1200" b="0" i="0" dirty="0" err="1">
                <a:effectLst/>
                <a:latin typeface="Söhne"/>
              </a:rPr>
              <a:t>issues</a:t>
            </a:r>
            <a:r>
              <a:rPr lang="es-ES" sz="1200" b="0" i="0" dirty="0">
                <a:effectLst/>
                <a:latin typeface="Söhne"/>
              </a:rPr>
              <a:t>" asignados a lanzamientos.</a:t>
            </a:r>
          </a:p>
          <a:p>
            <a:pPr>
              <a:buFont typeface="+mj-lt"/>
              <a:buAutoNum type="arabicPeriod"/>
            </a:pPr>
            <a:r>
              <a:rPr lang="es-ES" sz="1200" b="1" i="0" dirty="0">
                <a:effectLst/>
                <a:latin typeface="Söhne"/>
              </a:rPr>
              <a:t>Control de la Configuración</a:t>
            </a:r>
            <a:r>
              <a:rPr lang="es-ES" sz="1200" b="0" i="0" dirty="0">
                <a:effectLst/>
                <a:latin typeface="Söhne"/>
              </a:rPr>
              <a:t>:</a:t>
            </a:r>
          </a:p>
          <a:p>
            <a:pPr marL="457200" lvl="2" indent="-285750">
              <a:buFont typeface="Arial" panose="020B0604020202020204" pitchFamily="34" charset="0"/>
              <a:buChar char="•"/>
            </a:pPr>
            <a:r>
              <a:rPr lang="es-ES" sz="1200" b="0" i="0" dirty="0">
                <a:effectLst/>
                <a:latin typeface="Söhne"/>
              </a:rPr>
              <a:t>Usar flujos de trabajo para revisar y aprobar cambios.</a:t>
            </a:r>
          </a:p>
          <a:p>
            <a:pPr marL="457200" lvl="2" indent="-285750">
              <a:buFont typeface="Arial" panose="020B0604020202020204" pitchFamily="34" charset="0"/>
              <a:buChar char="•"/>
            </a:pPr>
            <a:r>
              <a:rPr lang="es-ES" sz="1200" b="0" i="0" dirty="0">
                <a:effectLst/>
                <a:latin typeface="Söhne"/>
              </a:rPr>
              <a:t>Documentar la progresión de cada "</a:t>
            </a:r>
            <a:r>
              <a:rPr lang="es-ES" sz="1200" b="0" i="0" dirty="0" err="1">
                <a:effectLst/>
                <a:latin typeface="Söhne"/>
              </a:rPr>
              <a:t>issue</a:t>
            </a:r>
            <a:r>
              <a:rPr lang="es-ES" sz="1200" b="0" i="0" dirty="0">
                <a:effectLst/>
                <a:latin typeface="Söhne"/>
              </a:rPr>
              <a:t>" desde su apertura hasta su cierre.</a:t>
            </a:r>
          </a:p>
          <a:p>
            <a:pPr>
              <a:buFont typeface="+mj-lt"/>
              <a:buAutoNum type="arabicPeriod"/>
            </a:pPr>
            <a:r>
              <a:rPr lang="es-ES" sz="1200" b="1" i="0" dirty="0">
                <a:effectLst/>
                <a:latin typeface="Söhne"/>
              </a:rPr>
              <a:t>Contabilidad de la Configuración</a:t>
            </a:r>
            <a:r>
              <a:rPr lang="es-ES" sz="1200" b="0" i="0" dirty="0">
                <a:effectLst/>
                <a:latin typeface="Söhne"/>
              </a:rPr>
              <a:t>:</a:t>
            </a:r>
          </a:p>
          <a:p>
            <a:pPr marL="457200" lvl="2" indent="-285750">
              <a:buFont typeface="Arial" panose="020B0604020202020204" pitchFamily="34" charset="0"/>
              <a:buChar char="•"/>
            </a:pPr>
            <a:r>
              <a:rPr lang="es-ES" sz="1200" b="0" i="0" dirty="0">
                <a:effectLst/>
                <a:latin typeface="Söhne"/>
              </a:rPr>
              <a:t>Mantener un historial auditable de cambios en "</a:t>
            </a:r>
            <a:r>
              <a:rPr lang="es-ES" sz="1200" b="0" i="0" dirty="0" err="1">
                <a:effectLst/>
                <a:latin typeface="Söhne"/>
              </a:rPr>
              <a:t>issues</a:t>
            </a:r>
            <a:r>
              <a:rPr lang="es-ES" sz="1200" b="0" i="0" dirty="0">
                <a:effectLst/>
                <a:latin typeface="Söhne"/>
              </a:rPr>
              <a:t>".</a:t>
            </a:r>
          </a:p>
          <a:p>
            <a:pPr marL="457200" lvl="2" indent="-285750">
              <a:buFont typeface="Arial" panose="020B0604020202020204" pitchFamily="34" charset="0"/>
              <a:buChar char="•"/>
            </a:pPr>
            <a:r>
              <a:rPr lang="es-ES" sz="1200" b="0" i="0" dirty="0">
                <a:effectLst/>
                <a:latin typeface="Söhne"/>
              </a:rPr>
              <a:t>Documentar quién, cuándo y por qué se realizó cada cambio.</a:t>
            </a:r>
          </a:p>
          <a:p>
            <a:pPr>
              <a:buFont typeface="+mj-lt"/>
              <a:buAutoNum type="arabicPeriod"/>
            </a:pPr>
            <a:r>
              <a:rPr lang="es-ES" sz="1200" b="1" i="0" dirty="0">
                <a:effectLst/>
                <a:latin typeface="Söhne"/>
              </a:rPr>
              <a:t>Auditorías de la Configuración</a:t>
            </a:r>
            <a:r>
              <a:rPr lang="es-ES" sz="1200" b="0" i="0" dirty="0">
                <a:effectLst/>
                <a:latin typeface="Söhne"/>
              </a:rPr>
              <a:t>:</a:t>
            </a:r>
          </a:p>
          <a:p>
            <a:pPr marL="457200" lvl="2" indent="-285750">
              <a:buFont typeface="Arial" panose="020B0604020202020204" pitchFamily="34" charset="0"/>
              <a:buChar char="•"/>
            </a:pPr>
            <a:r>
              <a:rPr lang="es-ES" sz="1200" b="0" i="0" dirty="0">
                <a:effectLst/>
                <a:latin typeface="Söhne"/>
              </a:rPr>
              <a:t>Revisar "</a:t>
            </a:r>
            <a:r>
              <a:rPr lang="es-ES" sz="1200" b="0" i="0" dirty="0" err="1">
                <a:effectLst/>
                <a:latin typeface="Söhne"/>
              </a:rPr>
              <a:t>issues</a:t>
            </a:r>
            <a:r>
              <a:rPr lang="es-ES" sz="1200" b="0" i="0" dirty="0">
                <a:effectLst/>
                <a:latin typeface="Söhne"/>
              </a:rPr>
              <a:t>" cerrados para validar la implementación correcta.</a:t>
            </a:r>
          </a:p>
          <a:p>
            <a:pPr marL="457200" lvl="2" indent="-285750">
              <a:buFont typeface="Arial" panose="020B0604020202020204" pitchFamily="34" charset="0"/>
              <a:buChar char="•"/>
            </a:pPr>
            <a:r>
              <a:rPr lang="es-ES" sz="1200" b="0" i="0" dirty="0">
                <a:effectLst/>
                <a:latin typeface="Söhne"/>
              </a:rPr>
              <a:t>Generar informes y </a:t>
            </a:r>
            <a:r>
              <a:rPr lang="es-ES" sz="1200" b="0" i="0" dirty="0" err="1">
                <a:effectLst/>
                <a:latin typeface="Söhne"/>
              </a:rPr>
              <a:t>dashboards</a:t>
            </a:r>
            <a:r>
              <a:rPr lang="es-ES" sz="1200" b="0" i="0" dirty="0">
                <a:effectLst/>
                <a:latin typeface="Söhne"/>
              </a:rPr>
              <a:t> para auditar el estado de los ítems de configuración.</a:t>
            </a:r>
          </a:p>
        </p:txBody>
      </p:sp>
    </p:spTree>
    <p:extLst>
      <p:ext uri="{BB962C8B-B14F-4D97-AF65-F5344CB8AC3E}">
        <p14:creationId xmlns:p14="http://schemas.microsoft.com/office/powerpoint/2010/main" val="69814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AA4BC9-8AAF-8CB7-1B2C-901E9331E771}"/>
              </a:ext>
            </a:extLst>
          </p:cNvPr>
          <p:cNvSpPr>
            <a:spLocks noGrp="1"/>
          </p:cNvSpPr>
          <p:nvPr>
            <p:ph type="title"/>
          </p:nvPr>
        </p:nvSpPr>
        <p:spPr>
          <a:xfrm>
            <a:off x="1050879" y="142121"/>
            <a:ext cx="9810604" cy="1222375"/>
          </a:xfrm>
        </p:spPr>
        <p:txBody>
          <a:bodyPr>
            <a:noAutofit/>
          </a:bodyPr>
          <a:lstStyle/>
          <a:p>
            <a:r>
              <a:rPr lang="en-US" sz="1800" dirty="0"/>
              <a:t>1. PROCESO DE LA GESTION DE LA CONFIGURACION DEL SOFTWARE </a:t>
            </a:r>
            <a:r>
              <a:rPr lang="es-ES" sz="1800" dirty="0"/>
              <a:t>(GCSW)</a:t>
            </a:r>
            <a:endParaRPr lang="es-EC" sz="1800" dirty="0"/>
          </a:p>
        </p:txBody>
      </p:sp>
      <p:pic>
        <p:nvPicPr>
          <p:cNvPr id="6" name="object 7">
            <a:extLst>
              <a:ext uri="{FF2B5EF4-FFF2-40B4-BE49-F238E27FC236}">
                <a16:creationId xmlns:a16="http://schemas.microsoft.com/office/drawing/2014/main" id="{1468C099-066F-CFDE-8784-C14354B5BCBA}"/>
              </a:ext>
            </a:extLst>
          </p:cNvPr>
          <p:cNvPicPr/>
          <p:nvPr/>
        </p:nvPicPr>
        <p:blipFill rotWithShape="1">
          <a:blip r:embed="rId2" cstate="print"/>
          <a:srcRect l="18286" t="75842" r="56111" b="5190"/>
          <a:stretch/>
        </p:blipFill>
        <p:spPr>
          <a:xfrm>
            <a:off x="2346384" y="1828799"/>
            <a:ext cx="1751162" cy="91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object 7">
            <a:extLst>
              <a:ext uri="{FF2B5EF4-FFF2-40B4-BE49-F238E27FC236}">
                <a16:creationId xmlns:a16="http://schemas.microsoft.com/office/drawing/2014/main" id="{FE141A74-A7BA-B768-F78A-DBEE339D1C17}"/>
              </a:ext>
            </a:extLst>
          </p:cNvPr>
          <p:cNvPicPr/>
          <p:nvPr/>
        </p:nvPicPr>
        <p:blipFill rotWithShape="1">
          <a:blip r:embed="rId2" cstate="print"/>
          <a:srcRect l="63059" t="76141" r="11338"/>
          <a:stretch/>
        </p:blipFill>
        <p:spPr>
          <a:xfrm>
            <a:off x="8011063" y="1593011"/>
            <a:ext cx="1751162" cy="11501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ítulo 1">
            <a:extLst>
              <a:ext uri="{FF2B5EF4-FFF2-40B4-BE49-F238E27FC236}">
                <a16:creationId xmlns:a16="http://schemas.microsoft.com/office/drawing/2014/main" id="{83FDE2E3-96E1-1FEE-0896-4A175F0CAC12}"/>
              </a:ext>
            </a:extLst>
          </p:cNvPr>
          <p:cNvSpPr txBox="1">
            <a:spLocks/>
          </p:cNvSpPr>
          <p:nvPr/>
        </p:nvSpPr>
        <p:spPr>
          <a:xfrm>
            <a:off x="1893392" y="2901908"/>
            <a:ext cx="2652729" cy="611188"/>
          </a:xfrm>
          <a:prstGeom prst="rect">
            <a:avLst/>
          </a:prstGeom>
        </p:spPr>
        <p:txBody>
          <a:bodyPr vert="horz" lIns="91440" tIns="45720" rIns="91440" bIns="45720" rtlCol="0" anchor="ctr">
            <a:no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lnSpc>
                <a:spcPct val="100000"/>
              </a:lnSpc>
            </a:pPr>
            <a:r>
              <a:rPr lang="en-US" sz="1200" b="1" cap="none" dirty="0">
                <a:latin typeface="Verdana" panose="020B0604030504040204" pitchFamily="34" charset="0"/>
                <a:ea typeface="Verdana" panose="020B0604030504040204" pitchFamily="34" charset="0"/>
              </a:rPr>
              <a:t>Control de la </a:t>
            </a:r>
            <a:r>
              <a:rPr lang="en-US" sz="1200" b="1" cap="none" dirty="0" err="1">
                <a:latin typeface="Verdana" panose="020B0604030504040204" pitchFamily="34" charset="0"/>
                <a:ea typeface="Verdana" panose="020B0604030504040204" pitchFamily="34" charset="0"/>
              </a:rPr>
              <a:t>configuracion</a:t>
            </a:r>
            <a:endParaRPr lang="es-EC" sz="1200" b="1" cap="none" dirty="0">
              <a:latin typeface="Verdana" panose="020B0604030504040204" pitchFamily="34" charset="0"/>
              <a:ea typeface="Verdana" panose="020B0604030504040204" pitchFamily="34" charset="0"/>
            </a:endParaRPr>
          </a:p>
        </p:txBody>
      </p:sp>
      <p:sp>
        <p:nvSpPr>
          <p:cNvPr id="5" name="Título 1">
            <a:extLst>
              <a:ext uri="{FF2B5EF4-FFF2-40B4-BE49-F238E27FC236}">
                <a16:creationId xmlns:a16="http://schemas.microsoft.com/office/drawing/2014/main" id="{8526AD9D-5A5B-18B8-FCED-2079960B226E}"/>
              </a:ext>
            </a:extLst>
          </p:cNvPr>
          <p:cNvSpPr txBox="1">
            <a:spLocks/>
          </p:cNvSpPr>
          <p:nvPr/>
        </p:nvSpPr>
        <p:spPr>
          <a:xfrm>
            <a:off x="7180051" y="2901908"/>
            <a:ext cx="3413188" cy="611188"/>
          </a:xfrm>
          <a:prstGeom prst="rect">
            <a:avLst/>
          </a:prstGeom>
        </p:spPr>
        <p:txBody>
          <a:bodyPr vert="horz" lIns="91440" tIns="45720" rIns="91440" bIns="45720" rtlCol="0" anchor="ctr">
            <a:no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lnSpc>
                <a:spcPct val="100000"/>
              </a:lnSpc>
            </a:pPr>
            <a:r>
              <a:rPr lang="en-US" sz="1200" b="1" cap="none" dirty="0" err="1">
                <a:latin typeface="Verdana" panose="020B0604030504040204" pitchFamily="34" charset="0"/>
                <a:ea typeface="Verdana" panose="020B0604030504040204" pitchFamily="34" charset="0"/>
              </a:rPr>
              <a:t>Auditorias</a:t>
            </a:r>
            <a:r>
              <a:rPr lang="en-US" sz="1200" b="1" cap="none" dirty="0">
                <a:latin typeface="Verdana" panose="020B0604030504040204" pitchFamily="34" charset="0"/>
                <a:ea typeface="Verdana" panose="020B0604030504040204" pitchFamily="34" charset="0"/>
              </a:rPr>
              <a:t> de la </a:t>
            </a:r>
            <a:r>
              <a:rPr lang="en-US" sz="1200" b="1" cap="none" dirty="0" err="1">
                <a:latin typeface="Verdana" panose="020B0604030504040204" pitchFamily="34" charset="0"/>
                <a:ea typeface="Verdana" panose="020B0604030504040204" pitchFamily="34" charset="0"/>
              </a:rPr>
              <a:t>configuracion</a:t>
            </a:r>
            <a:endParaRPr lang="es-EC" sz="1200" b="1" cap="none" dirty="0">
              <a:latin typeface="Verdana" panose="020B0604030504040204" pitchFamily="34" charset="0"/>
              <a:ea typeface="Verdana" panose="020B0604030504040204" pitchFamily="34" charset="0"/>
            </a:endParaRPr>
          </a:p>
        </p:txBody>
      </p:sp>
      <p:pic>
        <p:nvPicPr>
          <p:cNvPr id="1026" name="Picture 2" descr="Jira Work Management | Task Management Software | Eficode">
            <a:extLst>
              <a:ext uri="{FF2B5EF4-FFF2-40B4-BE49-F238E27FC236}">
                <a16:creationId xmlns:a16="http://schemas.microsoft.com/office/drawing/2014/main" id="{62A56EA9-7B56-4678-987F-EB4C803CC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4952" y="1586542"/>
            <a:ext cx="1842458" cy="184245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1466630-DD99-2095-E2F1-648C6D5E8F7A}"/>
              </a:ext>
            </a:extLst>
          </p:cNvPr>
          <p:cNvSpPr txBox="1"/>
          <p:nvPr/>
        </p:nvSpPr>
        <p:spPr>
          <a:xfrm>
            <a:off x="1429774" y="3513096"/>
            <a:ext cx="3579963" cy="2554545"/>
          </a:xfrm>
          <a:prstGeom prst="rect">
            <a:avLst/>
          </a:prstGeom>
          <a:noFill/>
        </p:spPr>
        <p:txBody>
          <a:bodyPr wrap="square" rtlCol="0">
            <a:spAutoFit/>
          </a:bodyPr>
          <a:lstStyle/>
          <a:p>
            <a:r>
              <a:rPr lang="es-ES" sz="1600" b="0" i="0" dirty="0">
                <a:effectLst/>
                <a:latin typeface="Söhne"/>
              </a:rPr>
              <a:t>Jira actúa como una plataforma central para la gestión de cambios en el desarrollo de software. En la etapa de control de configuración, Jira facilita la organización y seguimiento de cada alteración realizada en el código fuente y la documentación. Los equipos pueden usar Jira para crear y asignar tareas, las cuales representan cambios o características específicas a implementar. </a:t>
            </a:r>
            <a:endParaRPr lang="es-EC" sz="1600" dirty="0"/>
          </a:p>
        </p:txBody>
      </p:sp>
      <p:sp>
        <p:nvSpPr>
          <p:cNvPr id="8" name="TextBox 7">
            <a:extLst>
              <a:ext uri="{FF2B5EF4-FFF2-40B4-BE49-F238E27FC236}">
                <a16:creationId xmlns:a16="http://schemas.microsoft.com/office/drawing/2014/main" id="{E37A0737-B1AC-B6DB-2245-41985AD05893}"/>
              </a:ext>
            </a:extLst>
          </p:cNvPr>
          <p:cNvSpPr txBox="1"/>
          <p:nvPr/>
        </p:nvSpPr>
        <p:spPr>
          <a:xfrm>
            <a:off x="7096662" y="3513096"/>
            <a:ext cx="3579963" cy="3046988"/>
          </a:xfrm>
          <a:prstGeom prst="rect">
            <a:avLst/>
          </a:prstGeom>
          <a:noFill/>
        </p:spPr>
        <p:txBody>
          <a:bodyPr wrap="square" rtlCol="0">
            <a:spAutoFit/>
          </a:bodyPr>
          <a:lstStyle/>
          <a:p>
            <a:r>
              <a:rPr lang="es-ES" sz="1600" dirty="0">
                <a:latin typeface="Söhne"/>
              </a:rPr>
              <a:t>Durante la fase de auditoría, Jira se convierte en una herramienta valiosa para revisar y validar la conformidad de los cambios de configuración. Permite a los auditores rastrear y verificar que todos los cambios en el software cumplan con los estándares establecidos. Jira puede ser configurado para generar informes detallados que muestran el historial de cambios, quién los realizó, y si se siguieron los procedimientos adecuados.</a:t>
            </a:r>
            <a:endParaRPr lang="es-EC" sz="1600" dirty="0"/>
          </a:p>
        </p:txBody>
      </p:sp>
    </p:spTree>
    <p:extLst>
      <p:ext uri="{BB962C8B-B14F-4D97-AF65-F5344CB8AC3E}">
        <p14:creationId xmlns:p14="http://schemas.microsoft.com/office/powerpoint/2010/main" val="1818129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AA4BC9-8AAF-8CB7-1B2C-901E9331E771}"/>
              </a:ext>
            </a:extLst>
          </p:cNvPr>
          <p:cNvSpPr>
            <a:spLocks noGrp="1"/>
          </p:cNvSpPr>
          <p:nvPr>
            <p:ph type="title"/>
          </p:nvPr>
        </p:nvSpPr>
        <p:spPr>
          <a:xfrm>
            <a:off x="1050879" y="142121"/>
            <a:ext cx="9810604" cy="1222375"/>
          </a:xfrm>
        </p:spPr>
        <p:txBody>
          <a:bodyPr>
            <a:noAutofit/>
          </a:bodyPr>
          <a:lstStyle/>
          <a:p>
            <a:r>
              <a:rPr lang="en-US" sz="1800" dirty="0"/>
              <a:t>1. PROCESO DE LA GESTION DE LA CONFIGURACION DEL SOFTWARE </a:t>
            </a:r>
            <a:r>
              <a:rPr lang="es-ES" sz="1800" dirty="0"/>
              <a:t>(GCSW)</a:t>
            </a:r>
            <a:endParaRPr lang="es-EC" sz="1800" dirty="0"/>
          </a:p>
        </p:txBody>
      </p:sp>
      <p:pic>
        <p:nvPicPr>
          <p:cNvPr id="6" name="object 7">
            <a:extLst>
              <a:ext uri="{FF2B5EF4-FFF2-40B4-BE49-F238E27FC236}">
                <a16:creationId xmlns:a16="http://schemas.microsoft.com/office/drawing/2014/main" id="{1468C099-066F-CFDE-8784-C14354B5BCBA}"/>
              </a:ext>
            </a:extLst>
          </p:cNvPr>
          <p:cNvPicPr/>
          <p:nvPr/>
        </p:nvPicPr>
        <p:blipFill rotWithShape="1">
          <a:blip r:embed="rId2" cstate="print"/>
          <a:srcRect l="72489" t="37346" r="1908" b="43686"/>
          <a:stretch/>
        </p:blipFill>
        <p:spPr>
          <a:xfrm>
            <a:off x="2346384" y="1828799"/>
            <a:ext cx="1751162" cy="91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object 7">
            <a:extLst>
              <a:ext uri="{FF2B5EF4-FFF2-40B4-BE49-F238E27FC236}">
                <a16:creationId xmlns:a16="http://schemas.microsoft.com/office/drawing/2014/main" id="{FE141A74-A7BA-B768-F78A-DBEE339D1C17}"/>
              </a:ext>
            </a:extLst>
          </p:cNvPr>
          <p:cNvPicPr/>
          <p:nvPr/>
        </p:nvPicPr>
        <p:blipFill rotWithShape="1">
          <a:blip r:embed="rId2" cstate="print"/>
          <a:srcRect l="22745" t="255" r="23779" b="87067"/>
          <a:stretch/>
        </p:blipFill>
        <p:spPr>
          <a:xfrm>
            <a:off x="7240436" y="2208362"/>
            <a:ext cx="3128515" cy="5348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ítulo 1">
            <a:extLst>
              <a:ext uri="{FF2B5EF4-FFF2-40B4-BE49-F238E27FC236}">
                <a16:creationId xmlns:a16="http://schemas.microsoft.com/office/drawing/2014/main" id="{83FDE2E3-96E1-1FEE-0896-4A175F0CAC12}"/>
              </a:ext>
            </a:extLst>
          </p:cNvPr>
          <p:cNvSpPr txBox="1">
            <a:spLocks/>
          </p:cNvSpPr>
          <p:nvPr/>
        </p:nvSpPr>
        <p:spPr>
          <a:xfrm>
            <a:off x="1893392" y="2901908"/>
            <a:ext cx="2652729" cy="611188"/>
          </a:xfrm>
          <a:prstGeom prst="rect">
            <a:avLst/>
          </a:prstGeom>
        </p:spPr>
        <p:txBody>
          <a:bodyPr vert="horz" lIns="91440" tIns="45720" rIns="91440" bIns="45720" rtlCol="0" anchor="ctr">
            <a:no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lnSpc>
                <a:spcPct val="100000"/>
              </a:lnSpc>
            </a:pPr>
            <a:r>
              <a:rPr lang="en-US" sz="1200" b="1" cap="none" dirty="0" err="1">
                <a:latin typeface="Verdana" panose="020B0604030504040204" pitchFamily="34" charset="0"/>
                <a:ea typeface="Verdana" panose="020B0604030504040204" pitchFamily="34" charset="0"/>
              </a:rPr>
              <a:t>Contabilidad</a:t>
            </a:r>
            <a:r>
              <a:rPr lang="en-US" sz="1200" b="1" cap="none" dirty="0">
                <a:latin typeface="Verdana" panose="020B0604030504040204" pitchFamily="34" charset="0"/>
                <a:ea typeface="Verdana" panose="020B0604030504040204" pitchFamily="34" charset="0"/>
              </a:rPr>
              <a:t> de la </a:t>
            </a:r>
            <a:r>
              <a:rPr lang="en-US" sz="1200" b="1" cap="none" dirty="0" err="1">
                <a:latin typeface="Verdana" panose="020B0604030504040204" pitchFamily="34" charset="0"/>
                <a:ea typeface="Verdana" panose="020B0604030504040204" pitchFamily="34" charset="0"/>
              </a:rPr>
              <a:t>configuracion</a:t>
            </a:r>
            <a:endParaRPr lang="es-EC" sz="1200" b="1" cap="none" dirty="0">
              <a:latin typeface="Verdana" panose="020B0604030504040204" pitchFamily="34" charset="0"/>
              <a:ea typeface="Verdana" panose="020B0604030504040204" pitchFamily="34" charset="0"/>
            </a:endParaRPr>
          </a:p>
        </p:txBody>
      </p:sp>
      <p:sp>
        <p:nvSpPr>
          <p:cNvPr id="5" name="Título 1">
            <a:extLst>
              <a:ext uri="{FF2B5EF4-FFF2-40B4-BE49-F238E27FC236}">
                <a16:creationId xmlns:a16="http://schemas.microsoft.com/office/drawing/2014/main" id="{8526AD9D-5A5B-18B8-FCED-2079960B226E}"/>
              </a:ext>
            </a:extLst>
          </p:cNvPr>
          <p:cNvSpPr txBox="1">
            <a:spLocks/>
          </p:cNvSpPr>
          <p:nvPr/>
        </p:nvSpPr>
        <p:spPr>
          <a:xfrm>
            <a:off x="7180051" y="2901908"/>
            <a:ext cx="3413188" cy="611188"/>
          </a:xfrm>
          <a:prstGeom prst="rect">
            <a:avLst/>
          </a:prstGeom>
        </p:spPr>
        <p:txBody>
          <a:bodyPr vert="horz" lIns="91440" tIns="45720" rIns="91440" bIns="45720" rtlCol="0" anchor="ctr">
            <a:no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lnSpc>
                <a:spcPct val="100000"/>
              </a:lnSpc>
            </a:pPr>
            <a:r>
              <a:rPr lang="es-ES" sz="1200" b="1" cap="none" dirty="0" err="1">
                <a:latin typeface="Verdana" panose="020B0604030504040204" pitchFamily="34" charset="0"/>
                <a:ea typeface="Verdana" panose="020B0604030504040204" pitchFamily="34" charset="0"/>
              </a:rPr>
              <a:t>Gestion</a:t>
            </a:r>
            <a:r>
              <a:rPr lang="es-ES" sz="1200" b="1" cap="none" dirty="0">
                <a:latin typeface="Verdana" panose="020B0604030504040204" pitchFamily="34" charset="0"/>
                <a:ea typeface="Verdana" panose="020B0604030504040204" pitchFamily="34" charset="0"/>
              </a:rPr>
              <a:t> de la </a:t>
            </a:r>
            <a:r>
              <a:rPr lang="es-ES" sz="1200" b="1" cap="none" dirty="0" err="1">
                <a:latin typeface="Verdana" panose="020B0604030504040204" pitchFamily="34" charset="0"/>
                <a:ea typeface="Verdana" panose="020B0604030504040204" pitchFamily="34" charset="0"/>
              </a:rPr>
              <a:t>configuracion</a:t>
            </a:r>
            <a:r>
              <a:rPr lang="es-ES" sz="1200" b="1" cap="none" dirty="0">
                <a:latin typeface="Verdana" panose="020B0604030504040204" pitchFamily="34" charset="0"/>
                <a:ea typeface="Verdana" panose="020B0604030504040204" pitchFamily="34" charset="0"/>
              </a:rPr>
              <a:t> del software</a:t>
            </a:r>
            <a:endParaRPr lang="es-EC" sz="1200" b="1" cap="none" dirty="0">
              <a:latin typeface="Verdana" panose="020B0604030504040204" pitchFamily="34" charset="0"/>
              <a:ea typeface="Verdana" panose="020B0604030504040204" pitchFamily="34" charset="0"/>
            </a:endParaRPr>
          </a:p>
        </p:txBody>
      </p:sp>
      <p:pic>
        <p:nvPicPr>
          <p:cNvPr id="1026" name="Picture 2" descr="Jira Work Management | Task Management Software | Eficode">
            <a:extLst>
              <a:ext uri="{FF2B5EF4-FFF2-40B4-BE49-F238E27FC236}">
                <a16:creationId xmlns:a16="http://schemas.microsoft.com/office/drawing/2014/main" id="{62A56EA9-7B56-4678-987F-EB4C803CC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4952" y="1586542"/>
            <a:ext cx="1842458" cy="184245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1466630-DD99-2095-E2F1-648C6D5E8F7A}"/>
              </a:ext>
            </a:extLst>
          </p:cNvPr>
          <p:cNvSpPr txBox="1"/>
          <p:nvPr/>
        </p:nvSpPr>
        <p:spPr>
          <a:xfrm>
            <a:off x="1429774" y="3513096"/>
            <a:ext cx="3579963" cy="3046988"/>
          </a:xfrm>
          <a:prstGeom prst="rect">
            <a:avLst/>
          </a:prstGeom>
          <a:noFill/>
        </p:spPr>
        <p:txBody>
          <a:bodyPr wrap="square" rtlCol="0">
            <a:spAutoFit/>
          </a:bodyPr>
          <a:lstStyle/>
          <a:p>
            <a:r>
              <a:rPr lang="es-ES" sz="1600" b="0" i="0" dirty="0">
                <a:effectLst/>
                <a:latin typeface="Söhne"/>
              </a:rPr>
              <a:t>Jira proporciona un marco robusto para la contabilidad de la configuración dentro de los proyectos de software. Esta etapa es crítica para asegurar que todos los elementos de configuración (EC) se registren adecuadamente y se mantengan actualizados a lo largo de su ciclo de vida. Con Jira, los equipos pueden catalogar cada EC, asociarlos con las respectivas tareas y </a:t>
            </a:r>
            <a:r>
              <a:rPr lang="es-ES" sz="1600" b="0" i="0" dirty="0" err="1">
                <a:effectLst/>
                <a:latin typeface="Söhne"/>
              </a:rPr>
              <a:t>sprints</a:t>
            </a:r>
            <a:r>
              <a:rPr lang="es-ES" sz="1600" b="0" i="0" dirty="0">
                <a:effectLst/>
                <a:latin typeface="Söhne"/>
              </a:rPr>
              <a:t>, y mantener un historial completo de las revisiones y modificaciones. </a:t>
            </a:r>
          </a:p>
        </p:txBody>
      </p:sp>
      <p:sp>
        <p:nvSpPr>
          <p:cNvPr id="8" name="TextBox 7">
            <a:extLst>
              <a:ext uri="{FF2B5EF4-FFF2-40B4-BE49-F238E27FC236}">
                <a16:creationId xmlns:a16="http://schemas.microsoft.com/office/drawing/2014/main" id="{E37A0737-B1AC-B6DB-2245-41985AD05893}"/>
              </a:ext>
            </a:extLst>
          </p:cNvPr>
          <p:cNvSpPr txBox="1"/>
          <p:nvPr/>
        </p:nvSpPr>
        <p:spPr>
          <a:xfrm>
            <a:off x="7096662" y="3513096"/>
            <a:ext cx="3579963" cy="3046988"/>
          </a:xfrm>
          <a:prstGeom prst="rect">
            <a:avLst/>
          </a:prstGeom>
          <a:noFill/>
        </p:spPr>
        <p:txBody>
          <a:bodyPr wrap="square" rtlCol="0">
            <a:spAutoFit/>
          </a:bodyPr>
          <a:lstStyle/>
          <a:p>
            <a:r>
              <a:rPr lang="es-ES" sz="1600" dirty="0">
                <a:latin typeface="Söhne"/>
              </a:rPr>
              <a:t>En la gestión de la configuración de software, Jira se convierte en un eje central para la implementación de políticas y procedimientos que rigen los cambios del software. Al utilizar Jira, los equipos pueden definir flujos de trabajo personalizados que reflejan las políticas de gestión de cambios, automatizar la aprobación de los cambios y asegurarse de que cada cambio se implemente de acuerdo con los procedimientos definidos. </a:t>
            </a:r>
            <a:endParaRPr lang="es-EC" sz="1600" dirty="0"/>
          </a:p>
        </p:txBody>
      </p:sp>
    </p:spTree>
    <p:extLst>
      <p:ext uri="{BB962C8B-B14F-4D97-AF65-F5344CB8AC3E}">
        <p14:creationId xmlns:p14="http://schemas.microsoft.com/office/powerpoint/2010/main" val="84074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AA4BC9-8AAF-8CB7-1B2C-901E9331E771}"/>
              </a:ext>
            </a:extLst>
          </p:cNvPr>
          <p:cNvSpPr>
            <a:spLocks noGrp="1"/>
          </p:cNvSpPr>
          <p:nvPr>
            <p:ph type="title"/>
          </p:nvPr>
        </p:nvSpPr>
        <p:spPr>
          <a:xfrm>
            <a:off x="1050879" y="142121"/>
            <a:ext cx="9810604" cy="1222375"/>
          </a:xfrm>
        </p:spPr>
        <p:txBody>
          <a:bodyPr>
            <a:noAutofit/>
          </a:bodyPr>
          <a:lstStyle/>
          <a:p>
            <a:r>
              <a:rPr lang="en-US" sz="1800" dirty="0"/>
              <a:t>1. PROCESO DE LA GESTION DE LA CONFIGURACION DEL SOFTWARE </a:t>
            </a:r>
            <a:r>
              <a:rPr lang="es-ES" sz="1800" dirty="0"/>
              <a:t>(GCSW)</a:t>
            </a:r>
            <a:endParaRPr lang="es-EC" sz="1800" dirty="0"/>
          </a:p>
        </p:txBody>
      </p:sp>
      <p:pic>
        <p:nvPicPr>
          <p:cNvPr id="6" name="object 7">
            <a:extLst>
              <a:ext uri="{FF2B5EF4-FFF2-40B4-BE49-F238E27FC236}">
                <a16:creationId xmlns:a16="http://schemas.microsoft.com/office/drawing/2014/main" id="{1468C099-066F-CFDE-8784-C14354B5BCBA}"/>
              </a:ext>
            </a:extLst>
          </p:cNvPr>
          <p:cNvPicPr/>
          <p:nvPr/>
        </p:nvPicPr>
        <p:blipFill rotWithShape="1">
          <a:blip r:embed="rId2" cstate="print"/>
          <a:srcRect l="-2777" t="32596" r="77174" b="48436"/>
          <a:stretch/>
        </p:blipFill>
        <p:spPr>
          <a:xfrm>
            <a:off x="1355679" y="1828799"/>
            <a:ext cx="1751162" cy="91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ítulo 1">
            <a:extLst>
              <a:ext uri="{FF2B5EF4-FFF2-40B4-BE49-F238E27FC236}">
                <a16:creationId xmlns:a16="http://schemas.microsoft.com/office/drawing/2014/main" id="{83FDE2E3-96E1-1FEE-0896-4A175F0CAC12}"/>
              </a:ext>
            </a:extLst>
          </p:cNvPr>
          <p:cNvSpPr txBox="1">
            <a:spLocks/>
          </p:cNvSpPr>
          <p:nvPr/>
        </p:nvSpPr>
        <p:spPr>
          <a:xfrm>
            <a:off x="902687" y="2901908"/>
            <a:ext cx="2652729" cy="611188"/>
          </a:xfrm>
          <a:prstGeom prst="rect">
            <a:avLst/>
          </a:prstGeom>
        </p:spPr>
        <p:txBody>
          <a:bodyPr vert="horz" lIns="91440" tIns="45720" rIns="91440" bIns="45720" rtlCol="0" anchor="ctr">
            <a:no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lnSpc>
                <a:spcPct val="100000"/>
              </a:lnSpc>
            </a:pPr>
            <a:r>
              <a:rPr lang="en-US" sz="1200" b="1" cap="none" dirty="0" err="1">
                <a:latin typeface="Verdana" panose="020B0604030504040204" pitchFamily="34" charset="0"/>
                <a:ea typeface="Verdana" panose="020B0604030504040204" pitchFamily="34" charset="0"/>
              </a:rPr>
              <a:t>Identificacion</a:t>
            </a:r>
            <a:r>
              <a:rPr lang="en-US" sz="1200" b="1" cap="none" dirty="0">
                <a:latin typeface="Verdana" panose="020B0604030504040204" pitchFamily="34" charset="0"/>
                <a:ea typeface="Verdana" panose="020B0604030504040204" pitchFamily="34" charset="0"/>
              </a:rPr>
              <a:t> de la </a:t>
            </a:r>
            <a:r>
              <a:rPr lang="en-US" sz="1200" b="1" cap="none" dirty="0" err="1">
                <a:latin typeface="Verdana" panose="020B0604030504040204" pitchFamily="34" charset="0"/>
                <a:ea typeface="Verdana" panose="020B0604030504040204" pitchFamily="34" charset="0"/>
              </a:rPr>
              <a:t>configuracion</a:t>
            </a:r>
            <a:endParaRPr lang="es-EC" sz="1200" b="1" cap="none"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E1466630-DD99-2095-E2F1-648C6D5E8F7A}"/>
              </a:ext>
            </a:extLst>
          </p:cNvPr>
          <p:cNvSpPr txBox="1"/>
          <p:nvPr/>
        </p:nvSpPr>
        <p:spPr>
          <a:xfrm>
            <a:off x="1050879" y="3513096"/>
            <a:ext cx="3579963" cy="2031325"/>
          </a:xfrm>
          <a:prstGeom prst="rect">
            <a:avLst/>
          </a:prstGeom>
          <a:noFill/>
        </p:spPr>
        <p:txBody>
          <a:bodyPr wrap="square" rtlCol="0">
            <a:spAutoFit/>
          </a:bodyPr>
          <a:lstStyle/>
          <a:p>
            <a:r>
              <a:rPr lang="es-ES" sz="1400" b="0" i="0" dirty="0">
                <a:effectLst/>
                <a:latin typeface="Söhne"/>
              </a:rPr>
              <a:t>Jira facilita la identificación de la configuración al permitir que los equipos etiqueten y clasifiquen los elementos de configuración (EC) dentro de sus proyectos de software. Utilizando su sistema de seguimiento de incidencias, los equipos pueden asignar identificadores únicos a cada EC, agruparlos en categorías y rastrear su evolución a lo largo del tiempo. </a:t>
            </a:r>
            <a:endParaRPr lang="es-EC" sz="1400" dirty="0"/>
          </a:p>
        </p:txBody>
      </p:sp>
      <p:pic>
        <p:nvPicPr>
          <p:cNvPr id="2050" name="Picture 2" descr="El conector de ONLYOFFICE para Jira ya está disponible">
            <a:extLst>
              <a:ext uri="{FF2B5EF4-FFF2-40B4-BE49-F238E27FC236}">
                <a16:creationId xmlns:a16="http://schemas.microsoft.com/office/drawing/2014/main" id="{4410077D-A2BF-963F-B3AE-57D878898A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9034" y="1889184"/>
            <a:ext cx="6266601" cy="348987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065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35286-8E97-36B4-81F4-457D55FF9314}"/>
              </a:ext>
            </a:extLst>
          </p:cNvPr>
          <p:cNvSpPr>
            <a:spLocks noGrp="1"/>
          </p:cNvSpPr>
          <p:nvPr>
            <p:ph type="title"/>
          </p:nvPr>
        </p:nvSpPr>
        <p:spPr>
          <a:xfrm>
            <a:off x="1050879" y="320367"/>
            <a:ext cx="9810604" cy="1216024"/>
          </a:xfrm>
        </p:spPr>
        <p:txBody>
          <a:bodyPr>
            <a:normAutofit/>
          </a:bodyPr>
          <a:lstStyle/>
          <a:p>
            <a:r>
              <a:rPr lang="es-EC" sz="4000" b="1" dirty="0"/>
              <a:t>HERRAMIENTAS utilizadas</a:t>
            </a:r>
          </a:p>
        </p:txBody>
      </p:sp>
      <p:sp>
        <p:nvSpPr>
          <p:cNvPr id="3" name="Marcador de contenido 2">
            <a:extLst>
              <a:ext uri="{FF2B5EF4-FFF2-40B4-BE49-F238E27FC236}">
                <a16:creationId xmlns:a16="http://schemas.microsoft.com/office/drawing/2014/main" id="{33D36C76-A9B9-5784-3105-F18F3D647BAB}"/>
              </a:ext>
            </a:extLst>
          </p:cNvPr>
          <p:cNvSpPr>
            <a:spLocks noGrp="1"/>
          </p:cNvSpPr>
          <p:nvPr>
            <p:ph idx="1"/>
          </p:nvPr>
        </p:nvSpPr>
        <p:spPr>
          <a:xfrm>
            <a:off x="1050879" y="1536391"/>
            <a:ext cx="3512575" cy="4428753"/>
          </a:xfrm>
        </p:spPr>
        <p:txBody>
          <a:bodyPr>
            <a:normAutofit/>
          </a:bodyPr>
          <a:lstStyle/>
          <a:p>
            <a:pPr marL="0" lvl="0" indent="0" algn="just">
              <a:lnSpc>
                <a:spcPct val="107000"/>
              </a:lnSpc>
              <a:buNone/>
            </a:pPr>
            <a:endParaRPr lang="es-EC"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 sz="3200" b="1" dirty="0">
                <a:effectLst/>
                <a:latin typeface="Calibri" panose="020F0502020204030204" pitchFamily="34" charset="0"/>
                <a:ea typeface="Calibri" panose="020F0502020204030204" pitchFamily="34" charset="0"/>
                <a:cs typeface="Calibri" panose="020F0502020204030204" pitchFamily="34" charset="0"/>
              </a:rPr>
              <a:t>IDES</a:t>
            </a:r>
            <a:endParaRPr lang="es-EC" sz="3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s-ES" sz="3200" dirty="0" err="1">
                <a:effectLst/>
                <a:latin typeface="Calibri" panose="020F0502020204030204" pitchFamily="34" charset="0"/>
                <a:ea typeface="Calibri" panose="020F0502020204030204" pitchFamily="34" charset="0"/>
                <a:cs typeface="Calibri" panose="020F0502020204030204" pitchFamily="34" charset="0"/>
              </a:rPr>
              <a:t>Netbeans</a:t>
            </a:r>
            <a:endParaRPr lang="es-ES" sz="3200" dirty="0">
              <a:effectLst/>
              <a:latin typeface="Calibri" panose="020F0502020204030204" pitchFamily="34" charset="0"/>
              <a:ea typeface="Calibri" panose="020F0502020204030204" pitchFamily="34" charset="0"/>
              <a:cs typeface="Calibri" panose="020F0502020204030204" pitchFamily="34" charset="0"/>
            </a:endParaRPr>
          </a:p>
          <a:p>
            <a:pPr marL="0" lvl="0" indent="0" algn="just">
              <a:lnSpc>
                <a:spcPct val="107000"/>
              </a:lnSpc>
              <a:buNone/>
            </a:pPr>
            <a:endParaRPr lang="es-EC" sz="3200" dirty="0">
              <a:effectLst/>
              <a:latin typeface="Calibri" panose="020F0502020204030204" pitchFamily="34" charset="0"/>
              <a:ea typeface="Calibri" panose="020F0502020204030204" pitchFamily="34" charset="0"/>
              <a:cs typeface="Times New Roman" panose="02020603050405020304" pitchFamily="18" charset="0"/>
            </a:endParaRPr>
          </a:p>
          <a:p>
            <a:r>
              <a:rPr lang="es-EC" sz="3600" b="1" dirty="0">
                <a:latin typeface="Calibri" panose="020F0502020204030204" pitchFamily="34" charset="0"/>
                <a:ea typeface="Calibri" panose="020F0502020204030204" pitchFamily="34" charset="0"/>
                <a:cs typeface="Times New Roman" panose="02020603050405020304" pitchFamily="18" charset="0"/>
              </a:rPr>
              <a:t>JIRA</a:t>
            </a:r>
          </a:p>
          <a:p>
            <a:pPr marL="0" indent="0">
              <a:buNone/>
            </a:pPr>
            <a:endParaRPr lang="es-EC" sz="3600" dirty="0"/>
          </a:p>
        </p:txBody>
      </p:sp>
      <p:sp>
        <p:nvSpPr>
          <p:cNvPr id="5" name="CuadroTexto 4">
            <a:extLst>
              <a:ext uri="{FF2B5EF4-FFF2-40B4-BE49-F238E27FC236}">
                <a16:creationId xmlns:a16="http://schemas.microsoft.com/office/drawing/2014/main" id="{75DDE3EB-3A3F-FB3A-5B00-90244E6CC7CC}"/>
              </a:ext>
            </a:extLst>
          </p:cNvPr>
          <p:cNvSpPr txBox="1"/>
          <p:nvPr/>
        </p:nvSpPr>
        <p:spPr>
          <a:xfrm>
            <a:off x="6096000" y="1678487"/>
            <a:ext cx="4765483" cy="4478214"/>
          </a:xfrm>
          <a:prstGeom prst="rect">
            <a:avLst/>
          </a:prstGeom>
          <a:noFill/>
        </p:spPr>
        <p:txBody>
          <a:bodyPr wrap="square">
            <a:spAutoFit/>
          </a:bodyPr>
          <a:lstStyle/>
          <a:p>
            <a:pPr marL="0" lvl="0" indent="0" algn="just">
              <a:lnSpc>
                <a:spcPct val="107000"/>
              </a:lnSpc>
              <a:spcAft>
                <a:spcPts val="800"/>
              </a:spcAft>
              <a:buNone/>
            </a:pPr>
            <a:endParaRPr lang="es-EC" sz="2800" dirty="0">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Aft>
                <a:spcPts val="800"/>
              </a:spcAft>
              <a:buFont typeface="Arial" panose="020B0604020202020204" pitchFamily="34" charset="0"/>
              <a:buChar char="•"/>
            </a:pPr>
            <a:r>
              <a:rPr lang="es-EC" sz="2800" b="1" dirty="0">
                <a:latin typeface="Calibri" panose="020F0502020204030204" pitchFamily="34" charset="0"/>
                <a:ea typeface="Calibri" panose="020F0502020204030204" pitchFamily="34" charset="0"/>
                <a:cs typeface="Times New Roman" panose="02020603050405020304" pitchFamily="18" charset="0"/>
              </a:rPr>
              <a:t>MAVEN</a:t>
            </a:r>
          </a:p>
          <a:p>
            <a:pPr marL="457200" lvl="0" indent="-457200" algn="just">
              <a:lnSpc>
                <a:spcPct val="107000"/>
              </a:lnSpc>
              <a:spcAft>
                <a:spcPts val="800"/>
              </a:spcAft>
              <a:buFont typeface="Arial" panose="020B0604020202020204" pitchFamily="34" charset="0"/>
              <a:buChar char="•"/>
            </a:pPr>
            <a:endParaRPr lang="es-EC" sz="2800" b="1" dirty="0">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Aft>
                <a:spcPts val="800"/>
              </a:spcAft>
              <a:buFont typeface="Arial" panose="020B0604020202020204" pitchFamily="34" charset="0"/>
              <a:buChar char="•"/>
            </a:pPr>
            <a:endParaRPr lang="es-EC" sz="2800" b="1" dirty="0">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Aft>
                <a:spcPts val="800"/>
              </a:spcAft>
              <a:buFont typeface="Arial" panose="020B0604020202020204" pitchFamily="34" charset="0"/>
              <a:buChar char="•"/>
            </a:pPr>
            <a:r>
              <a:rPr lang="es-EC" sz="2800" b="1" dirty="0">
                <a:latin typeface="Calibri" panose="020F0502020204030204" pitchFamily="34" charset="0"/>
                <a:ea typeface="Calibri" panose="020F0502020204030204" pitchFamily="34" charset="0"/>
                <a:cs typeface="Times New Roman" panose="02020603050405020304" pitchFamily="18" charset="0"/>
              </a:rPr>
              <a:t>GIT HUB</a:t>
            </a:r>
          </a:p>
          <a:p>
            <a:pPr marL="457200" lvl="0" indent="-457200" algn="just">
              <a:lnSpc>
                <a:spcPct val="107000"/>
              </a:lnSpc>
              <a:spcAft>
                <a:spcPts val="800"/>
              </a:spcAft>
              <a:buFont typeface="Arial" panose="020B0604020202020204" pitchFamily="34" charset="0"/>
              <a:buChar char="•"/>
            </a:pPr>
            <a:endParaRPr lang="es-EC" sz="2800" b="1" dirty="0">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Aft>
                <a:spcPts val="800"/>
              </a:spcAft>
              <a:buFont typeface="Arial" panose="020B0604020202020204" pitchFamily="34" charset="0"/>
              <a:buChar char="•"/>
            </a:pPr>
            <a:endParaRPr lang="es-EC" sz="2800" b="1" dirty="0">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Aft>
                <a:spcPts val="800"/>
              </a:spcAft>
              <a:buFont typeface="Arial" panose="020B0604020202020204" pitchFamily="34" charset="0"/>
              <a:buChar char="•"/>
            </a:pPr>
            <a:endParaRPr lang="es-ES"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n 5">
            <a:extLst>
              <a:ext uri="{FF2B5EF4-FFF2-40B4-BE49-F238E27FC236}">
                <a16:creationId xmlns:a16="http://schemas.microsoft.com/office/drawing/2014/main" id="{CA970828-3ECF-2DEA-A478-1ED2CB19F58C}"/>
              </a:ext>
            </a:extLst>
          </p:cNvPr>
          <p:cNvPicPr>
            <a:picLocks noChangeAspect="1"/>
          </p:cNvPicPr>
          <p:nvPr/>
        </p:nvPicPr>
        <p:blipFill>
          <a:blip r:embed="rId2"/>
          <a:stretch>
            <a:fillRect/>
          </a:stretch>
        </p:blipFill>
        <p:spPr>
          <a:xfrm>
            <a:off x="3190183" y="2303767"/>
            <a:ext cx="867591" cy="959609"/>
          </a:xfrm>
          <a:prstGeom prst="rect">
            <a:avLst/>
          </a:prstGeom>
        </p:spPr>
      </p:pic>
      <p:pic>
        <p:nvPicPr>
          <p:cNvPr id="1026" name="Picture 2">
            <a:extLst>
              <a:ext uri="{FF2B5EF4-FFF2-40B4-BE49-F238E27FC236}">
                <a16:creationId xmlns:a16="http://schemas.microsoft.com/office/drawing/2014/main" id="{16DF351E-8425-21DC-4A2A-88B7E2CAE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0197" y="2133602"/>
            <a:ext cx="3009967" cy="7609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tlassian Jira y plugins de Jira - Jira">
            <a:extLst>
              <a:ext uri="{FF2B5EF4-FFF2-40B4-BE49-F238E27FC236}">
                <a16:creationId xmlns:a16="http://schemas.microsoft.com/office/drawing/2014/main" id="{1C55DEC2-B2B8-6A0F-C663-6FBAF66BEC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3493" y="3917594"/>
            <a:ext cx="2464363" cy="9610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What is GitHub? — Pythia Foundations">
            <a:extLst>
              <a:ext uri="{FF2B5EF4-FFF2-40B4-BE49-F238E27FC236}">
                <a16:creationId xmlns:a16="http://schemas.microsoft.com/office/drawing/2014/main" id="{6CBD9A58-38D3-F996-6D08-81A949DABE9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040"/>
          <a:stretch/>
        </p:blipFill>
        <p:spPr bwMode="auto">
          <a:xfrm>
            <a:off x="8111082" y="3620991"/>
            <a:ext cx="1527425" cy="103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194182"/>
      </p:ext>
    </p:extLst>
  </p:cSld>
  <p:clrMapOvr>
    <a:masterClrMapping/>
  </p:clrMapOvr>
</p:sld>
</file>

<file path=ppt/theme/theme1.xml><?xml version="1.0" encoding="utf-8"?>
<a:theme xmlns:a="http://schemas.openxmlformats.org/drawingml/2006/main" name="ArchiveVTI">
  <a:themeElements>
    <a:clrScheme name="AnalogousFromRegularSeedLeftStep">
      <a:dk1>
        <a:srgbClr val="000000"/>
      </a:dk1>
      <a:lt1>
        <a:srgbClr val="FFFFFF"/>
      </a:lt1>
      <a:dk2>
        <a:srgbClr val="1D311B"/>
      </a:dk2>
      <a:lt2>
        <a:srgbClr val="F3F1F0"/>
      </a:lt2>
      <a:accent1>
        <a:srgbClr val="47ACC3"/>
      </a:accent1>
      <a:accent2>
        <a:srgbClr val="36B396"/>
      </a:accent2>
      <a:accent3>
        <a:srgbClr val="42B76B"/>
      </a:accent3>
      <a:accent4>
        <a:srgbClr val="3FB637"/>
      </a:accent4>
      <a:accent5>
        <a:srgbClr val="75AF40"/>
      </a:accent5>
      <a:accent6>
        <a:srgbClr val="9DA933"/>
      </a:accent6>
      <a:hlink>
        <a:srgbClr val="C05942"/>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375</TotalTime>
  <Words>2108</Words>
  <Application>Microsoft Office PowerPoint</Application>
  <PresentationFormat>Widescreen</PresentationFormat>
  <Paragraphs>177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Bembo</vt:lpstr>
      <vt:lpstr>Calibri</vt:lpstr>
      <vt:lpstr>Söhne</vt:lpstr>
      <vt:lpstr>Symbol</vt:lpstr>
      <vt:lpstr>Verdana</vt:lpstr>
      <vt:lpstr>ArchiveVTI</vt:lpstr>
      <vt:lpstr>SALA #1</vt:lpstr>
      <vt:lpstr>1. PROCESO DE LA GESTION DE LA CONFIGURACION DEL SOFTWARE (GCSW)</vt:lpstr>
      <vt:lpstr>PROCESO DE LA GESTION DE LA CONFIGURACION DEL SOFTWARE </vt:lpstr>
      <vt:lpstr>1. PROCESO DE LA GESTION DE LA CONFIGURACION DEL SOFTWARE (GCSW)</vt:lpstr>
      <vt:lpstr>1. PROCESO DE LA GESTION DE LA CONFIGURACION DEL SOFTWARE (GCSW)</vt:lpstr>
      <vt:lpstr>1. PROCESO DE LA GESTION DE LA CONFIGURACION DEL SOFTWARE (GCSW)</vt:lpstr>
      <vt:lpstr>1. PROCESO DE LA GESTION DE LA CONFIGURACION DEL SOFTWARE (GCSW)</vt:lpstr>
      <vt:lpstr>1. PROCESO DE LA GESTION DE LA CONFIGURACION DEL SOFTWARE (GCSW)</vt:lpstr>
      <vt:lpstr>HERRAMIENTAS utilizadas</vt:lpstr>
      <vt:lpstr>IDEs  :  Netbeans-APACHE</vt:lpstr>
      <vt:lpstr>GitHub</vt:lpstr>
      <vt:lpstr>PROYECTO EN GITHUB - DOCUMENTOS</vt:lpstr>
      <vt:lpstr>GitHub</vt:lpstr>
      <vt:lpstr>MAVEN</vt:lpstr>
      <vt:lpstr>JIRA</vt:lpstr>
      <vt:lpstr>2.LINEA BASE - ELEMENTO DE CONFIGURACIÓN</vt:lpstr>
      <vt:lpstr>2.1 Linea base elementoS de configuracion</vt:lpstr>
      <vt:lpstr>2.1 Linea base elementoS de configuracion</vt:lpstr>
      <vt:lpstr>HERRAMIENTAS UTILIZADAS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 #1</dc:title>
  <dc:creator>KAYLER ITALO ZUÑIGA GRIJALVA</dc:creator>
  <cp:lastModifiedBy>Misha</cp:lastModifiedBy>
  <cp:revision>29</cp:revision>
  <dcterms:created xsi:type="dcterms:W3CDTF">2024-01-15T06:50:31Z</dcterms:created>
  <dcterms:modified xsi:type="dcterms:W3CDTF">2024-01-22T01:05:31Z</dcterms:modified>
</cp:coreProperties>
</file>