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4"/>
  </p:notesMasterIdLst>
  <p:handoutMasterIdLst>
    <p:handoutMasterId r:id="rId15"/>
  </p:handoutMasterIdLst>
  <p:sldIdLst>
    <p:sldId id="256" r:id="rId2"/>
    <p:sldId id="257" r:id="rId3"/>
    <p:sldId id="258" r:id="rId4"/>
    <p:sldId id="271" r:id="rId5"/>
    <p:sldId id="273" r:id="rId6"/>
    <p:sldId id="274" r:id="rId7"/>
    <p:sldId id="269" r:id="rId8"/>
    <p:sldId id="259" r:id="rId9"/>
    <p:sldId id="270" r:id="rId10"/>
    <p:sldId id="261" r:id="rId11"/>
    <p:sldId id="262" r:id="rId12"/>
    <p:sldId id="263"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3" autoAdjust="0"/>
    <p:restoredTop sz="94660"/>
  </p:normalViewPr>
  <p:slideViewPr>
    <p:cSldViewPr snapToGrid="0">
      <p:cViewPr varScale="1">
        <p:scale>
          <a:sx n="71" d="100"/>
          <a:sy n="71" d="100"/>
        </p:scale>
        <p:origin x="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596B8-A65E-47BC-9205-452DA304975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pPr rtl="1"/>
          <a:endParaRPr lang="he-IL"/>
        </a:p>
      </dgm:t>
    </dgm:pt>
    <dgm:pt modelId="{CE4EAC7F-2EE5-42F3-A4A2-29AA5B3B4AD0}">
      <dgm:prSet phldrT="[טקסט]"/>
      <dgm:spPr/>
      <dgm:t>
        <a:bodyPr/>
        <a:lstStyle/>
        <a:p>
          <a:pPr rtl="1"/>
          <a:r>
            <a:rPr lang="he-IL" dirty="0" smtClean="0"/>
            <a:t>חיזוי מזג האוויר לדקות הקרובות</a:t>
          </a:r>
          <a:endParaRPr lang="he-IL" dirty="0"/>
        </a:p>
      </dgm:t>
    </dgm:pt>
    <dgm:pt modelId="{20484CF1-F60D-4B16-B148-FA8547883541}" type="parTrans" cxnId="{1592FD62-DD1C-4B8C-AB3B-01665C00AB35}">
      <dgm:prSet/>
      <dgm:spPr/>
      <dgm:t>
        <a:bodyPr/>
        <a:lstStyle/>
        <a:p>
          <a:pPr rtl="1"/>
          <a:endParaRPr lang="he-IL"/>
        </a:p>
      </dgm:t>
    </dgm:pt>
    <dgm:pt modelId="{CB72B212-95C9-43D8-BD56-41FB4FCE8DBA}" type="sibTrans" cxnId="{1592FD62-DD1C-4B8C-AB3B-01665C00AB35}">
      <dgm:prSet/>
      <dgm:spPr/>
      <dgm:t>
        <a:bodyPr/>
        <a:lstStyle/>
        <a:p>
          <a:pPr rtl="1"/>
          <a:endParaRPr lang="he-IL"/>
        </a:p>
      </dgm:t>
    </dgm:pt>
    <dgm:pt modelId="{D9FD1F90-80DE-4D67-8540-791792D62DCE}">
      <dgm:prSet phldrT="[טקסט]"/>
      <dgm:spPr/>
      <dgm:t>
        <a:bodyPr/>
        <a:lstStyle/>
        <a:p>
          <a:pPr rtl="1"/>
          <a:r>
            <a:rPr lang="he-IL" dirty="0" smtClean="0"/>
            <a:t>בדיקה האם קיימת הנחתה עקב  החיזוי</a:t>
          </a:r>
          <a:endParaRPr lang="he-IL" dirty="0"/>
        </a:p>
      </dgm:t>
    </dgm:pt>
    <dgm:pt modelId="{7449C208-EE28-4D7E-B3A8-F082D2053FAB}" type="parTrans" cxnId="{0EFB5EE0-64A6-4F52-84C3-A76D7DBE57E7}">
      <dgm:prSet/>
      <dgm:spPr/>
      <dgm:t>
        <a:bodyPr/>
        <a:lstStyle/>
        <a:p>
          <a:pPr rtl="1"/>
          <a:endParaRPr lang="he-IL"/>
        </a:p>
      </dgm:t>
    </dgm:pt>
    <dgm:pt modelId="{235D44A8-5B98-43FD-9D25-77DF98544511}" type="sibTrans" cxnId="{0EFB5EE0-64A6-4F52-84C3-A76D7DBE57E7}">
      <dgm:prSet/>
      <dgm:spPr/>
      <dgm:t>
        <a:bodyPr/>
        <a:lstStyle/>
        <a:p>
          <a:pPr rtl="1"/>
          <a:endParaRPr lang="he-IL"/>
        </a:p>
      </dgm:t>
    </dgm:pt>
    <dgm:pt modelId="{E640339F-C741-4739-A38E-229B34981EF0}">
      <dgm:prSet phldrT="[טקסט]"/>
      <dgm:spPr/>
      <dgm:t>
        <a:bodyPr/>
        <a:lstStyle/>
        <a:p>
          <a:pPr rtl="1"/>
          <a:r>
            <a:rPr lang="he-IL" dirty="0" smtClean="0"/>
            <a:t>אם קיימת הנחתה מעדכנים את רוחב הפס לשליחה לתדר הרצוי.</a:t>
          </a:r>
          <a:endParaRPr lang="he-IL" dirty="0"/>
        </a:p>
      </dgm:t>
    </dgm:pt>
    <dgm:pt modelId="{B3146360-A701-4E7B-9BFA-D0CCDA9F2EA7}" type="parTrans" cxnId="{C576FC58-B945-4F43-9C78-0BEE784CB120}">
      <dgm:prSet/>
      <dgm:spPr/>
      <dgm:t>
        <a:bodyPr/>
        <a:lstStyle/>
        <a:p>
          <a:pPr rtl="1"/>
          <a:endParaRPr lang="he-IL"/>
        </a:p>
      </dgm:t>
    </dgm:pt>
    <dgm:pt modelId="{F99F9D16-516F-4C73-9282-30E73124AF46}" type="sibTrans" cxnId="{C576FC58-B945-4F43-9C78-0BEE784CB120}">
      <dgm:prSet/>
      <dgm:spPr/>
      <dgm:t>
        <a:bodyPr/>
        <a:lstStyle/>
        <a:p>
          <a:pPr rtl="1"/>
          <a:endParaRPr lang="he-IL"/>
        </a:p>
      </dgm:t>
    </dgm:pt>
    <dgm:pt modelId="{C003CB49-CA4C-4C50-957B-A650C3459FD6}">
      <dgm:prSet phldrT="[טקסט]"/>
      <dgm:spPr/>
      <dgm:t>
        <a:bodyPr/>
        <a:lstStyle/>
        <a:p>
          <a:pPr rtl="1"/>
          <a:r>
            <a:rPr lang="he-IL" dirty="0" smtClean="0"/>
            <a:t>אם לא קיימת הנחתה מעדכנים את רוחב הפס לתדר מלא </a:t>
          </a:r>
          <a:endParaRPr lang="he-IL" dirty="0"/>
        </a:p>
      </dgm:t>
    </dgm:pt>
    <dgm:pt modelId="{FF7DD877-93BB-44E1-BB73-8A6AED4E4AF7}" type="parTrans" cxnId="{41385EE2-F1D4-4713-945E-659771D26BCC}">
      <dgm:prSet/>
      <dgm:spPr/>
      <dgm:t>
        <a:bodyPr/>
        <a:lstStyle/>
        <a:p>
          <a:pPr rtl="1"/>
          <a:endParaRPr lang="he-IL"/>
        </a:p>
      </dgm:t>
    </dgm:pt>
    <dgm:pt modelId="{5CCBC8CF-DF42-4D6C-8D3C-A8B351196893}" type="sibTrans" cxnId="{41385EE2-F1D4-4713-945E-659771D26BCC}">
      <dgm:prSet/>
      <dgm:spPr/>
      <dgm:t>
        <a:bodyPr/>
        <a:lstStyle/>
        <a:p>
          <a:pPr rtl="1"/>
          <a:endParaRPr lang="he-IL" dirty="0"/>
        </a:p>
      </dgm:t>
    </dgm:pt>
    <dgm:pt modelId="{2E9271BC-3708-4435-8F8E-BEA3EF806830}">
      <dgm:prSet phldrT="[טקסט]"/>
      <dgm:spPr/>
      <dgm:t>
        <a:bodyPr/>
        <a:lstStyle/>
        <a:p>
          <a:pPr rtl="1"/>
          <a:r>
            <a:rPr lang="he-IL" dirty="0" smtClean="0"/>
            <a:t>שולחים את ההודעה בתדר המעודכן</a:t>
          </a:r>
          <a:endParaRPr lang="he-IL" dirty="0"/>
        </a:p>
      </dgm:t>
    </dgm:pt>
    <dgm:pt modelId="{4AB9307D-A778-4B0F-B0F3-B8D8D99DD2C5}" type="parTrans" cxnId="{36E0730A-F84F-459E-AD86-5CF850FC5CC5}">
      <dgm:prSet/>
      <dgm:spPr/>
      <dgm:t>
        <a:bodyPr/>
        <a:lstStyle/>
        <a:p>
          <a:pPr rtl="1"/>
          <a:endParaRPr lang="he-IL"/>
        </a:p>
      </dgm:t>
    </dgm:pt>
    <dgm:pt modelId="{0DA7AF48-1D83-4F85-A5E3-406C22C5F57A}" type="sibTrans" cxnId="{36E0730A-F84F-459E-AD86-5CF850FC5CC5}">
      <dgm:prSet/>
      <dgm:spPr/>
      <dgm:t>
        <a:bodyPr/>
        <a:lstStyle/>
        <a:p>
          <a:pPr rtl="1"/>
          <a:endParaRPr lang="he-IL" dirty="0"/>
        </a:p>
      </dgm:t>
    </dgm:pt>
    <dgm:pt modelId="{071F778B-7AF5-4634-BB66-D93B97FBD83C}" type="pres">
      <dgm:prSet presAssocID="{AE2596B8-A65E-47BC-9205-452DA3049757}" presName="Name0" presStyleCnt="0">
        <dgm:presLayoutVars>
          <dgm:dir/>
          <dgm:resizeHandles val="exact"/>
        </dgm:presLayoutVars>
      </dgm:prSet>
      <dgm:spPr/>
      <dgm:t>
        <a:bodyPr/>
        <a:lstStyle/>
        <a:p>
          <a:pPr rtl="1"/>
          <a:endParaRPr lang="he-IL"/>
        </a:p>
      </dgm:t>
    </dgm:pt>
    <dgm:pt modelId="{9F7B2511-DF78-425F-B652-170BED1D5470}" type="pres">
      <dgm:prSet presAssocID="{CE4EAC7F-2EE5-42F3-A4A2-29AA5B3B4AD0}" presName="node" presStyleLbl="node1" presStyleIdx="0" presStyleCnt="5">
        <dgm:presLayoutVars>
          <dgm:bulletEnabled val="1"/>
        </dgm:presLayoutVars>
      </dgm:prSet>
      <dgm:spPr/>
      <dgm:t>
        <a:bodyPr/>
        <a:lstStyle/>
        <a:p>
          <a:pPr rtl="1"/>
          <a:endParaRPr lang="he-IL"/>
        </a:p>
      </dgm:t>
    </dgm:pt>
    <dgm:pt modelId="{1E58C14A-2B63-44BC-A08D-0E58799BEA24}" type="pres">
      <dgm:prSet presAssocID="{CB72B212-95C9-43D8-BD56-41FB4FCE8DBA}" presName="sibTrans" presStyleLbl="sibTrans2D1" presStyleIdx="0" presStyleCnt="4"/>
      <dgm:spPr/>
      <dgm:t>
        <a:bodyPr/>
        <a:lstStyle/>
        <a:p>
          <a:pPr rtl="1"/>
          <a:endParaRPr lang="he-IL"/>
        </a:p>
      </dgm:t>
    </dgm:pt>
    <dgm:pt modelId="{A3302177-BFCF-4A59-9473-7141F3723D71}" type="pres">
      <dgm:prSet presAssocID="{CB72B212-95C9-43D8-BD56-41FB4FCE8DBA}" presName="connectorText" presStyleLbl="sibTrans2D1" presStyleIdx="0" presStyleCnt="4"/>
      <dgm:spPr/>
      <dgm:t>
        <a:bodyPr/>
        <a:lstStyle/>
        <a:p>
          <a:pPr rtl="1"/>
          <a:endParaRPr lang="he-IL"/>
        </a:p>
      </dgm:t>
    </dgm:pt>
    <dgm:pt modelId="{8FA35BC0-24CA-4EA5-941D-B77904B0991F}" type="pres">
      <dgm:prSet presAssocID="{D9FD1F90-80DE-4D67-8540-791792D62DCE}" presName="node" presStyleLbl="node1" presStyleIdx="1" presStyleCnt="5" custLinFactNeighborX="10428">
        <dgm:presLayoutVars>
          <dgm:bulletEnabled val="1"/>
        </dgm:presLayoutVars>
      </dgm:prSet>
      <dgm:spPr/>
      <dgm:t>
        <a:bodyPr/>
        <a:lstStyle/>
        <a:p>
          <a:pPr rtl="1"/>
          <a:endParaRPr lang="he-IL"/>
        </a:p>
      </dgm:t>
    </dgm:pt>
    <dgm:pt modelId="{BE713A68-5A23-425C-A4AE-317B9DA9AA53}" type="pres">
      <dgm:prSet presAssocID="{235D44A8-5B98-43FD-9D25-77DF98544511}" presName="sibTrans" presStyleLbl="sibTrans2D1" presStyleIdx="1" presStyleCnt="4" custScaleX="113942" custLinFactY="-11977" custLinFactNeighborX="-1008" custLinFactNeighborY="-100000"/>
      <dgm:spPr/>
      <dgm:t>
        <a:bodyPr/>
        <a:lstStyle/>
        <a:p>
          <a:pPr rtl="1"/>
          <a:endParaRPr lang="he-IL"/>
        </a:p>
      </dgm:t>
    </dgm:pt>
    <dgm:pt modelId="{8B1C48C1-BDD5-4705-BB46-E292B9A6E0ED}" type="pres">
      <dgm:prSet presAssocID="{235D44A8-5B98-43FD-9D25-77DF98544511}" presName="connectorText" presStyleLbl="sibTrans2D1" presStyleIdx="1" presStyleCnt="4"/>
      <dgm:spPr/>
      <dgm:t>
        <a:bodyPr/>
        <a:lstStyle/>
        <a:p>
          <a:pPr rtl="1"/>
          <a:endParaRPr lang="he-IL"/>
        </a:p>
      </dgm:t>
    </dgm:pt>
    <dgm:pt modelId="{5FEE07C8-1579-497D-9CB4-2533EEDDDB0E}" type="pres">
      <dgm:prSet presAssocID="{E640339F-C741-4739-A38E-229B34981EF0}" presName="node" presStyleLbl="node1" presStyleIdx="2" presStyleCnt="5" custScaleX="106419" custScaleY="105584" custLinFactX="22119" custLinFactNeighborX="100000" custLinFactNeighborY="-48149">
        <dgm:presLayoutVars>
          <dgm:bulletEnabled val="1"/>
        </dgm:presLayoutVars>
      </dgm:prSet>
      <dgm:spPr/>
      <dgm:t>
        <a:bodyPr/>
        <a:lstStyle/>
        <a:p>
          <a:pPr rtl="1"/>
          <a:endParaRPr lang="he-IL"/>
        </a:p>
      </dgm:t>
    </dgm:pt>
    <dgm:pt modelId="{3774797E-D743-4F7A-8960-30B54FC63B5C}" type="pres">
      <dgm:prSet presAssocID="{F99F9D16-516F-4C73-9282-30E73124AF46}" presName="sibTrans" presStyleLbl="sibTrans2D1" presStyleIdx="2" presStyleCnt="4" custAng="17345234" custScaleX="1045151" custLinFactX="-1100000" custLinFactY="1739" custLinFactNeighborX="-1148266" custLinFactNeighborY="100000"/>
      <dgm:spPr/>
      <dgm:t>
        <a:bodyPr/>
        <a:lstStyle/>
        <a:p>
          <a:pPr rtl="1"/>
          <a:endParaRPr lang="he-IL"/>
        </a:p>
      </dgm:t>
    </dgm:pt>
    <dgm:pt modelId="{3690EFB9-173B-4AB8-B483-42446C7EF09B}" type="pres">
      <dgm:prSet presAssocID="{F99F9D16-516F-4C73-9282-30E73124AF46}" presName="connectorText" presStyleLbl="sibTrans2D1" presStyleIdx="2" presStyleCnt="4"/>
      <dgm:spPr/>
      <dgm:t>
        <a:bodyPr/>
        <a:lstStyle/>
        <a:p>
          <a:pPr rtl="1"/>
          <a:endParaRPr lang="he-IL"/>
        </a:p>
      </dgm:t>
    </dgm:pt>
    <dgm:pt modelId="{002C5801-8D02-47FA-A6C6-05DB2039A84D}" type="pres">
      <dgm:prSet presAssocID="{C003CB49-CA4C-4C50-957B-A650C3459FD6}" presName="node" presStyleLbl="node1" presStyleIdx="3" presStyleCnt="5" custLinFactX="-74971" custLinFactNeighborX="-100000" custLinFactNeighborY="60544">
        <dgm:presLayoutVars>
          <dgm:bulletEnabled val="1"/>
        </dgm:presLayoutVars>
      </dgm:prSet>
      <dgm:spPr/>
      <dgm:t>
        <a:bodyPr/>
        <a:lstStyle/>
        <a:p>
          <a:pPr rtl="1"/>
          <a:endParaRPr lang="he-IL"/>
        </a:p>
      </dgm:t>
    </dgm:pt>
    <dgm:pt modelId="{3F910F8F-B7C2-4959-B962-CE076E3ADCC4}" type="pres">
      <dgm:prSet presAssocID="{5CCBC8CF-DF42-4D6C-8D3C-A8B351196893}" presName="sibTrans" presStyleLbl="sibTrans2D1" presStyleIdx="3" presStyleCnt="4" custAng="1118287" custScaleX="99350" custLinFactY="-2336" custLinFactNeighborX="-9252" custLinFactNeighborY="-100000"/>
      <dgm:spPr/>
      <dgm:t>
        <a:bodyPr/>
        <a:lstStyle/>
        <a:p>
          <a:pPr rtl="1"/>
          <a:endParaRPr lang="he-IL"/>
        </a:p>
      </dgm:t>
    </dgm:pt>
    <dgm:pt modelId="{247D1E59-C93D-4576-9B14-D4DD36DCE532}" type="pres">
      <dgm:prSet presAssocID="{5CCBC8CF-DF42-4D6C-8D3C-A8B351196893}" presName="connectorText" presStyleLbl="sibTrans2D1" presStyleIdx="3" presStyleCnt="4"/>
      <dgm:spPr/>
      <dgm:t>
        <a:bodyPr/>
        <a:lstStyle/>
        <a:p>
          <a:pPr rtl="1"/>
          <a:endParaRPr lang="he-IL"/>
        </a:p>
      </dgm:t>
    </dgm:pt>
    <dgm:pt modelId="{DC863714-7D87-4EA2-9941-4339065FE455}" type="pres">
      <dgm:prSet presAssocID="{2E9271BC-3708-4435-8F8E-BEA3EF806830}" presName="node" presStyleLbl="node1" presStyleIdx="4" presStyleCnt="5" custLinFactNeighborX="-98654" custLinFactNeighborY="-5496">
        <dgm:presLayoutVars>
          <dgm:bulletEnabled val="1"/>
        </dgm:presLayoutVars>
      </dgm:prSet>
      <dgm:spPr/>
      <dgm:t>
        <a:bodyPr/>
        <a:lstStyle/>
        <a:p>
          <a:pPr rtl="1"/>
          <a:endParaRPr lang="he-IL"/>
        </a:p>
      </dgm:t>
    </dgm:pt>
  </dgm:ptLst>
  <dgm:cxnLst>
    <dgm:cxn modelId="{41385EE2-F1D4-4713-945E-659771D26BCC}" srcId="{AE2596B8-A65E-47BC-9205-452DA3049757}" destId="{C003CB49-CA4C-4C50-957B-A650C3459FD6}" srcOrd="3" destOrd="0" parTransId="{FF7DD877-93BB-44E1-BB73-8A6AED4E4AF7}" sibTransId="{5CCBC8CF-DF42-4D6C-8D3C-A8B351196893}"/>
    <dgm:cxn modelId="{15566A56-C736-4250-B49B-655BA0A453D1}" type="presOf" srcId="{235D44A8-5B98-43FD-9D25-77DF98544511}" destId="{8B1C48C1-BDD5-4705-BB46-E292B9A6E0ED}" srcOrd="1" destOrd="0" presId="urn:microsoft.com/office/officeart/2005/8/layout/process1"/>
    <dgm:cxn modelId="{1592FD62-DD1C-4B8C-AB3B-01665C00AB35}" srcId="{AE2596B8-A65E-47BC-9205-452DA3049757}" destId="{CE4EAC7F-2EE5-42F3-A4A2-29AA5B3B4AD0}" srcOrd="0" destOrd="0" parTransId="{20484CF1-F60D-4B16-B148-FA8547883541}" sibTransId="{CB72B212-95C9-43D8-BD56-41FB4FCE8DBA}"/>
    <dgm:cxn modelId="{00B73472-FEBE-4DD1-83E3-85E78E75C10E}" type="presOf" srcId="{5CCBC8CF-DF42-4D6C-8D3C-A8B351196893}" destId="{247D1E59-C93D-4576-9B14-D4DD36DCE532}" srcOrd="1" destOrd="0" presId="urn:microsoft.com/office/officeart/2005/8/layout/process1"/>
    <dgm:cxn modelId="{CD8A7354-53EB-47C1-BDDE-57B886D1C767}" type="presOf" srcId="{CE4EAC7F-2EE5-42F3-A4A2-29AA5B3B4AD0}" destId="{9F7B2511-DF78-425F-B652-170BED1D5470}" srcOrd="0" destOrd="0" presId="urn:microsoft.com/office/officeart/2005/8/layout/process1"/>
    <dgm:cxn modelId="{F793EDF1-AAD5-4837-892B-A81368C474DB}" type="presOf" srcId="{F99F9D16-516F-4C73-9282-30E73124AF46}" destId="{3774797E-D743-4F7A-8960-30B54FC63B5C}" srcOrd="0" destOrd="0" presId="urn:microsoft.com/office/officeart/2005/8/layout/process1"/>
    <dgm:cxn modelId="{68C7A275-F35E-4BBB-B56D-108289790940}" type="presOf" srcId="{C003CB49-CA4C-4C50-957B-A650C3459FD6}" destId="{002C5801-8D02-47FA-A6C6-05DB2039A84D}" srcOrd="0" destOrd="0" presId="urn:microsoft.com/office/officeart/2005/8/layout/process1"/>
    <dgm:cxn modelId="{49EA6784-4EF1-4486-933E-47EB902C9DB5}" type="presOf" srcId="{AE2596B8-A65E-47BC-9205-452DA3049757}" destId="{071F778B-7AF5-4634-BB66-D93B97FBD83C}" srcOrd="0" destOrd="0" presId="urn:microsoft.com/office/officeart/2005/8/layout/process1"/>
    <dgm:cxn modelId="{F5538517-85EF-402B-92BE-1E2C40810999}" type="presOf" srcId="{CB72B212-95C9-43D8-BD56-41FB4FCE8DBA}" destId="{1E58C14A-2B63-44BC-A08D-0E58799BEA24}" srcOrd="0" destOrd="0" presId="urn:microsoft.com/office/officeart/2005/8/layout/process1"/>
    <dgm:cxn modelId="{0EFB5EE0-64A6-4F52-84C3-A76D7DBE57E7}" srcId="{AE2596B8-A65E-47BC-9205-452DA3049757}" destId="{D9FD1F90-80DE-4D67-8540-791792D62DCE}" srcOrd="1" destOrd="0" parTransId="{7449C208-EE28-4D7E-B3A8-F082D2053FAB}" sibTransId="{235D44A8-5B98-43FD-9D25-77DF98544511}"/>
    <dgm:cxn modelId="{C576FC58-B945-4F43-9C78-0BEE784CB120}" srcId="{AE2596B8-A65E-47BC-9205-452DA3049757}" destId="{E640339F-C741-4739-A38E-229B34981EF0}" srcOrd="2" destOrd="0" parTransId="{B3146360-A701-4E7B-9BFA-D0CCDA9F2EA7}" sibTransId="{F99F9D16-516F-4C73-9282-30E73124AF46}"/>
    <dgm:cxn modelId="{694A481C-9EED-4B75-9A0C-44987F22A10E}" type="presOf" srcId="{235D44A8-5B98-43FD-9D25-77DF98544511}" destId="{BE713A68-5A23-425C-A4AE-317B9DA9AA53}" srcOrd="0" destOrd="0" presId="urn:microsoft.com/office/officeart/2005/8/layout/process1"/>
    <dgm:cxn modelId="{36E0730A-F84F-459E-AD86-5CF850FC5CC5}" srcId="{AE2596B8-A65E-47BC-9205-452DA3049757}" destId="{2E9271BC-3708-4435-8F8E-BEA3EF806830}" srcOrd="4" destOrd="0" parTransId="{4AB9307D-A778-4B0F-B0F3-B8D8D99DD2C5}" sibTransId="{0DA7AF48-1D83-4F85-A5E3-406C22C5F57A}"/>
    <dgm:cxn modelId="{15B830CC-1502-42C0-A9C4-846BBAF72A22}" type="presOf" srcId="{CB72B212-95C9-43D8-BD56-41FB4FCE8DBA}" destId="{A3302177-BFCF-4A59-9473-7141F3723D71}" srcOrd="1" destOrd="0" presId="urn:microsoft.com/office/officeart/2005/8/layout/process1"/>
    <dgm:cxn modelId="{F9536050-DCD7-46A3-9B6F-DC0C63C08EF5}" type="presOf" srcId="{5CCBC8CF-DF42-4D6C-8D3C-A8B351196893}" destId="{3F910F8F-B7C2-4959-B962-CE076E3ADCC4}" srcOrd="0" destOrd="0" presId="urn:microsoft.com/office/officeart/2005/8/layout/process1"/>
    <dgm:cxn modelId="{B64A1EB4-EDA2-45D0-98D9-7C5213FB8DC8}" type="presOf" srcId="{E640339F-C741-4739-A38E-229B34981EF0}" destId="{5FEE07C8-1579-497D-9CB4-2533EEDDDB0E}" srcOrd="0" destOrd="0" presId="urn:microsoft.com/office/officeart/2005/8/layout/process1"/>
    <dgm:cxn modelId="{2642F78C-B5D4-488C-9356-58CF0DA245C0}" type="presOf" srcId="{D9FD1F90-80DE-4D67-8540-791792D62DCE}" destId="{8FA35BC0-24CA-4EA5-941D-B77904B0991F}" srcOrd="0" destOrd="0" presId="urn:microsoft.com/office/officeart/2005/8/layout/process1"/>
    <dgm:cxn modelId="{7FCB8F0C-9893-41F9-A6FC-DC5D9D41C2E9}" type="presOf" srcId="{F99F9D16-516F-4C73-9282-30E73124AF46}" destId="{3690EFB9-173B-4AB8-B483-42446C7EF09B}" srcOrd="1" destOrd="0" presId="urn:microsoft.com/office/officeart/2005/8/layout/process1"/>
    <dgm:cxn modelId="{4C31E0FD-79E4-44B7-9EFC-4AC54C339D88}" type="presOf" srcId="{2E9271BC-3708-4435-8F8E-BEA3EF806830}" destId="{DC863714-7D87-4EA2-9941-4339065FE455}" srcOrd="0" destOrd="0" presId="urn:microsoft.com/office/officeart/2005/8/layout/process1"/>
    <dgm:cxn modelId="{4888FA2B-30A1-44C5-8AC0-0748A800238B}" type="presParOf" srcId="{071F778B-7AF5-4634-BB66-D93B97FBD83C}" destId="{9F7B2511-DF78-425F-B652-170BED1D5470}" srcOrd="0" destOrd="0" presId="urn:microsoft.com/office/officeart/2005/8/layout/process1"/>
    <dgm:cxn modelId="{93279B80-51D3-471A-B7BD-92B302844072}" type="presParOf" srcId="{071F778B-7AF5-4634-BB66-D93B97FBD83C}" destId="{1E58C14A-2B63-44BC-A08D-0E58799BEA24}" srcOrd="1" destOrd="0" presId="urn:microsoft.com/office/officeart/2005/8/layout/process1"/>
    <dgm:cxn modelId="{21815C40-CC8C-42FA-902C-E498026F546C}" type="presParOf" srcId="{1E58C14A-2B63-44BC-A08D-0E58799BEA24}" destId="{A3302177-BFCF-4A59-9473-7141F3723D71}" srcOrd="0" destOrd="0" presId="urn:microsoft.com/office/officeart/2005/8/layout/process1"/>
    <dgm:cxn modelId="{5258F101-F00F-499A-891A-FBD6791827A8}" type="presParOf" srcId="{071F778B-7AF5-4634-BB66-D93B97FBD83C}" destId="{8FA35BC0-24CA-4EA5-941D-B77904B0991F}" srcOrd="2" destOrd="0" presId="urn:microsoft.com/office/officeart/2005/8/layout/process1"/>
    <dgm:cxn modelId="{0900526E-7212-4191-AADD-8C0353B9D8D5}" type="presParOf" srcId="{071F778B-7AF5-4634-BB66-D93B97FBD83C}" destId="{BE713A68-5A23-425C-A4AE-317B9DA9AA53}" srcOrd="3" destOrd="0" presId="urn:microsoft.com/office/officeart/2005/8/layout/process1"/>
    <dgm:cxn modelId="{4EBAF13F-BC66-4C71-931F-E794B3F0D728}" type="presParOf" srcId="{BE713A68-5A23-425C-A4AE-317B9DA9AA53}" destId="{8B1C48C1-BDD5-4705-BB46-E292B9A6E0ED}" srcOrd="0" destOrd="0" presId="urn:microsoft.com/office/officeart/2005/8/layout/process1"/>
    <dgm:cxn modelId="{EF5ADF14-B11E-44C4-B697-C409DAC15651}" type="presParOf" srcId="{071F778B-7AF5-4634-BB66-D93B97FBD83C}" destId="{5FEE07C8-1579-497D-9CB4-2533EEDDDB0E}" srcOrd="4" destOrd="0" presId="urn:microsoft.com/office/officeart/2005/8/layout/process1"/>
    <dgm:cxn modelId="{360DB0DE-538E-42E1-A92B-93FAE530E03A}" type="presParOf" srcId="{071F778B-7AF5-4634-BB66-D93B97FBD83C}" destId="{3774797E-D743-4F7A-8960-30B54FC63B5C}" srcOrd="5" destOrd="0" presId="urn:microsoft.com/office/officeart/2005/8/layout/process1"/>
    <dgm:cxn modelId="{B46E975B-5AEF-4ADF-A6E5-1D44ECD0335B}" type="presParOf" srcId="{3774797E-D743-4F7A-8960-30B54FC63B5C}" destId="{3690EFB9-173B-4AB8-B483-42446C7EF09B}" srcOrd="0" destOrd="0" presId="urn:microsoft.com/office/officeart/2005/8/layout/process1"/>
    <dgm:cxn modelId="{CD2C0CBF-D3D2-4E36-A18F-EC434C75BB8B}" type="presParOf" srcId="{071F778B-7AF5-4634-BB66-D93B97FBD83C}" destId="{002C5801-8D02-47FA-A6C6-05DB2039A84D}" srcOrd="6" destOrd="0" presId="urn:microsoft.com/office/officeart/2005/8/layout/process1"/>
    <dgm:cxn modelId="{97634CE9-12CC-4783-A063-6039316E2073}" type="presParOf" srcId="{071F778B-7AF5-4634-BB66-D93B97FBD83C}" destId="{3F910F8F-B7C2-4959-B962-CE076E3ADCC4}" srcOrd="7" destOrd="0" presId="urn:microsoft.com/office/officeart/2005/8/layout/process1"/>
    <dgm:cxn modelId="{DBACFE05-E8E1-4C6B-8706-0A0392166B5C}" type="presParOf" srcId="{3F910F8F-B7C2-4959-B962-CE076E3ADCC4}" destId="{247D1E59-C93D-4576-9B14-D4DD36DCE532}" srcOrd="0" destOrd="0" presId="urn:microsoft.com/office/officeart/2005/8/layout/process1"/>
    <dgm:cxn modelId="{198A46E7-2331-46A6-9016-4C1CB042F3EE}" type="presParOf" srcId="{071F778B-7AF5-4634-BB66-D93B97FBD83C}" destId="{DC863714-7D87-4EA2-9941-4339065FE45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B2511-DF78-425F-B652-170BED1D5470}">
      <dsp:nvSpPr>
        <dsp:cNvPr id="0" name=""/>
        <dsp:cNvSpPr/>
      </dsp:nvSpPr>
      <dsp:spPr>
        <a:xfrm>
          <a:off x="4958" y="1830645"/>
          <a:ext cx="1454287" cy="15894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he-IL" sz="1800" kern="1200" dirty="0" smtClean="0"/>
            <a:t>חיזוי מזג האוויר לדקות הקרובות</a:t>
          </a:r>
          <a:endParaRPr lang="he-IL" sz="1800" kern="1200" dirty="0"/>
        </a:p>
      </dsp:txBody>
      <dsp:txXfrm>
        <a:off x="47553" y="1873240"/>
        <a:ext cx="1369097" cy="1504283"/>
      </dsp:txXfrm>
    </dsp:sp>
    <dsp:sp modelId="{1E58C14A-2B63-44BC-A08D-0E58799BEA24}">
      <dsp:nvSpPr>
        <dsp:cNvPr id="0" name=""/>
        <dsp:cNvSpPr/>
      </dsp:nvSpPr>
      <dsp:spPr>
        <a:xfrm>
          <a:off x="1617985" y="2445050"/>
          <a:ext cx="336525" cy="3606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rtl="1">
            <a:lnSpc>
              <a:spcPct val="90000"/>
            </a:lnSpc>
            <a:spcBef>
              <a:spcPct val="0"/>
            </a:spcBef>
            <a:spcAft>
              <a:spcPct val="35000"/>
            </a:spcAft>
          </a:pPr>
          <a:endParaRPr lang="he-IL" sz="1400" kern="1200"/>
        </a:p>
      </dsp:txBody>
      <dsp:txXfrm>
        <a:off x="1617985" y="2517183"/>
        <a:ext cx="235568" cy="216397"/>
      </dsp:txXfrm>
    </dsp:sp>
    <dsp:sp modelId="{8FA35BC0-24CA-4EA5-941D-B77904B0991F}">
      <dsp:nvSpPr>
        <dsp:cNvPr id="0" name=""/>
        <dsp:cNvSpPr/>
      </dsp:nvSpPr>
      <dsp:spPr>
        <a:xfrm>
          <a:off x="2094200" y="1830645"/>
          <a:ext cx="1454287" cy="15894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he-IL" sz="1800" kern="1200" dirty="0" smtClean="0"/>
            <a:t>בדיקה האם קיימת הנחתה עקב  החיזוי</a:t>
          </a:r>
          <a:endParaRPr lang="he-IL" sz="1800" kern="1200" dirty="0"/>
        </a:p>
      </dsp:txBody>
      <dsp:txXfrm>
        <a:off x="2136795" y="1873240"/>
        <a:ext cx="1369097" cy="1504283"/>
      </dsp:txXfrm>
    </dsp:sp>
    <dsp:sp modelId="{BE713A68-5A23-425C-A4AE-317B9DA9AA53}">
      <dsp:nvSpPr>
        <dsp:cNvPr id="0" name=""/>
        <dsp:cNvSpPr/>
      </dsp:nvSpPr>
      <dsp:spPr>
        <a:xfrm rot="20541609">
          <a:off x="3722901" y="1661632"/>
          <a:ext cx="574000" cy="3606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rtl="1">
            <a:lnSpc>
              <a:spcPct val="90000"/>
            </a:lnSpc>
            <a:spcBef>
              <a:spcPct val="0"/>
            </a:spcBef>
            <a:spcAft>
              <a:spcPct val="35000"/>
            </a:spcAft>
          </a:pPr>
          <a:endParaRPr lang="he-IL" sz="1400" kern="1200"/>
        </a:p>
      </dsp:txBody>
      <dsp:txXfrm>
        <a:off x="3725445" y="1750159"/>
        <a:ext cx="465801" cy="216397"/>
      </dsp:txXfrm>
    </dsp:sp>
    <dsp:sp modelId="{5FEE07C8-1579-497D-9CB4-2533EEDDDB0E}">
      <dsp:nvSpPr>
        <dsp:cNvPr id="0" name=""/>
        <dsp:cNvSpPr/>
      </dsp:nvSpPr>
      <dsp:spPr>
        <a:xfrm>
          <a:off x="4454297" y="1020951"/>
          <a:ext cx="1547638" cy="167822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he-IL" sz="1800" kern="1200" dirty="0" smtClean="0"/>
            <a:t>אם קיימת הנחתה מעדכנים את רוחב הפס לשליחה לתדר הרצוי.</a:t>
          </a:r>
          <a:endParaRPr lang="he-IL" sz="1800" kern="1200" dirty="0"/>
        </a:p>
      </dsp:txBody>
      <dsp:txXfrm>
        <a:off x="4499626" y="1066280"/>
        <a:ext cx="1456980" cy="1587571"/>
      </dsp:txXfrm>
    </dsp:sp>
    <dsp:sp modelId="{3774797E-D743-4F7A-8960-30B54FC63B5C}">
      <dsp:nvSpPr>
        <dsp:cNvPr id="0" name=""/>
        <dsp:cNvSpPr/>
      </dsp:nvSpPr>
      <dsp:spPr>
        <a:xfrm rot="1086478">
          <a:off x="3865664" y="2934089"/>
          <a:ext cx="519633" cy="3606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rtl="1">
            <a:lnSpc>
              <a:spcPct val="90000"/>
            </a:lnSpc>
            <a:spcBef>
              <a:spcPct val="0"/>
            </a:spcBef>
            <a:spcAft>
              <a:spcPct val="35000"/>
            </a:spcAft>
          </a:pPr>
          <a:endParaRPr lang="he-IL" sz="1400" kern="1200"/>
        </a:p>
      </dsp:txBody>
      <dsp:txXfrm>
        <a:off x="3868343" y="2989407"/>
        <a:ext cx="411434" cy="216397"/>
      </dsp:txXfrm>
    </dsp:sp>
    <dsp:sp modelId="{002C5801-8D02-47FA-A6C6-05DB2039A84D}">
      <dsp:nvSpPr>
        <dsp:cNvPr id="0" name=""/>
        <dsp:cNvSpPr/>
      </dsp:nvSpPr>
      <dsp:spPr>
        <a:xfrm>
          <a:off x="4530503" y="2792976"/>
          <a:ext cx="1454287" cy="15894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he-IL" sz="1800" kern="1200" dirty="0" smtClean="0"/>
            <a:t>אם לא קיימת הנחתה מעדכנים את רוחב הפס לתדר מלא </a:t>
          </a:r>
          <a:endParaRPr lang="he-IL" sz="1800" kern="1200" dirty="0"/>
        </a:p>
      </dsp:txBody>
      <dsp:txXfrm>
        <a:off x="4573098" y="2835571"/>
        <a:ext cx="1369097" cy="1504283"/>
      </dsp:txXfrm>
    </dsp:sp>
    <dsp:sp modelId="{3F910F8F-B7C2-4959-B962-CE076E3ADCC4}">
      <dsp:nvSpPr>
        <dsp:cNvPr id="0" name=""/>
        <dsp:cNvSpPr/>
      </dsp:nvSpPr>
      <dsp:spPr>
        <a:xfrm rot="7294">
          <a:off x="6296640" y="2505009"/>
          <a:ext cx="932846" cy="3606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rtl="1">
            <a:lnSpc>
              <a:spcPct val="90000"/>
            </a:lnSpc>
            <a:spcBef>
              <a:spcPct val="0"/>
            </a:spcBef>
            <a:spcAft>
              <a:spcPct val="35000"/>
            </a:spcAft>
          </a:pPr>
          <a:endParaRPr lang="he-IL" sz="1400" kern="1200" dirty="0"/>
        </a:p>
      </dsp:txBody>
      <dsp:txXfrm>
        <a:off x="6296640" y="2577027"/>
        <a:ext cx="824647" cy="216397"/>
      </dsp:txXfrm>
    </dsp:sp>
    <dsp:sp modelId="{DC863714-7D87-4EA2-9941-4339065FE455}">
      <dsp:nvSpPr>
        <dsp:cNvPr id="0" name=""/>
        <dsp:cNvSpPr/>
      </dsp:nvSpPr>
      <dsp:spPr>
        <a:xfrm>
          <a:off x="7664682" y="1743287"/>
          <a:ext cx="1454287" cy="15894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he-IL" sz="1800" kern="1200" dirty="0" smtClean="0"/>
            <a:t>שולחים את ההודעה בתדר המעודכן</a:t>
          </a:r>
          <a:endParaRPr lang="he-IL" sz="1800" kern="1200" dirty="0"/>
        </a:p>
      </dsp:txBody>
      <dsp:txXfrm>
        <a:off x="7707277" y="1785882"/>
        <a:ext cx="1369097" cy="15042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63526A8A-C280-454B-9812-960E1D54B92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he-IL"/>
              <a:t>בס"ד</a:t>
            </a:r>
          </a:p>
        </p:txBody>
      </p:sp>
      <p:sp>
        <p:nvSpPr>
          <p:cNvPr id="3" name="מציין מיקום של תאריך 2">
            <a:extLst>
              <a:ext uri="{FF2B5EF4-FFF2-40B4-BE49-F238E27FC236}">
                <a16:creationId xmlns:a16="http://schemas.microsoft.com/office/drawing/2014/main" id="{5E42CDD5-71A5-4A7D-82FF-E2B71A23AD15}"/>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BDF9C7A4-D8B2-4C5D-92C1-38C6B865085F}" type="datetimeFigureOut">
              <a:rPr lang="he-IL" smtClean="0"/>
              <a:t>ט"ז/אדר א/תשע"ט</a:t>
            </a:fld>
            <a:endParaRPr lang="he-IL"/>
          </a:p>
        </p:txBody>
      </p:sp>
      <p:sp>
        <p:nvSpPr>
          <p:cNvPr id="4" name="מציין מיקום של כותרת תחתונה 3">
            <a:extLst>
              <a:ext uri="{FF2B5EF4-FFF2-40B4-BE49-F238E27FC236}">
                <a16:creationId xmlns:a16="http://schemas.microsoft.com/office/drawing/2014/main" id="{1E48C9B2-8D82-42E7-82D1-3BDE8C2F2DAE}"/>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7926EF85-1731-4592-9118-1A04E7A33F1B}"/>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CDEC0DA-B1DD-4FDC-8460-AB9A42F68C96}" type="slidenum">
              <a:rPr lang="he-IL" smtClean="0"/>
              <a:t>‹#›</a:t>
            </a:fld>
            <a:endParaRPr lang="he-IL"/>
          </a:p>
        </p:txBody>
      </p:sp>
    </p:spTree>
    <p:extLst>
      <p:ext uri="{BB962C8B-B14F-4D97-AF65-F5344CB8AC3E}">
        <p14:creationId xmlns:p14="http://schemas.microsoft.com/office/powerpoint/2010/main" val="21261721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he-IL"/>
              <a:t>בס"ד</a:t>
            </a:r>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6D3929B-611E-45E0-B867-00F567B427D4}" type="datetimeFigureOut">
              <a:rPr lang="he-IL" smtClean="0"/>
              <a:t>ט"ז/אדר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6A0E283-8255-40CD-B365-543663DA38C7}" type="slidenum">
              <a:rPr lang="he-IL" smtClean="0"/>
              <a:t>‹#›</a:t>
            </a:fld>
            <a:endParaRPr lang="he-IL"/>
          </a:p>
        </p:txBody>
      </p:sp>
    </p:spTree>
    <p:extLst>
      <p:ext uri="{BB962C8B-B14F-4D97-AF65-F5344CB8AC3E}">
        <p14:creationId xmlns:p14="http://schemas.microsoft.com/office/powerpoint/2010/main" val="1156189704"/>
      </p:ext>
    </p:extLst>
  </p:cSld>
  <p:clrMap bg1="lt1" tx1="dk1" bg2="lt2" tx2="dk2" accent1="accent1" accent2="accent2" accent3="accent3" accent4="accent4" accent5="accent5" accent6="accent6" hlink="hlink" folHlink="folHlink"/>
  <p:hf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116740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386303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29FE68-7752-4C6A-93F4-E37F584CD23F}"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087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56968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29FE68-7752-4C6A-93F4-E37F584CD23F}"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809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1508927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230462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200130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101268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303358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302871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418907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399671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408006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16131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8D96168E-73B3-424B-99B8-4C23AE4871E7}" type="datetimeFigureOut">
              <a:rPr lang="he-IL" smtClean="0"/>
              <a:t>ט"ז/אדר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29FE68-7752-4C6A-93F4-E37F584CD23F}" type="slidenum">
              <a:rPr lang="he-IL" smtClean="0"/>
              <a:t>‹#›</a:t>
            </a:fld>
            <a:endParaRPr lang="he-IL"/>
          </a:p>
        </p:txBody>
      </p:sp>
    </p:spTree>
    <p:extLst>
      <p:ext uri="{BB962C8B-B14F-4D97-AF65-F5344CB8AC3E}">
        <p14:creationId xmlns:p14="http://schemas.microsoft.com/office/powerpoint/2010/main" val="297441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96168E-73B3-424B-99B8-4C23AE4871E7}" type="datetimeFigureOut">
              <a:rPr lang="he-IL" smtClean="0"/>
              <a:t>ט"ז/אדר א/תשע"ט</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29FE68-7752-4C6A-93F4-E37F584CD23F}" type="slidenum">
              <a:rPr lang="he-IL" smtClean="0"/>
              <a:t>‹#›</a:t>
            </a:fld>
            <a:endParaRPr lang="he-IL"/>
          </a:p>
        </p:txBody>
      </p:sp>
    </p:spTree>
    <p:extLst>
      <p:ext uri="{BB962C8B-B14F-4D97-AF65-F5344CB8AC3E}">
        <p14:creationId xmlns:p14="http://schemas.microsoft.com/office/powerpoint/2010/main" val="165872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2617E2-3F1E-41A0-B3F7-1251E384327E}"/>
              </a:ext>
            </a:extLst>
          </p:cNvPr>
          <p:cNvSpPr>
            <a:spLocks noGrp="1"/>
          </p:cNvSpPr>
          <p:nvPr>
            <p:ph type="ctrTitle"/>
          </p:nvPr>
        </p:nvSpPr>
        <p:spPr>
          <a:xfrm>
            <a:off x="2052918" y="2077411"/>
            <a:ext cx="9144000" cy="2393578"/>
          </a:xfrm>
        </p:spPr>
        <p:txBody>
          <a:bodyPr>
            <a:normAutofit fontScale="90000"/>
          </a:bodyPr>
          <a:lstStyle/>
          <a:p>
            <a:r>
              <a:rPr lang="he-IL" dirty="0"/>
              <a:t>פיתוח אלגוריתם לאמידה של דעיכת הערוץ עקב תופעות </a:t>
            </a:r>
            <a:r>
              <a:rPr lang="he-IL" dirty="0" smtClean="0"/>
              <a:t>מזג אוויר</a:t>
            </a:r>
            <a:r>
              <a:rPr lang="he-IL" dirty="0"/>
              <a:t/>
            </a:r>
            <a:br>
              <a:rPr lang="he-IL" dirty="0"/>
            </a:br>
            <a:r>
              <a:rPr lang="he-IL" sz="2800" dirty="0"/>
              <a:t>מיכל לסרי ומלכה נוישטט</a:t>
            </a:r>
          </a:p>
        </p:txBody>
      </p:sp>
      <p:pic>
        <p:nvPicPr>
          <p:cNvPr id="4098" name="Picture 2" descr="https://lh3.googleusercontent.com/-R4G5ckgpI00/XFBWtdHtF6I/AAAAAAAAIgw/3Af9YOO1fA0O_vPIp2sVDRUEy88ZQTr6ACK8BGAs/s286/2019-01-29.png">
            <a:extLst>
              <a:ext uri="{FF2B5EF4-FFF2-40B4-BE49-F238E27FC236}">
                <a16:creationId xmlns:a16="http://schemas.microsoft.com/office/drawing/2014/main" id="{912DCC64-1063-4846-AFB2-0A3297663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641" y="5755543"/>
            <a:ext cx="2724150"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0C5149-2A5E-45DE-924D-961AC6D2D93D}"/>
              </a:ext>
            </a:extLst>
          </p:cNvPr>
          <p:cNvSpPr txBox="1"/>
          <p:nvPr/>
        </p:nvSpPr>
        <p:spPr>
          <a:xfrm>
            <a:off x="2480734" y="481214"/>
            <a:ext cx="8043333" cy="1200329"/>
          </a:xfrm>
          <a:prstGeom prst="rect">
            <a:avLst/>
          </a:prstGeom>
          <a:noFill/>
        </p:spPr>
        <p:txBody>
          <a:bodyPr wrap="square" rtlCol="1">
            <a:spAutoFit/>
          </a:bodyPr>
          <a:lstStyle/>
          <a:p>
            <a:pPr algn="ctr"/>
            <a:r>
              <a:rPr lang="he-IL" sz="2400" b="1" dirty="0">
                <a:latin typeface="David" panose="020E0502060401010101" pitchFamily="34" charset="-79"/>
                <a:cs typeface="David" panose="020E0502060401010101" pitchFamily="34" charset="-79"/>
              </a:rPr>
              <a:t>מאגד ג'נסיס – </a:t>
            </a:r>
            <a:r>
              <a:rPr lang="en-US" sz="2400" b="1" dirty="0">
                <a:latin typeface="David" panose="020E0502060401010101" pitchFamily="34" charset="-79"/>
                <a:cs typeface="David" panose="020E0502060401010101" pitchFamily="34" charset="-79"/>
              </a:rPr>
              <a:t>Genesis</a:t>
            </a:r>
          </a:p>
          <a:p>
            <a:pPr algn="ctr"/>
            <a:r>
              <a:rPr lang="he-IL" sz="2400" dirty="0">
                <a:latin typeface="David" panose="020E0502060401010101" pitchFamily="34" charset="-79"/>
                <a:cs typeface="David" panose="020E0502060401010101" pitchFamily="34" charset="-79"/>
              </a:rPr>
              <a:t>מאגד טכנולוגיות לתקשורת לוויינית בכיסוי עולמי רחבת סרט עם שיהוי נמוך</a:t>
            </a:r>
          </a:p>
        </p:txBody>
      </p:sp>
    </p:spTree>
    <p:extLst>
      <p:ext uri="{BB962C8B-B14F-4D97-AF65-F5344CB8AC3E}">
        <p14:creationId xmlns:p14="http://schemas.microsoft.com/office/powerpoint/2010/main" val="2390762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C2F630-3A95-42E9-A617-9E7C03BA349F}"/>
              </a:ext>
            </a:extLst>
          </p:cNvPr>
          <p:cNvSpPr>
            <a:spLocks noGrp="1"/>
          </p:cNvSpPr>
          <p:nvPr>
            <p:ph type="title"/>
          </p:nvPr>
        </p:nvSpPr>
        <p:spPr/>
        <p:txBody>
          <a:bodyPr/>
          <a:lstStyle/>
          <a:p>
            <a:r>
              <a:rPr lang="he-IL" dirty="0"/>
              <a:t>שלב 2 - שימוש באלגוריתם המערכת הלומדת עבור חיזוי. </a:t>
            </a:r>
            <a:endParaRPr lang="en-US"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8D222DB6-37AC-47C8-895B-FBC8BA511F7F}"/>
                  </a:ext>
                </a:extLst>
              </p:cNvPr>
              <p:cNvSpPr>
                <a:spLocks noGrp="1"/>
              </p:cNvSpPr>
              <p:nvPr>
                <p:ph idx="1"/>
              </p:nvPr>
            </p:nvSpPr>
            <p:spPr>
              <a:xfrm>
                <a:off x="1331253" y="2105425"/>
                <a:ext cx="10515600" cy="4351338"/>
              </a:xfrm>
            </p:spPr>
            <p:txBody>
              <a:bodyPr>
                <a:normAutofit/>
              </a:bodyPr>
              <a:lstStyle/>
              <a:p>
                <a:r>
                  <a:rPr lang="he-IL" sz="2400" dirty="0"/>
                  <a:t>כעת אנו דנים כיצד ניתן להשתמש באלגוריתם המוצע על מנת לחזות את ניחות עוצמת האות מן לוויין עקב </a:t>
                </a:r>
                <a:r>
                  <a:rPr lang="he-IL" sz="2400" dirty="0" smtClean="0"/>
                  <a:t>תופעות מזג אוויר בשכבת האטמוספירה. </a:t>
                </a:r>
                <a:r>
                  <a:rPr lang="he-IL" sz="2400" dirty="0"/>
                  <a:t>הרעיון של תהליך החיזוי כולל את שני השלבים הבאים:</a:t>
                </a:r>
              </a:p>
              <a:p>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𝑚</m:t>
                          </m:r>
                          <m:r>
                            <a:rPr lang="en-US" sz="3600" i="1">
                              <a:latin typeface="Cambria Math" panose="02040503050406030204" pitchFamily="18" charset="0"/>
                            </a:rPr>
                            <m:t>×</m:t>
                          </m:r>
                          <m:r>
                            <a:rPr lang="en-US" sz="3600" i="1">
                              <a:latin typeface="Cambria Math" panose="02040503050406030204" pitchFamily="18" charset="0"/>
                            </a:rPr>
                            <m:t>𝑛</m:t>
                          </m:r>
                          <m:r>
                            <a:rPr lang="en-US" sz="3600" i="1">
                              <a:latin typeface="Cambria Math" panose="02040503050406030204" pitchFamily="18" charset="0"/>
                            </a:rPr>
                            <m:t>,</m:t>
                          </m:r>
                          <m:r>
                            <a:rPr lang="en-US" sz="3600" i="1">
                              <a:latin typeface="Cambria Math" panose="02040503050406030204" pitchFamily="18" charset="0"/>
                            </a:rPr>
                            <m:t>𝑑</m:t>
                          </m:r>
                          <m:r>
                            <a:rPr lang="en-US" sz="3600" i="1">
                              <a:latin typeface="Cambria Math" panose="02040503050406030204" pitchFamily="18" charset="0"/>
                            </a:rPr>
                            <m:t>,</m:t>
                          </m:r>
                          <m:r>
                            <a:rPr lang="en-US" sz="3600" i="1">
                              <a:latin typeface="Cambria Math" panose="02040503050406030204" pitchFamily="18" charset="0"/>
                            </a:rPr>
                            <m:t>𝑡</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sSup>
                            <m:sSupPr>
                              <m:ctrlPr>
                                <a:rPr lang="en-US" sz="3600" i="1">
                                  <a:latin typeface="Cambria Math" panose="02040503050406030204" pitchFamily="18" charset="0"/>
                                </a:rPr>
                              </m:ctrlPr>
                            </m:sSupPr>
                            <m:e>
                              <m:r>
                                <a:rPr lang="en-US" sz="3600" i="1">
                                  <a:latin typeface="Cambria Math" panose="02040503050406030204" pitchFamily="18" charset="0"/>
                                </a:rPr>
                                <m:t>𝑚</m:t>
                              </m:r>
                            </m:e>
                            <m:sup>
                              <m:r>
                                <a:rPr lang="en-US" sz="3600" i="1">
                                  <a:latin typeface="Cambria Math" panose="02040503050406030204" pitchFamily="18" charset="0"/>
                                </a:rPr>
                                <m:t>′</m:t>
                              </m:r>
                            </m:sup>
                          </m:sSup>
                          <m:r>
                            <a:rPr lang="en-US" sz="3600" i="1">
                              <a:latin typeface="Cambria Math" panose="02040503050406030204" pitchFamily="18" charset="0"/>
                            </a:rPr>
                            <m:t>×</m:t>
                          </m:r>
                          <m:r>
                            <a:rPr lang="en-US" sz="3600" i="1">
                              <a:latin typeface="Cambria Math" panose="02040503050406030204" pitchFamily="18" charset="0"/>
                            </a:rPr>
                            <m:t>1</m:t>
                          </m:r>
                          <m:r>
                            <a:rPr lang="en-US" sz="3600" i="1">
                              <a:latin typeface="Cambria Math" panose="02040503050406030204" pitchFamily="18" charset="0"/>
                            </a:rPr>
                            <m:t>,</m:t>
                          </m:r>
                          <m:r>
                            <a:rPr lang="en-US" sz="3600" i="1">
                              <a:latin typeface="Cambria Math" panose="02040503050406030204" pitchFamily="18" charset="0"/>
                            </a:rPr>
                            <m:t>𝑑</m:t>
                          </m:r>
                          <m:r>
                            <a:rPr lang="en-US" sz="3600" i="1">
                              <a:latin typeface="Cambria Math" panose="02040503050406030204" pitchFamily="18" charset="0"/>
                            </a:rPr>
                            <m:t>,</m:t>
                          </m:r>
                          <m:r>
                            <a:rPr lang="en-US" sz="3600" i="1">
                              <a:latin typeface="Cambria Math" panose="02040503050406030204" pitchFamily="18" charset="0"/>
                            </a:rPr>
                            <m:t>𝑡</m:t>
                          </m:r>
                          <m:r>
                            <a:rPr lang="en-US" sz="3600" i="1">
                              <a:latin typeface="Cambria Math" panose="02040503050406030204" pitchFamily="18" charset="0"/>
                            </a:rPr>
                            <m:t>+∆</m:t>
                          </m:r>
                          <m:r>
                            <a:rPr lang="en-US" sz="3600" i="1">
                              <a:latin typeface="Cambria Math" panose="02040503050406030204" pitchFamily="18" charset="0"/>
                            </a:rPr>
                            <m:t>𝑡</m:t>
                          </m:r>
                          <m:r>
                            <a:rPr lang="en-US" sz="3600" i="1">
                              <a:latin typeface="Cambria Math" panose="02040503050406030204" pitchFamily="18" charset="0"/>
                            </a:rPr>
                            <m:t>   (</m:t>
                          </m:r>
                          <m:r>
                            <a:rPr lang="en-US" sz="3600" i="1">
                              <a:latin typeface="Cambria Math" panose="02040503050406030204" pitchFamily="18" charset="0"/>
                            </a:rPr>
                            <m:t>𝑇𝑟𝑎𝑖𝑛</m:t>
                          </m:r>
                          <m:r>
                            <a:rPr lang="en-US" sz="3600" i="1">
                              <a:latin typeface="Cambria Math" panose="02040503050406030204" pitchFamily="18" charset="0"/>
                            </a:rPr>
                            <m:t> </m:t>
                          </m:r>
                          <m:r>
                            <a:rPr lang="en-US" sz="3600" i="1">
                              <a:latin typeface="Cambria Math" panose="02040503050406030204" pitchFamily="18" charset="0"/>
                            </a:rPr>
                            <m:t>𝑓𝑖𝑙𝑒</m:t>
                          </m:r>
                          <m:r>
                            <a:rPr lang="en-US" sz="3600" i="1">
                              <a:latin typeface="Cambria Math" panose="02040503050406030204" pitchFamily="18" charset="0"/>
                            </a:rPr>
                            <m:t>)</m:t>
                          </m:r>
                        </m:sub>
                      </m:sSub>
                    </m:oMath>
                  </m:oMathPara>
                </a14:m>
                <a:endParaRPr lang="he-IL" sz="3600" dirty="0"/>
              </a:p>
              <a:p>
                <a:pPr marL="0" indent="0">
                  <a:buNone/>
                </a:pPr>
                <a:endParaRPr lang="en-US" sz="3600" dirty="0"/>
              </a:p>
              <a:p>
                <a:pPr marL="0" indent="0" rtl="0">
                  <a:buNone/>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𝑚</m:t>
                          </m:r>
                          <m:r>
                            <a:rPr lang="en-US" sz="3600" i="1">
                              <a:latin typeface="Cambria Math" panose="02040503050406030204" pitchFamily="18" charset="0"/>
                            </a:rPr>
                            <m:t>×</m:t>
                          </m:r>
                          <m:r>
                            <a:rPr lang="en-US" sz="3600" i="1">
                              <a:latin typeface="Cambria Math" panose="02040503050406030204" pitchFamily="18" charset="0"/>
                            </a:rPr>
                            <m:t>𝑛</m:t>
                          </m:r>
                          <m:r>
                            <a:rPr lang="en-US" sz="3600" i="1">
                              <a:latin typeface="Cambria Math" panose="02040503050406030204" pitchFamily="18" charset="0"/>
                            </a:rPr>
                            <m:t>,</m:t>
                          </m:r>
                          <m:r>
                            <a:rPr lang="en-US" sz="3600" i="1">
                              <a:latin typeface="Cambria Math" panose="02040503050406030204" pitchFamily="18" charset="0"/>
                            </a:rPr>
                            <m:t>𝑑</m:t>
                          </m:r>
                          <m:r>
                            <a:rPr lang="en-US" sz="3600" i="1">
                              <a:latin typeface="Cambria Math" panose="02040503050406030204" pitchFamily="18" charset="0"/>
                            </a:rPr>
                            <m:t>′</m:t>
                          </m:r>
                          <m:r>
                            <a:rPr lang="en-US" sz="3600" i="1">
                              <a:latin typeface="Cambria Math" panose="02040503050406030204" pitchFamily="18" charset="0"/>
                            </a:rPr>
                            <m:t>,</m:t>
                          </m:r>
                          <m:r>
                            <a:rPr lang="en-US" sz="3600" i="1">
                              <a:latin typeface="Cambria Math" panose="02040503050406030204" pitchFamily="18" charset="0"/>
                            </a:rPr>
                            <m:t>𝑡</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sSup>
                            <m:sSupPr>
                              <m:ctrlPr>
                                <a:rPr lang="en-US" sz="3600" i="1">
                                  <a:latin typeface="Cambria Math" panose="02040503050406030204" pitchFamily="18" charset="0"/>
                                </a:rPr>
                              </m:ctrlPr>
                            </m:sSupPr>
                            <m:e>
                              <m:r>
                                <a:rPr lang="en-US" sz="3600" i="1">
                                  <a:latin typeface="Cambria Math" panose="02040503050406030204" pitchFamily="18" charset="0"/>
                                </a:rPr>
                                <m:t>𝑚</m:t>
                              </m:r>
                            </m:e>
                            <m:sup>
                              <m:r>
                                <a:rPr lang="en-US" sz="3600" i="1">
                                  <a:latin typeface="Cambria Math" panose="02040503050406030204" pitchFamily="18" charset="0"/>
                                </a:rPr>
                                <m:t>′</m:t>
                              </m:r>
                            </m:sup>
                          </m:sSup>
                          <m:r>
                            <a:rPr lang="en-US" sz="3600" i="1">
                              <a:latin typeface="Cambria Math" panose="02040503050406030204" pitchFamily="18" charset="0"/>
                            </a:rPr>
                            <m:t>×</m:t>
                          </m:r>
                          <m:r>
                            <a:rPr lang="en-US" sz="3600" i="1">
                              <a:latin typeface="Cambria Math" panose="02040503050406030204" pitchFamily="18" charset="0"/>
                            </a:rPr>
                            <m:t>1</m:t>
                          </m:r>
                          <m:r>
                            <a:rPr lang="en-US" sz="3600" i="1">
                              <a:latin typeface="Cambria Math" panose="02040503050406030204" pitchFamily="18" charset="0"/>
                            </a:rPr>
                            <m:t>,</m:t>
                          </m:r>
                          <m:r>
                            <a:rPr lang="en-US" sz="3600" i="1">
                              <a:latin typeface="Cambria Math" panose="02040503050406030204" pitchFamily="18" charset="0"/>
                            </a:rPr>
                            <m:t>𝑑</m:t>
                          </m:r>
                          <m:r>
                            <a:rPr lang="en-US" sz="3600" i="1">
                              <a:latin typeface="Cambria Math" panose="02040503050406030204" pitchFamily="18" charset="0"/>
                            </a:rPr>
                            <m:t>′</m:t>
                          </m:r>
                          <m:r>
                            <a:rPr lang="en-US" sz="3600" i="1">
                              <a:latin typeface="Cambria Math" panose="02040503050406030204" pitchFamily="18" charset="0"/>
                            </a:rPr>
                            <m:t>,</m:t>
                          </m:r>
                          <m:r>
                            <a:rPr lang="en-US" sz="3600" i="1">
                              <a:latin typeface="Cambria Math" panose="02040503050406030204" pitchFamily="18" charset="0"/>
                            </a:rPr>
                            <m:t>𝑡</m:t>
                          </m:r>
                          <m:r>
                            <a:rPr lang="en-US" sz="3600" i="1">
                              <a:latin typeface="Cambria Math" panose="02040503050406030204" pitchFamily="18" charset="0"/>
                            </a:rPr>
                            <m:t>+∆</m:t>
                          </m:r>
                          <m:r>
                            <a:rPr lang="en-US" sz="3600" i="1">
                              <a:latin typeface="Cambria Math" panose="02040503050406030204" pitchFamily="18" charset="0"/>
                            </a:rPr>
                            <m:t>𝑡</m:t>
                          </m:r>
                          <m:r>
                            <a:rPr lang="en-US" sz="3600" i="1">
                              <a:latin typeface="Cambria Math" panose="02040503050406030204" pitchFamily="18" charset="0"/>
                            </a:rPr>
                            <m:t>   (</m:t>
                          </m:r>
                          <m:r>
                            <a:rPr lang="en-US" sz="3600" i="1">
                              <a:latin typeface="Cambria Math" panose="02040503050406030204" pitchFamily="18" charset="0"/>
                            </a:rPr>
                            <m:t>𝑇𝑒𝑠𝑡</m:t>
                          </m:r>
                          <m:r>
                            <a:rPr lang="en-US" sz="3600" i="1">
                              <a:latin typeface="Cambria Math" panose="02040503050406030204" pitchFamily="18" charset="0"/>
                            </a:rPr>
                            <m:t> </m:t>
                          </m:r>
                          <m:r>
                            <a:rPr lang="en-US" sz="3600" i="1">
                              <a:latin typeface="Cambria Math" panose="02040503050406030204" pitchFamily="18" charset="0"/>
                            </a:rPr>
                            <m:t>𝑓𝑖𝑙𝑒</m:t>
                          </m:r>
                          <m:r>
                            <a:rPr lang="en-US" sz="3600" i="1">
                              <a:latin typeface="Cambria Math" panose="02040503050406030204" pitchFamily="18" charset="0"/>
                            </a:rPr>
                            <m:t>)</m:t>
                          </m:r>
                        </m:sub>
                      </m:sSub>
                    </m:oMath>
                  </m:oMathPara>
                </a14:m>
                <a:endParaRPr lang="en-US" sz="3600" dirty="0"/>
              </a:p>
              <a:p>
                <a:endParaRPr lang="he-IL" sz="3600" dirty="0"/>
              </a:p>
            </p:txBody>
          </p:sp>
        </mc:Choice>
        <mc:Fallback xmlns="">
          <p:sp>
            <p:nvSpPr>
              <p:cNvPr id="3" name="מציין מיקום תוכן 2">
                <a:extLst>
                  <a:ext uri="{FF2B5EF4-FFF2-40B4-BE49-F238E27FC236}">
                    <a16:creationId xmlns:a16="http://schemas.microsoft.com/office/drawing/2014/main" id="{8D222DB6-37AC-47C8-895B-FBC8BA511F7F}"/>
                  </a:ext>
                </a:extLst>
              </p:cNvPr>
              <p:cNvSpPr>
                <a:spLocks noGrp="1" noRot="1" noChangeAspect="1" noMove="1" noResize="1" noEditPoints="1" noAdjustHandles="1" noChangeArrowheads="1" noChangeShapeType="1" noTextEdit="1"/>
              </p:cNvSpPr>
              <p:nvPr>
                <p:ph idx="1"/>
              </p:nvPr>
            </p:nvSpPr>
            <p:spPr>
              <a:xfrm>
                <a:off x="1331253" y="2105425"/>
                <a:ext cx="10515600" cy="4351338"/>
              </a:xfrm>
              <a:blipFill>
                <a:blip r:embed="rId3"/>
                <a:stretch>
                  <a:fillRect t="-1261" r="-870" b="-1541"/>
                </a:stretch>
              </a:blipFill>
            </p:spPr>
            <p:txBody>
              <a:bodyPr/>
              <a:lstStyle/>
              <a:p>
                <a:r>
                  <a:rPr lang="he-IL">
                    <a:noFill/>
                  </a:rPr>
                  <a:t> </a:t>
                </a:r>
              </a:p>
            </p:txBody>
          </p:sp>
        </mc:Fallback>
      </mc:AlternateContent>
    </p:spTree>
    <p:extLst>
      <p:ext uri="{BB962C8B-B14F-4D97-AF65-F5344CB8AC3E}">
        <p14:creationId xmlns:p14="http://schemas.microsoft.com/office/powerpoint/2010/main" val="188881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AAF676-B5B5-45E1-B98B-1E63AF6114FE}"/>
              </a:ext>
            </a:extLst>
          </p:cNvPr>
          <p:cNvSpPr>
            <a:spLocks noGrp="1"/>
          </p:cNvSpPr>
          <p:nvPr>
            <p:ph type="title"/>
          </p:nvPr>
        </p:nvSpPr>
        <p:spPr/>
        <p:txBody>
          <a:bodyPr>
            <a:normAutofit fontScale="90000"/>
          </a:bodyPr>
          <a:lstStyle/>
          <a:p>
            <a:r>
              <a:rPr lang="he-IL" sz="3800" dirty="0"/>
              <a:t>הליך האמידה המוצע מפורט כאן כארבעה שלבים:</a:t>
            </a:r>
            <a:r>
              <a:rPr lang="en-US" b="1" dirty="0"/>
              <a:t/>
            </a:r>
            <a:br>
              <a:rPr lang="en-US" b="1" dirty="0"/>
            </a:br>
            <a:endParaRPr lang="he-IL" b="1" dirty="0"/>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2047741" y="2133600"/>
                <a:ext cx="9456871" cy="3777622"/>
              </a:xfrm>
            </p:spPr>
            <p:txBody>
              <a:bodyPr>
                <a:normAutofit lnSpcReduction="10000"/>
              </a:bodyPr>
              <a:lstStyle/>
              <a:p>
                <a:pPr marL="571500" lvl="0" indent="-571500">
                  <a:buFont typeface="+mj-lt"/>
                  <a:buAutoNum type="romanUcPeriod"/>
                </a:pPr>
                <a:r>
                  <a:rPr lang="he-IL" sz="2400" dirty="0"/>
                  <a:t>נאסוף שני סטים של נתונים כך ש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he-IL" sz="2400" dirty="0"/>
                  <a:t> ו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a:t>
                </a:r>
                <a:r>
                  <a:rPr lang="he-IL" sz="2400" dirty="0"/>
                  <a:t>, </a:t>
                </a:r>
                <a14:m>
                  <m:oMath xmlns:m="http://schemas.openxmlformats.org/officeDocument/2006/math">
                    <m:r>
                      <a:rPr lang="he-IL" sz="2400" b="0" i="0" smtClean="0">
                        <a:latin typeface="Cambria Math" panose="02040503050406030204" pitchFamily="18" charset="0"/>
                      </a:rPr>
                      <m:t>0</m:t>
                    </m:r>
                    <m:r>
                      <a:rPr lang="he-IL" sz="2400" b="0" i="0" smtClean="0">
                        <a:latin typeface="Cambria Math" panose="02040503050406030204" pitchFamily="18" charset="0"/>
                      </a:rPr>
                      <m:t>&lt;∆</m:t>
                    </m:r>
                    <m:r>
                      <a:rPr lang="en-US" sz="2400" i="1">
                        <a:latin typeface="Cambria Math" panose="02040503050406030204" pitchFamily="18" charset="0"/>
                      </a:rPr>
                      <m:t>𝑡</m:t>
                    </m:r>
                  </m:oMath>
                </a14:m>
                <a:r>
                  <a:rPr lang="he-IL" sz="2400" dirty="0"/>
                  <a:t>.</a:t>
                </a:r>
                <a:endParaRPr lang="en-US" sz="2400" dirty="0"/>
              </a:p>
              <a:p>
                <a:pPr marL="571500" lvl="0" indent="-571500">
                  <a:buFont typeface="+mj-lt"/>
                  <a:buAutoNum type="romanUcPeriod"/>
                </a:pPr>
                <a:r>
                  <a:rPr lang="he-IL" sz="2400" dirty="0"/>
                  <a:t>נחשב את המשתנה המוסבר שלנו, -העמודה של חישוב ההנחתה.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a:t>
                </a:r>
                <a:r>
                  <a:rPr lang="he-IL" sz="2400" dirty="0"/>
                  <a:t>ו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he-IL" sz="2400" dirty="0"/>
                  <a:t>.</a:t>
                </a:r>
                <a:endParaRPr lang="en-US" sz="2400" dirty="0"/>
              </a:p>
              <a:p>
                <a:pPr marL="571500" lvl="0" indent="-571500">
                  <a:buFont typeface="+mj-lt"/>
                  <a:buAutoNum type="romanUcPeriod"/>
                </a:pPr>
                <a:r>
                  <a:rPr lang="he-IL" sz="2400" dirty="0"/>
                  <a:t>נחשב סט אימון חדש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𝑧</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𝑑</m:t>
                        </m:r>
                      </m:sub>
                    </m:sSub>
                  </m:oMath>
                </a14:m>
                <a:r>
                  <a:rPr lang="en-US" sz="2400" dirty="0"/>
                  <a:t> </a:t>
                </a:r>
                <a:r>
                  <a:rPr lang="he-IL" sz="2400" dirty="0"/>
                  <a:t>ונשתמש בהצבה של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𝑥</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a:t>
                </a:r>
                <a:r>
                  <a:rPr lang="he-IL" sz="2400" dirty="0"/>
                  <a:t>ו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a:t>
                </a:r>
                <a:r>
                  <a:rPr lang="he-IL" sz="2400" dirty="0" smtClean="0"/>
                  <a:t> כשרשור </a:t>
                </a:r>
                <a:r>
                  <a:rPr lang="he-IL" sz="2400" dirty="0"/>
                  <a:t>התוצאה  של </a:t>
                </a:r>
                <a14:m>
                  <m:oMath xmlns:m="http://schemas.openxmlformats.org/officeDocument/2006/math">
                    <m:r>
                      <m:rPr>
                        <m:sty m:val="p"/>
                      </m:rPr>
                      <a:rPr lang="en-US" sz="2400">
                        <a:latin typeface="Cambria Math" panose="02040503050406030204" pitchFamily="18" charset="0"/>
                      </a:rPr>
                      <m:t>x</m:t>
                    </m:r>
                  </m:oMath>
                </a14:m>
                <a:r>
                  <a:rPr lang="he-IL" sz="2400" dirty="0"/>
                  <a:t>. כלומר,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𝑑</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sub>
                        </m:sSub>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sub>
                        </m:sSub>
                      </m:e>
                    </m:d>
                  </m:oMath>
                </a14:m>
                <a:r>
                  <a:rPr lang="he-IL" sz="2400" dirty="0"/>
                  <a:t> .</a:t>
                </a:r>
                <a:endParaRPr lang="en-US" sz="2400" dirty="0"/>
              </a:p>
              <a:p>
                <a:pPr marL="571500" lvl="0" indent="-571500">
                  <a:buFont typeface="+mj-lt"/>
                  <a:buAutoNum type="romanUcPeriod"/>
                </a:pPr>
                <a:r>
                  <a:rPr lang="he-IL" sz="2400" dirty="0"/>
                  <a:t>נאסוף מערך בדיקות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a:t>
                </a:r>
                <a:r>
                  <a:rPr lang="he-IL" sz="2400" dirty="0"/>
                  <a:t> כאשר </a:t>
                </a:r>
                <a14:m>
                  <m:oMath xmlns:m="http://schemas.openxmlformats.org/officeDocument/2006/math">
                    <m:r>
                      <a:rPr lang="he-IL" sz="2400">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&gt;</m:t>
                    </m:r>
                    <m:r>
                      <a:rPr lang="en-US" sz="2400" i="1">
                        <a:latin typeface="Cambria Math" panose="02040503050406030204" pitchFamily="18" charset="0"/>
                      </a:rPr>
                      <m:t>0</m:t>
                    </m:r>
                  </m:oMath>
                </a14:m>
                <a:r>
                  <a:rPr lang="he-IL" sz="2400" dirty="0"/>
                  <a:t>. ונחשב את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𝑦</m:t>
                        </m:r>
                      </m:e>
                      <m:sub>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a:t>
                </a:r>
                <a:r>
                  <a:rPr lang="he-IL" sz="2400" dirty="0"/>
                  <a:t>ע"י שימוש באלגוריתם המערכת הלומדת על הנתונים שחושבו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𝑑</m:t>
                        </m:r>
                      </m:sub>
                    </m:sSub>
                  </m:oMath>
                </a14:m>
                <a:r>
                  <a:rPr lang="en-US" sz="2400" dirty="0"/>
                  <a:t> </a:t>
                </a:r>
                <a:r>
                  <a:rPr lang="he-IL" sz="2400" dirty="0"/>
                  <a:t>ו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sub>
                    </m:sSub>
                  </m:oMath>
                </a14:m>
                <a:r>
                  <a:rPr lang="he-IL" sz="2400" dirty="0"/>
                  <a:t>.</a:t>
                </a:r>
                <a:endParaRPr lang="en-US" sz="2400" dirty="0"/>
              </a:p>
              <a:p>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2047741" y="2133600"/>
                <a:ext cx="9456871" cy="3777622"/>
              </a:xfrm>
              <a:blipFill>
                <a:blip r:embed="rId3"/>
                <a:stretch>
                  <a:fillRect t="-2419" r="-1032" b="-7097"/>
                </a:stretch>
              </a:blipFill>
            </p:spPr>
            <p:txBody>
              <a:bodyPr/>
              <a:lstStyle/>
              <a:p>
                <a:r>
                  <a:rPr lang="he-IL">
                    <a:noFill/>
                  </a:rPr>
                  <a:t> </a:t>
                </a:r>
              </a:p>
            </p:txBody>
          </p:sp>
        </mc:Fallback>
      </mc:AlternateContent>
    </p:spTree>
    <p:extLst>
      <p:ext uri="{BB962C8B-B14F-4D97-AF65-F5344CB8AC3E}">
        <p14:creationId xmlns:p14="http://schemas.microsoft.com/office/powerpoint/2010/main" val="427117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00D2CC-7E0D-40EE-A545-C55E409685B9}"/>
              </a:ext>
            </a:extLst>
          </p:cNvPr>
          <p:cNvSpPr>
            <a:spLocks noGrp="1"/>
          </p:cNvSpPr>
          <p:nvPr>
            <p:ph type="title"/>
          </p:nvPr>
        </p:nvSpPr>
        <p:spPr/>
        <p:txBody>
          <a:bodyPr/>
          <a:lstStyle/>
          <a:p>
            <a:r>
              <a:rPr lang="he-IL" dirty="0"/>
              <a:t>השלב הבא:</a:t>
            </a:r>
          </a:p>
        </p:txBody>
      </p:sp>
      <p:sp>
        <p:nvSpPr>
          <p:cNvPr id="3" name="מציין מיקום תוכן 2">
            <a:extLst>
              <a:ext uri="{FF2B5EF4-FFF2-40B4-BE49-F238E27FC236}">
                <a16:creationId xmlns:a16="http://schemas.microsoft.com/office/drawing/2014/main" id="{DC782B2A-B658-4C0F-A6DF-ED5A869D59AA}"/>
              </a:ext>
            </a:extLst>
          </p:cNvPr>
          <p:cNvSpPr>
            <a:spLocks noGrp="1"/>
          </p:cNvSpPr>
          <p:nvPr>
            <p:ph idx="1"/>
          </p:nvPr>
        </p:nvSpPr>
        <p:spPr/>
        <p:txBody>
          <a:bodyPr>
            <a:normAutofit/>
          </a:bodyPr>
          <a:lstStyle/>
          <a:p>
            <a:r>
              <a:rPr lang="he-IL" sz="2400" dirty="0"/>
              <a:t>איסוף נתונים לביצוע ניסויים .</a:t>
            </a:r>
          </a:p>
          <a:p>
            <a:r>
              <a:rPr lang="he-IL" sz="2400" dirty="0"/>
              <a:t>ביצוע בדיקות אמת.</a:t>
            </a:r>
          </a:p>
          <a:p>
            <a:r>
              <a:rPr lang="he-IL" sz="2400" dirty="0"/>
              <a:t>ביצוע כיול למודל (אם נדרש כזה).</a:t>
            </a:r>
          </a:p>
        </p:txBody>
      </p:sp>
    </p:spTree>
    <p:extLst>
      <p:ext uri="{BB962C8B-B14F-4D97-AF65-F5344CB8AC3E}">
        <p14:creationId xmlns:p14="http://schemas.microsoft.com/office/powerpoint/2010/main" val="50926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9F05DD-A9B7-43D1-B506-186C9CA3F230}"/>
              </a:ext>
            </a:extLst>
          </p:cNvPr>
          <p:cNvSpPr>
            <a:spLocks noGrp="1"/>
          </p:cNvSpPr>
          <p:nvPr>
            <p:ph type="title"/>
          </p:nvPr>
        </p:nvSpPr>
        <p:spPr>
          <a:xfrm>
            <a:off x="838200" y="356161"/>
            <a:ext cx="10515600" cy="1325563"/>
          </a:xfrm>
        </p:spPr>
        <p:txBody>
          <a:bodyPr/>
          <a:lstStyle/>
          <a:p>
            <a:r>
              <a:rPr lang="he-IL" dirty="0"/>
              <a:t>הקדמה: רקע מדעי			</a:t>
            </a:r>
          </a:p>
        </p:txBody>
      </p:sp>
      <p:sp>
        <p:nvSpPr>
          <p:cNvPr id="3" name="מציין מיקום תוכן 2">
            <a:extLst>
              <a:ext uri="{FF2B5EF4-FFF2-40B4-BE49-F238E27FC236}">
                <a16:creationId xmlns:a16="http://schemas.microsoft.com/office/drawing/2014/main" id="{3442CF45-20F2-4B98-9D29-1ECC3041FA8B}"/>
              </a:ext>
            </a:extLst>
          </p:cNvPr>
          <p:cNvSpPr>
            <a:spLocks noGrp="1"/>
          </p:cNvSpPr>
          <p:nvPr>
            <p:ph idx="1"/>
          </p:nvPr>
        </p:nvSpPr>
        <p:spPr>
          <a:xfrm>
            <a:off x="1403797" y="1493949"/>
            <a:ext cx="10174310" cy="4816698"/>
          </a:xfrm>
        </p:spPr>
        <p:txBody>
          <a:bodyPr>
            <a:normAutofit/>
          </a:bodyPr>
          <a:lstStyle/>
          <a:p>
            <a:pPr marL="0" indent="0">
              <a:buNone/>
            </a:pPr>
            <a:r>
              <a:rPr lang="he-IL" sz="2600" dirty="0">
                <a:latin typeface="Segoe UI" panose="020B0502040204020203" pitchFamily="34" charset="0"/>
              </a:rPr>
              <a:t>דעיכת ערוצי תקשורת.</a:t>
            </a:r>
          </a:p>
          <a:p>
            <a:pPr marL="0" indent="0">
              <a:buNone/>
            </a:pPr>
            <a:r>
              <a:rPr lang="he-IL" sz="2600" dirty="0">
                <a:latin typeface="Segoe UI" panose="020B0502040204020203" pitchFamily="34" charset="0"/>
              </a:rPr>
              <a:t>תקשורת לוויינית מושפעת מתופעות מזג אויר שונות, </a:t>
            </a:r>
            <a:r>
              <a:rPr lang="he-IL" sz="2600" dirty="0" smtClean="0">
                <a:latin typeface="Segoe UI" panose="020B0502040204020203" pitchFamily="34" charset="0"/>
              </a:rPr>
              <a:t>בפרויקט נתמקד ב: </a:t>
            </a:r>
            <a:endParaRPr lang="he-IL" sz="2600" dirty="0">
              <a:latin typeface="Segoe UI" panose="020B0502040204020203" pitchFamily="34" charset="0"/>
            </a:endParaRPr>
          </a:p>
          <a:p>
            <a:pPr marL="0" indent="0">
              <a:buNone/>
            </a:pPr>
            <a:r>
              <a:rPr lang="he-IL" sz="2600" dirty="0">
                <a:latin typeface="Segoe UI" panose="020B0502040204020203" pitchFamily="34" charset="0"/>
              </a:rPr>
              <a:t>1. סופות חול ואבק.</a:t>
            </a:r>
          </a:p>
          <a:p>
            <a:pPr marL="0" indent="0">
              <a:buNone/>
            </a:pPr>
            <a:r>
              <a:rPr lang="he-IL" sz="2600" dirty="0">
                <a:latin typeface="Segoe UI" panose="020B0502040204020203" pitchFamily="34" charset="0"/>
              </a:rPr>
              <a:t>2. תופעות הנובעות מאדי מים הכוללות: גשם, שלג, עננות וערפל.</a:t>
            </a:r>
          </a:p>
          <a:p>
            <a:pPr marL="0" indent="0">
              <a:buNone/>
            </a:pPr>
            <a:r>
              <a:rPr lang="he-IL" sz="2600" dirty="0" smtClean="0">
                <a:latin typeface="Segoe UI" panose="020B0502040204020203" pitchFamily="34" charset="0"/>
              </a:rPr>
              <a:t>הנגרמות בערוץ </a:t>
            </a:r>
            <a:r>
              <a:rPr lang="he-IL" sz="2600" dirty="0">
                <a:latin typeface="Segoe UI" panose="020B0502040204020203" pitchFamily="34" charset="0"/>
              </a:rPr>
              <a:t>תקשורת עבור לווייני </a:t>
            </a:r>
            <a:r>
              <a:rPr lang="en-US" sz="2600" dirty="0">
                <a:latin typeface="Segoe UI" panose="020B0502040204020203" pitchFamily="34" charset="0"/>
              </a:rPr>
              <a:t>LEO</a:t>
            </a:r>
            <a:r>
              <a:rPr lang="he-IL" sz="2600" dirty="0" smtClean="0">
                <a:latin typeface="Segoe UI" panose="020B0502040204020203" pitchFamily="34" charset="0"/>
              </a:rPr>
              <a:t>.</a:t>
            </a:r>
          </a:p>
          <a:p>
            <a:pPr marL="0" indent="0">
              <a:buNone/>
            </a:pPr>
            <a:endParaRPr lang="he-IL" sz="2000" dirty="0">
              <a:latin typeface="Segoe UI" panose="020B0502040204020203" pitchFamily="34" charset="0"/>
            </a:endParaRPr>
          </a:p>
          <a:p>
            <a:pPr marL="3200400" lvl="7" indent="0" rtl="0">
              <a:buNone/>
            </a:pPr>
            <a:endParaRPr lang="he-IL" sz="2800" dirty="0"/>
          </a:p>
          <a:p>
            <a:pPr marL="3200400" lvl="7" indent="0">
              <a:buNone/>
            </a:pPr>
            <a:r>
              <a:rPr lang="he-IL" dirty="0"/>
              <a:t>  </a:t>
            </a:r>
          </a:p>
        </p:txBody>
      </p:sp>
    </p:spTree>
    <p:extLst>
      <p:ext uri="{BB962C8B-B14F-4D97-AF65-F5344CB8AC3E}">
        <p14:creationId xmlns:p14="http://schemas.microsoft.com/office/powerpoint/2010/main" val="2721920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39BA96-AD3D-4E19-B5B8-99D535B83536}"/>
              </a:ext>
            </a:extLst>
          </p:cNvPr>
          <p:cNvSpPr>
            <a:spLocks noGrp="1"/>
          </p:cNvSpPr>
          <p:nvPr>
            <p:ph type="title"/>
          </p:nvPr>
        </p:nvSpPr>
        <p:spPr/>
        <p:txBody>
          <a:bodyPr/>
          <a:lstStyle/>
          <a:p>
            <a:r>
              <a:rPr lang="he-IL" dirty="0"/>
              <a:t>הצורך:</a:t>
            </a:r>
          </a:p>
        </p:txBody>
      </p:sp>
      <p:sp>
        <p:nvSpPr>
          <p:cNvPr id="3" name="מציין מיקום תוכן 2">
            <a:extLst>
              <a:ext uri="{FF2B5EF4-FFF2-40B4-BE49-F238E27FC236}">
                <a16:creationId xmlns:a16="http://schemas.microsoft.com/office/drawing/2014/main" id="{B7A55B74-3BB1-4501-AFA0-370AA42B8C62}"/>
              </a:ext>
            </a:extLst>
          </p:cNvPr>
          <p:cNvSpPr>
            <a:spLocks noGrp="1"/>
          </p:cNvSpPr>
          <p:nvPr>
            <p:ph idx="1"/>
          </p:nvPr>
        </p:nvSpPr>
        <p:spPr>
          <a:xfrm>
            <a:off x="2499060" y="1708598"/>
            <a:ext cx="8915400" cy="3777622"/>
          </a:xfrm>
        </p:spPr>
        <p:txBody>
          <a:bodyPr>
            <a:normAutofit/>
          </a:bodyPr>
          <a:lstStyle/>
          <a:p>
            <a:pPr marL="0" indent="0">
              <a:buNone/>
            </a:pPr>
            <a:r>
              <a:rPr lang="he-IL" dirty="0" smtClean="0"/>
              <a:t>כאשר מקימים נתיב תקשורת בין מקלט למשדר נתקלים בהשלכות שנגרמות עקב תופעות מזג אוויר הגורמות לבעיות הנ"ל : </a:t>
            </a:r>
            <a:endParaRPr lang="en-US" dirty="0"/>
          </a:p>
          <a:p>
            <a:r>
              <a:rPr lang="he-IL" dirty="0"/>
              <a:t>אובדן עוצמת האות במקלט.</a:t>
            </a:r>
            <a:endParaRPr lang="en-US" dirty="0"/>
          </a:p>
          <a:p>
            <a:r>
              <a:rPr lang="he-IL" dirty="0"/>
              <a:t>בזבוז של כוח השידור בניסיון להתגבר על צורה זו של הנחתה.</a:t>
            </a:r>
            <a:endParaRPr lang="en-US" dirty="0"/>
          </a:p>
          <a:p>
            <a:r>
              <a:rPr lang="he-IL" dirty="0"/>
              <a:t>סך כל אובדן האות במקלט במקרים קיצוניים.</a:t>
            </a:r>
            <a:endParaRPr lang="en-US" dirty="0"/>
          </a:p>
          <a:p>
            <a:r>
              <a:rPr lang="he-IL" dirty="0"/>
              <a:t>חוסר הזמינות של נתיב הלוויין עבור אחוז גדול מהזמן.</a:t>
            </a:r>
            <a:endParaRPr lang="en-US" dirty="0"/>
          </a:p>
          <a:p>
            <a:pPr marL="0" indent="0">
              <a:buNone/>
            </a:pPr>
            <a:r>
              <a:rPr lang="he-IL" dirty="0"/>
              <a:t>כל השלכות אלה מפחיתות את איכות ההולכה של האות בזמן שידור בתדר של מעל 10</a:t>
            </a:r>
            <a:r>
              <a:rPr lang="en-US" dirty="0"/>
              <a:t>GHz</a:t>
            </a:r>
            <a:r>
              <a:rPr lang="he-IL" dirty="0"/>
              <a:t> .</a:t>
            </a:r>
            <a:endParaRPr lang="en-US" dirty="0"/>
          </a:p>
          <a:p>
            <a:pPr marL="0" indent="0">
              <a:buNone/>
            </a:pPr>
            <a:r>
              <a:rPr lang="he-IL" dirty="0"/>
              <a:t>על מנת להתגבר על אתגר זה, נרצה להגדיל את היעילות </a:t>
            </a:r>
            <a:r>
              <a:rPr lang="he-IL" dirty="0" smtClean="0"/>
              <a:t>הכלכלית </a:t>
            </a:r>
            <a:r>
              <a:rPr lang="he-IL" dirty="0"/>
              <a:t>של מערכות תקשורת לוויינית. כך ננסה להגדיל את ה-</a:t>
            </a:r>
            <a:r>
              <a:rPr lang="en-US" dirty="0"/>
              <a:t>throughput</a:t>
            </a:r>
            <a:r>
              <a:rPr lang="he-IL" dirty="0"/>
              <a:t> לרשת תוך כדי שמירה על עליות נמוכות. </a:t>
            </a:r>
            <a:endParaRPr lang="en-US" dirty="0"/>
          </a:p>
        </p:txBody>
      </p:sp>
    </p:spTree>
    <p:extLst>
      <p:ext uri="{BB962C8B-B14F-4D97-AF65-F5344CB8AC3E}">
        <p14:creationId xmlns:p14="http://schemas.microsoft.com/office/powerpoint/2010/main" val="166251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_cIlvpa92Ik/XFBaiOgaIdI/AAAAAAAAIho/0wd4P0kOHygp55NDznBozuAKeplzbtUaQCK8BGAs/s498/2019-01-29.png">
            <a:extLst>
              <a:ext uri="{FF2B5EF4-FFF2-40B4-BE49-F238E27FC236}">
                <a16:creationId xmlns:a16="http://schemas.microsoft.com/office/drawing/2014/main" id="{19FE11AF-903F-4DDD-A3E6-B495418F74D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164" r="-2" b="-2"/>
          <a:stretch/>
        </p:blipFill>
        <p:spPr bwMode="auto">
          <a:xfrm>
            <a:off x="5654037"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תוכן 2">
            <a:extLst>
              <a:ext uri="{FF2B5EF4-FFF2-40B4-BE49-F238E27FC236}">
                <a16:creationId xmlns:a16="http://schemas.microsoft.com/office/drawing/2014/main" id="{E0E7464D-0E70-45B7-8E94-0737496A0429}"/>
              </a:ext>
            </a:extLst>
          </p:cNvPr>
          <p:cNvSpPr>
            <a:spLocks noGrp="1"/>
          </p:cNvSpPr>
          <p:nvPr>
            <p:ph idx="1"/>
          </p:nvPr>
        </p:nvSpPr>
        <p:spPr>
          <a:xfrm>
            <a:off x="1586739" y="1978014"/>
            <a:ext cx="3901225" cy="4351338"/>
          </a:xfrm>
        </p:spPr>
        <p:txBody>
          <a:bodyPr>
            <a:normAutofit/>
          </a:bodyPr>
          <a:lstStyle/>
          <a:p>
            <a:pPr marL="0" indent="0">
              <a:buNone/>
            </a:pPr>
            <a:r>
              <a:rPr lang="he-IL" sz="1800" dirty="0"/>
              <a:t>"</a:t>
            </a:r>
            <a:r>
              <a:rPr lang="en-US" sz="1800" dirty="0"/>
              <a:t>"Atmospheric Attenuation </a:t>
            </a:r>
            <a:r>
              <a:rPr lang="he-IL" sz="1800" dirty="0"/>
              <a:t>- הנחתת אות תקשורת עקב תופעות המתרחשות בשכבת האטמוספירה, כלומר כמה כוח האות מופחת כאשר הוא עובר מהמשדר למקלט. המערכת שלנו מורכבת ממשדר ומקלט שהם צלחת לווין הממוקמת בתחנת קרקע ולוויין תקשורת הנמצא בחלל. באיור הנ"ל מתוארת הנחתת אות עקב גשמים-</a:t>
            </a:r>
            <a:r>
              <a:rPr lang="en-US" sz="1800" dirty="0"/>
              <a:t>'Rain Attenuation'</a:t>
            </a:r>
            <a:r>
              <a:rPr lang="he-IL" sz="1800" dirty="0"/>
              <a:t>.</a:t>
            </a:r>
          </a:p>
          <a:p>
            <a:pPr marL="0" indent="0">
              <a:buNone/>
            </a:pPr>
            <a:r>
              <a:rPr lang="he-IL" sz="1800" dirty="0"/>
              <a:t>ניתן לראות את איבוד  האות הנוצר עקב הפרעת הגשמים בזמן שהצלחת לוויין מנסה לקלוט את האותות האלקטרומגנטים הנשלחים מהלוויין.</a:t>
            </a:r>
          </a:p>
        </p:txBody>
      </p:sp>
      <p:sp>
        <p:nvSpPr>
          <p:cNvPr id="6" name="כותרת 1">
            <a:extLst>
              <a:ext uri="{FF2B5EF4-FFF2-40B4-BE49-F238E27FC236}">
                <a16:creationId xmlns:a16="http://schemas.microsoft.com/office/drawing/2014/main" id="{536F5815-A164-4649-AEE1-48787FED2038}"/>
              </a:ext>
            </a:extLst>
          </p:cNvPr>
          <p:cNvSpPr>
            <a:spLocks noGrp="1"/>
          </p:cNvSpPr>
          <p:nvPr>
            <p:ph type="title"/>
          </p:nvPr>
        </p:nvSpPr>
        <p:spPr>
          <a:xfrm>
            <a:off x="2592925" y="624110"/>
            <a:ext cx="8911687" cy="1280890"/>
          </a:xfrm>
        </p:spPr>
        <p:txBody>
          <a:bodyPr>
            <a:normAutofit/>
          </a:bodyPr>
          <a:lstStyle/>
          <a:p>
            <a:r>
              <a:rPr lang="he-IL" dirty="0"/>
              <a:t>הנחתה-הסבר:</a:t>
            </a:r>
          </a:p>
        </p:txBody>
      </p:sp>
    </p:spTree>
    <p:extLst>
      <p:ext uri="{BB962C8B-B14F-4D97-AF65-F5344CB8AC3E}">
        <p14:creationId xmlns:p14="http://schemas.microsoft.com/office/powerpoint/2010/main" val="2584876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אפיון ההנחתה:</a:t>
            </a:r>
            <a:endParaRPr lang="he-IL" dirty="0"/>
          </a:p>
        </p:txBody>
      </p:sp>
      <p:sp>
        <p:nvSpPr>
          <p:cNvPr id="3" name="מציין מיקום תוכן 2"/>
          <p:cNvSpPr>
            <a:spLocks noGrp="1"/>
          </p:cNvSpPr>
          <p:nvPr>
            <p:ph idx="1"/>
          </p:nvPr>
        </p:nvSpPr>
        <p:spPr>
          <a:xfrm>
            <a:off x="6940014" y="1421840"/>
            <a:ext cx="4955587" cy="4669677"/>
          </a:xfrm>
        </p:spPr>
        <p:txBody>
          <a:bodyPr>
            <a:normAutofit/>
          </a:bodyPr>
          <a:lstStyle/>
          <a:p>
            <a:r>
              <a:rPr lang="he-IL" sz="2000" b="1" dirty="0"/>
              <a:t>נקודה נוספת </a:t>
            </a:r>
            <a:r>
              <a:rPr lang="he-IL" sz="2000" dirty="0"/>
              <a:t>שמרחיבה את נושא החישוב של ההנחתה, היא אפיון ההנחתה. כלומר, נרצה להבין שכאשר תחנת קרקע מתחילה לייצור קשר עם לווין הזווית הקיימת ביניהם היא 5 מעלות, אבל לאורך כל המסלול שהלוויין עובר הזווית משתנה עד לרמה של 90 מעלות שהוא בדיוק מעל התחנת קרקע, ובהמשך שהוא מתרחק, הזווית גדלה ל175 מעלות. </a:t>
            </a:r>
            <a:endParaRPr lang="he-IL" sz="2000" dirty="0" smtClean="0"/>
          </a:p>
          <a:p>
            <a:pPr marL="0" indent="0">
              <a:buNone/>
            </a:pPr>
            <a:r>
              <a:rPr lang="he-IL" dirty="0"/>
              <a:t>מה שאומר שבכל פעם שנתכוון לחישוב הנחתה, נתכוון לחישוב טווח </a:t>
            </a:r>
            <a:r>
              <a:rPr lang="he-IL" dirty="0" smtClean="0"/>
              <a:t>ההנחתה.</a:t>
            </a:r>
            <a:endParaRPr lang="he-IL" dirty="0"/>
          </a:p>
        </p:txBody>
      </p:sp>
      <p:grpSp>
        <p:nvGrpSpPr>
          <p:cNvPr id="5" name="קבוצה 4"/>
          <p:cNvGrpSpPr/>
          <p:nvPr/>
        </p:nvGrpSpPr>
        <p:grpSpPr>
          <a:xfrm>
            <a:off x="901484" y="1649506"/>
            <a:ext cx="5647541" cy="4442011"/>
            <a:chOff x="0" y="0"/>
            <a:chExt cx="4930142" cy="3192782"/>
          </a:xfrm>
        </p:grpSpPr>
        <p:grpSp>
          <p:nvGrpSpPr>
            <p:cNvPr id="6" name="קבוצה 5"/>
            <p:cNvGrpSpPr/>
            <p:nvPr/>
          </p:nvGrpSpPr>
          <p:grpSpPr>
            <a:xfrm>
              <a:off x="0" y="0"/>
              <a:ext cx="4930142" cy="3192782"/>
              <a:chOff x="0" y="1"/>
              <a:chExt cx="8319813" cy="7567010"/>
            </a:xfrm>
          </p:grpSpPr>
          <p:pic>
            <p:nvPicPr>
              <p:cNvPr id="13" name="תמונה 1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126013" y="1513489"/>
                <a:ext cx="1193800" cy="805815"/>
              </a:xfrm>
              <a:prstGeom prst="rect">
                <a:avLst/>
              </a:prstGeom>
            </p:spPr>
          </p:pic>
          <p:grpSp>
            <p:nvGrpSpPr>
              <p:cNvPr id="14" name="קבוצה 13"/>
              <p:cNvGrpSpPr/>
              <p:nvPr/>
            </p:nvGrpSpPr>
            <p:grpSpPr>
              <a:xfrm>
                <a:off x="0" y="1"/>
                <a:ext cx="7834541" cy="7567010"/>
                <a:chOff x="0" y="0"/>
                <a:chExt cx="8371096" cy="7709338"/>
              </a:xfrm>
            </p:grpSpPr>
            <p:pic>
              <p:nvPicPr>
                <p:cNvPr id="15" name="תמונה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67503" y="4193627"/>
                  <a:ext cx="721995" cy="958850"/>
                </a:xfrm>
                <a:prstGeom prst="rect">
                  <a:avLst/>
                </a:prstGeom>
              </p:spPr>
            </p:pic>
            <p:pic>
              <p:nvPicPr>
                <p:cNvPr id="16" name="תמונה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1513490"/>
                  <a:ext cx="1287145" cy="868680"/>
                </a:xfrm>
                <a:prstGeom prst="rect">
                  <a:avLst/>
                </a:prstGeom>
              </p:spPr>
            </p:pic>
            <p:grpSp>
              <p:nvGrpSpPr>
                <p:cNvPr id="17" name="קבוצה 16"/>
                <p:cNvGrpSpPr/>
                <p:nvPr/>
              </p:nvGrpSpPr>
              <p:grpSpPr>
                <a:xfrm>
                  <a:off x="1040524" y="0"/>
                  <a:ext cx="6857365" cy="4628186"/>
                  <a:chOff x="0" y="0"/>
                  <a:chExt cx="6857365" cy="4628186"/>
                </a:xfrm>
              </p:grpSpPr>
              <p:pic>
                <p:nvPicPr>
                  <p:cNvPr id="23" name="תמונה 22"/>
                  <p:cNvPicPr>
                    <a:picLocks noChangeAspect="1"/>
                  </p:cNvPicPr>
                  <p:nvPr/>
                </p:nvPicPr>
                <p:blipFill>
                  <a:blip r:embed="rId5">
                    <a:extLst>
                      <a:ext uri="{BEBA8EAE-BF5A-486C-A8C5-ECC9F3942E4B}">
                        <a14:imgProps xmlns:a14="http://schemas.microsoft.com/office/drawing/2010/main">
                          <a14:imgLayer r:embed="rId6">
                            <a14:imgEffect>
                              <a14:backgroundRemoval t="10000" b="90000" l="307" r="98773">
                                <a14:foregroundMark x1="34356" y1="49600" x2="34356" y2="49600"/>
                                <a14:foregroundMark x1="55215" y1="62400" x2="55215" y2="62400"/>
                                <a14:foregroundMark x1="72699" y1="56000" x2="72699" y2="56000"/>
                                <a14:foregroundMark x1="57975" y1="43200" x2="60429" y2="72000"/>
                                <a14:foregroundMark x1="77301" y1="60400" x2="11656" y2="48800"/>
                                <a14:foregroundMark x1="85583" y1="58400" x2="26994" y2="33600"/>
                                <a14:foregroundMark x1="58896" y1="46400" x2="73006" y2="31200"/>
                                <a14:foregroundMark x1="85583" y1="57200" x2="96319" y2="48400"/>
                                <a14:foregroundMark x1="76994" y1="82800" x2="39264" y2="86800"/>
                                <a14:foregroundMark x1="40798" y1="86000" x2="19018" y2="82400"/>
                                <a14:foregroundMark x1="19018" y1="82000" x2="13804" y2="72400"/>
                                <a14:foregroundMark x1="13497" y1="74800" x2="3681" y2="72800"/>
                                <a14:foregroundMark x1="4294" y1="70800" x2="613" y2="45600"/>
                                <a14:foregroundMark x1="920" y1="48400" x2="15951" y2="28000"/>
                                <a14:foregroundMark x1="16258" y1="27200" x2="42945" y2="21200"/>
                                <a14:foregroundMark x1="43558" y1="23200" x2="71472" y2="24800"/>
                                <a14:foregroundMark x1="72086" y1="26000" x2="91104" y2="36000"/>
                                <a14:foregroundMark x1="91411" y1="36000" x2="98773" y2="51200"/>
                                <a14:foregroundMark x1="74847" y1="82800" x2="93252" y2="70400"/>
                                <a14:foregroundMark x1="93558" y1="72000" x2="98773" y2="48000"/>
                              </a14:backgroundRemoval>
                            </a14:imgEffect>
                          </a14:imgLayer>
                        </a14:imgProps>
                      </a:ext>
                      <a:ext uri="{28A0092B-C50C-407E-A947-70E740481C1C}">
                        <a14:useLocalDpi xmlns:a14="http://schemas.microsoft.com/office/drawing/2010/main" val="0"/>
                      </a:ext>
                    </a:extLst>
                  </a:blip>
                  <a:stretch>
                    <a:fillRect/>
                  </a:stretch>
                </p:blipFill>
                <p:spPr>
                  <a:xfrm>
                    <a:off x="0" y="1418896"/>
                    <a:ext cx="6857365" cy="3209290"/>
                  </a:xfrm>
                  <a:prstGeom prst="rect">
                    <a:avLst/>
                  </a:prstGeom>
                </p:spPr>
              </p:pic>
              <p:pic>
                <p:nvPicPr>
                  <p:cNvPr id="24" name="תמונה 23"/>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664373" y="0"/>
                    <a:ext cx="1450975" cy="979170"/>
                  </a:xfrm>
                  <a:prstGeom prst="rect">
                    <a:avLst/>
                  </a:prstGeom>
                </p:spPr>
              </p:pic>
            </p:grpSp>
            <p:sp>
              <p:nvSpPr>
                <p:cNvPr id="18" name="קשת 17"/>
                <p:cNvSpPr/>
                <p:nvPr/>
              </p:nvSpPr>
              <p:spPr>
                <a:xfrm>
                  <a:off x="472966" y="4981903"/>
                  <a:ext cx="7898130" cy="2727435"/>
                </a:xfrm>
                <a:prstGeom prst="arc">
                  <a:avLst>
                    <a:gd name="adj1" fmla="val 10668753"/>
                    <a:gd name="adj2" fmla="val 151868"/>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19" name="תיבת טקסט 2"/>
                <p:cNvSpPr txBox="1">
                  <a:spLocks noChangeArrowheads="1"/>
                </p:cNvSpPr>
                <p:nvPr/>
              </p:nvSpPr>
              <p:spPr bwMode="auto">
                <a:xfrm flipH="1">
                  <a:off x="3225845" y="5691349"/>
                  <a:ext cx="2014390" cy="1300413"/>
                </a:xfrm>
                <a:prstGeom prst="rect">
                  <a:avLst/>
                </a:prstGeom>
                <a:noFill/>
                <a:ln w="9525">
                  <a:noFill/>
                  <a:miter lim="800000"/>
                  <a:headEnd/>
                  <a:tailEnd/>
                </a:ln>
              </p:spPr>
              <p:txBody>
                <a:bodyPr rot="0" vert="horz" wrap="square" lIns="91440" tIns="45720" rIns="91440" bIns="45720" anchor="t" anchorCtr="0">
                  <a:noAutofit/>
                </a:bodyPr>
                <a:lstStyle/>
                <a:p>
                  <a:pPr marL="17145" marR="94615" algn="just" rtl="1">
                    <a:spcAft>
                      <a:spcPts val="5"/>
                    </a:spcAft>
                  </a:pPr>
                  <a:r>
                    <a:rPr lang="he-IL" sz="1100" b="1">
                      <a:solidFill>
                        <a:srgbClr val="000000"/>
                      </a:solidFill>
                      <a:effectLst/>
                      <a:latin typeface="Segoe UI" panose="020B0502040204020203" pitchFamily="34" charset="0"/>
                      <a:ea typeface="Segoe UI" panose="020B0502040204020203" pitchFamily="34" charset="0"/>
                    </a:rPr>
                    <a:t>כדור הארץ</a:t>
                  </a:r>
                  <a:endParaRPr lang="en-US" sz="1200">
                    <a:solidFill>
                      <a:srgbClr val="000000"/>
                    </a:solidFill>
                    <a:effectLst/>
                    <a:latin typeface="Segoe UI" panose="020B0502040204020203" pitchFamily="34" charset="0"/>
                    <a:ea typeface="Segoe UI" panose="020B0502040204020203" pitchFamily="34" charset="0"/>
                  </a:endParaRPr>
                </a:p>
              </p:txBody>
            </p:sp>
            <p:cxnSp>
              <p:nvCxnSpPr>
                <p:cNvPr id="20" name="מחבר ישר 19"/>
                <p:cNvCxnSpPr/>
                <p:nvPr/>
              </p:nvCxnSpPr>
              <p:spPr>
                <a:xfrm flipV="1">
                  <a:off x="4619297" y="2144110"/>
                  <a:ext cx="3547241" cy="2364499"/>
                </a:xfrm>
                <a:prstGeom prst="line">
                  <a:avLst/>
                </a:prstGeom>
              </p:spPr>
              <p:style>
                <a:lnRef idx="1">
                  <a:schemeClr val="dk1"/>
                </a:lnRef>
                <a:fillRef idx="0">
                  <a:schemeClr val="dk1"/>
                </a:fillRef>
                <a:effectRef idx="0">
                  <a:schemeClr val="dk1"/>
                </a:effectRef>
                <a:fontRef idx="minor">
                  <a:schemeClr val="tx1"/>
                </a:fontRef>
              </p:style>
            </p:cxnSp>
            <p:cxnSp>
              <p:nvCxnSpPr>
                <p:cNvPr id="21" name="מחבר ישר 20"/>
                <p:cNvCxnSpPr/>
                <p:nvPr/>
              </p:nvCxnSpPr>
              <p:spPr>
                <a:xfrm flipV="1">
                  <a:off x="4367048" y="693683"/>
                  <a:ext cx="15766" cy="3861544"/>
                </a:xfrm>
                <a:prstGeom prst="line">
                  <a:avLst/>
                </a:prstGeom>
              </p:spPr>
              <p:style>
                <a:lnRef idx="1">
                  <a:schemeClr val="dk1"/>
                </a:lnRef>
                <a:fillRef idx="0">
                  <a:schemeClr val="dk1"/>
                </a:fillRef>
                <a:effectRef idx="0">
                  <a:schemeClr val="dk1"/>
                </a:effectRef>
                <a:fontRef idx="minor">
                  <a:schemeClr val="tx1"/>
                </a:fontRef>
              </p:style>
            </p:cxnSp>
            <p:cxnSp>
              <p:nvCxnSpPr>
                <p:cNvPr id="22" name="מחבר ישר 21"/>
                <p:cNvCxnSpPr/>
                <p:nvPr/>
              </p:nvCxnSpPr>
              <p:spPr>
                <a:xfrm flipH="1" flipV="1">
                  <a:off x="1229710" y="2286000"/>
                  <a:ext cx="3010644" cy="2220573"/>
                </a:xfrm>
                <a:prstGeom prst="line">
                  <a:avLst/>
                </a:prstGeom>
              </p:spPr>
              <p:style>
                <a:lnRef idx="1">
                  <a:schemeClr val="dk1"/>
                </a:lnRef>
                <a:fillRef idx="0">
                  <a:schemeClr val="dk1"/>
                </a:fillRef>
                <a:effectRef idx="0">
                  <a:schemeClr val="dk1"/>
                </a:effectRef>
                <a:fontRef idx="minor">
                  <a:schemeClr val="tx1"/>
                </a:fontRef>
              </p:style>
            </p:cxnSp>
          </p:grpSp>
        </p:grpSp>
        <p:sp>
          <p:nvSpPr>
            <p:cNvPr id="7" name="סוגר מסולסל ימני 6"/>
            <p:cNvSpPr/>
            <p:nvPr/>
          </p:nvSpPr>
          <p:spPr>
            <a:xfrm>
              <a:off x="2438400" y="901148"/>
              <a:ext cx="172279" cy="834887"/>
            </a:xfrm>
            <a:prstGeom prst="rightBrace">
              <a:avLst/>
            </a:prstGeom>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8" name="תיבת טקסט 2"/>
            <p:cNvSpPr txBox="1">
              <a:spLocks noChangeArrowheads="1"/>
            </p:cNvSpPr>
            <p:nvPr/>
          </p:nvSpPr>
          <p:spPr bwMode="auto">
            <a:xfrm flipH="1">
              <a:off x="2259496" y="1139687"/>
              <a:ext cx="760095" cy="405130"/>
            </a:xfrm>
            <a:prstGeom prst="rect">
              <a:avLst/>
            </a:prstGeom>
            <a:noFill/>
            <a:ln w="9525">
              <a:noFill/>
              <a:miter lim="800000"/>
              <a:headEnd/>
              <a:tailEnd/>
            </a:ln>
          </p:spPr>
          <p:txBody>
            <a:bodyPr rot="0" vert="horz" wrap="square" lIns="91440" tIns="45720" rIns="91440" bIns="45720" anchor="t" anchorCtr="0">
              <a:spAutoFit/>
            </a:bodyPr>
            <a:lstStyle/>
            <a:p>
              <a:pPr marL="17145" marR="94615" algn="just" rtl="1">
                <a:spcAft>
                  <a:spcPts val="5"/>
                </a:spcAft>
              </a:pPr>
              <a:r>
                <a:rPr lang="he-IL" sz="900">
                  <a:solidFill>
                    <a:srgbClr val="000000"/>
                  </a:solidFill>
                  <a:effectLst/>
                  <a:latin typeface="Segoe UI" panose="020B0502040204020203" pitchFamily="34" charset="0"/>
                  <a:ea typeface="Segoe UI" panose="020B0502040204020203" pitchFamily="34" charset="0"/>
                </a:rPr>
                <a:t>ערך מינימלי</a:t>
              </a:r>
              <a:endParaRPr lang="en-US" sz="1200">
                <a:solidFill>
                  <a:srgbClr val="000000"/>
                </a:solidFill>
                <a:effectLst/>
                <a:latin typeface="Segoe UI" panose="020B0502040204020203" pitchFamily="34" charset="0"/>
                <a:ea typeface="Segoe UI" panose="020B0502040204020203" pitchFamily="34" charset="0"/>
              </a:endParaRPr>
            </a:p>
          </p:txBody>
        </p:sp>
        <p:sp>
          <p:nvSpPr>
            <p:cNvPr id="9" name="סוגר מסולסל ימני 8"/>
            <p:cNvSpPr/>
            <p:nvPr/>
          </p:nvSpPr>
          <p:spPr>
            <a:xfrm rot="3851713">
              <a:off x="3528392" y="983973"/>
              <a:ext cx="286220" cy="1000125"/>
            </a:xfrm>
            <a:prstGeom prst="rightBrace">
              <a:avLst>
                <a:gd name="adj1" fmla="val 8333"/>
                <a:gd name="adj2" fmla="val 48715"/>
              </a:avLst>
            </a:prstGeom>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10" name="תיבת טקסט 2"/>
            <p:cNvSpPr txBox="1">
              <a:spLocks noChangeArrowheads="1"/>
            </p:cNvSpPr>
            <p:nvPr/>
          </p:nvSpPr>
          <p:spPr bwMode="auto">
            <a:xfrm flipH="1">
              <a:off x="3379304" y="1451113"/>
              <a:ext cx="760095" cy="405130"/>
            </a:xfrm>
            <a:prstGeom prst="rect">
              <a:avLst/>
            </a:prstGeom>
            <a:noFill/>
            <a:ln w="9525">
              <a:noFill/>
              <a:miter lim="800000"/>
              <a:headEnd/>
              <a:tailEnd/>
            </a:ln>
          </p:spPr>
          <p:txBody>
            <a:bodyPr rot="0" vert="horz" wrap="square" lIns="91440" tIns="45720" rIns="91440" bIns="45720" anchor="t" anchorCtr="0">
              <a:spAutoFit/>
            </a:bodyPr>
            <a:lstStyle/>
            <a:p>
              <a:pPr marL="17145" marR="94615" algn="just" rtl="1">
                <a:spcAft>
                  <a:spcPts val="5"/>
                </a:spcAft>
              </a:pPr>
              <a:r>
                <a:rPr lang="he-IL" sz="900">
                  <a:solidFill>
                    <a:srgbClr val="000000"/>
                  </a:solidFill>
                  <a:effectLst/>
                  <a:latin typeface="Segoe UI" panose="020B0502040204020203" pitchFamily="34" charset="0"/>
                  <a:ea typeface="Segoe UI" panose="020B0502040204020203" pitchFamily="34" charset="0"/>
                </a:rPr>
                <a:t>ערך מקסימלי</a:t>
              </a:r>
              <a:endParaRPr lang="en-US" sz="1200">
                <a:solidFill>
                  <a:srgbClr val="000000"/>
                </a:solidFill>
                <a:effectLst/>
                <a:latin typeface="Segoe UI" panose="020B0502040204020203" pitchFamily="34" charset="0"/>
                <a:ea typeface="Segoe UI" panose="020B0502040204020203" pitchFamily="34" charset="0"/>
              </a:endParaRPr>
            </a:p>
          </p:txBody>
        </p:sp>
        <p:sp>
          <p:nvSpPr>
            <p:cNvPr id="11" name="תיבת טקסט 2"/>
            <p:cNvSpPr txBox="1">
              <a:spLocks noChangeArrowheads="1"/>
            </p:cNvSpPr>
            <p:nvPr/>
          </p:nvSpPr>
          <p:spPr bwMode="auto">
            <a:xfrm flipH="1">
              <a:off x="331304" y="1278834"/>
              <a:ext cx="760095" cy="405130"/>
            </a:xfrm>
            <a:prstGeom prst="rect">
              <a:avLst/>
            </a:prstGeom>
            <a:noFill/>
            <a:ln w="9525">
              <a:noFill/>
              <a:miter lim="800000"/>
              <a:headEnd/>
              <a:tailEnd/>
            </a:ln>
          </p:spPr>
          <p:txBody>
            <a:bodyPr rot="0" vert="horz" wrap="square" lIns="91440" tIns="45720" rIns="91440" bIns="45720" anchor="t" anchorCtr="0">
              <a:spAutoFit/>
            </a:bodyPr>
            <a:lstStyle/>
            <a:p>
              <a:pPr marL="17145" marR="94615" algn="just" rtl="1">
                <a:spcAft>
                  <a:spcPts val="5"/>
                </a:spcAft>
              </a:pPr>
              <a:r>
                <a:rPr lang="he-IL" sz="900">
                  <a:solidFill>
                    <a:srgbClr val="000000"/>
                  </a:solidFill>
                  <a:effectLst/>
                  <a:latin typeface="Segoe UI" panose="020B0502040204020203" pitchFamily="34" charset="0"/>
                  <a:ea typeface="Segoe UI" panose="020B0502040204020203" pitchFamily="34" charset="0"/>
                </a:rPr>
                <a:t>ערך מקסימלי</a:t>
              </a:r>
              <a:endParaRPr lang="en-US" sz="1200">
                <a:solidFill>
                  <a:srgbClr val="000000"/>
                </a:solidFill>
                <a:effectLst/>
                <a:latin typeface="Segoe UI" panose="020B0502040204020203" pitchFamily="34" charset="0"/>
                <a:ea typeface="Segoe UI" panose="020B0502040204020203" pitchFamily="34" charset="0"/>
              </a:endParaRPr>
            </a:p>
          </p:txBody>
        </p:sp>
        <p:sp>
          <p:nvSpPr>
            <p:cNvPr id="12" name="סוגר מסולסל שמאלי 11"/>
            <p:cNvSpPr/>
            <p:nvPr/>
          </p:nvSpPr>
          <p:spPr>
            <a:xfrm rot="18064685">
              <a:off x="1229139" y="858078"/>
              <a:ext cx="251358" cy="1236979"/>
            </a:xfrm>
            <a:prstGeom prst="leftBrace">
              <a:avLst/>
            </a:prstGeom>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spTree>
    <p:extLst>
      <p:ext uri="{BB962C8B-B14F-4D97-AF65-F5344CB8AC3E}">
        <p14:creationId xmlns:p14="http://schemas.microsoft.com/office/powerpoint/2010/main" val="2498142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366681" y="543340"/>
            <a:ext cx="8911687" cy="1280890"/>
          </a:xfrm>
        </p:spPr>
        <p:txBody>
          <a:bodyPr/>
          <a:lstStyle/>
          <a:p>
            <a:r>
              <a:rPr lang="en-US" dirty="0" smtClean="0"/>
              <a:t>SAT-LAB</a:t>
            </a:r>
            <a:br>
              <a:rPr lang="en-US" dirty="0" smtClean="0"/>
            </a:br>
            <a:r>
              <a:rPr lang="he-IL" dirty="0" smtClean="0"/>
              <a:t>כלי לסימלוץ נתונים עבור לוויינים</a:t>
            </a:r>
            <a:endParaRPr lang="he-IL" dirty="0"/>
          </a:p>
        </p:txBody>
      </p:sp>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681" y="1824230"/>
            <a:ext cx="9251577" cy="4813761"/>
          </a:xfrm>
        </p:spPr>
      </p:pic>
    </p:spTree>
    <p:extLst>
      <p:ext uri="{BB962C8B-B14F-4D97-AF65-F5344CB8AC3E}">
        <p14:creationId xmlns:p14="http://schemas.microsoft.com/office/powerpoint/2010/main" val="3608584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880315" y="532551"/>
            <a:ext cx="3781023" cy="662781"/>
          </a:xfrm>
        </p:spPr>
        <p:txBody>
          <a:bodyPr>
            <a:normAutofit/>
          </a:bodyPr>
          <a:lstStyle/>
          <a:p>
            <a:r>
              <a:rPr lang="he-IL" dirty="0"/>
              <a:t>תיאור הפתרון:</a:t>
            </a:r>
          </a:p>
        </p:txBody>
      </p:sp>
      <p:sp>
        <p:nvSpPr>
          <p:cNvPr id="3" name="מציין מיקום תוכן 2"/>
          <p:cNvSpPr>
            <a:spLocks noGrp="1"/>
          </p:cNvSpPr>
          <p:nvPr>
            <p:ph idx="1"/>
          </p:nvPr>
        </p:nvSpPr>
        <p:spPr>
          <a:xfrm>
            <a:off x="849200" y="1195332"/>
            <a:ext cx="4179015" cy="4600066"/>
          </a:xfrm>
        </p:spPr>
        <p:txBody>
          <a:bodyPr>
            <a:normAutofit/>
          </a:bodyPr>
          <a:lstStyle/>
          <a:p>
            <a:r>
              <a:rPr lang="he-IL" dirty="0"/>
              <a:t>הפתרון הוא לנצל את כל רוחב הפס במערכת התקשורת הלוויינית ע"י חיזוי של מזג האוויר וכך לחשב את רמת התדר להעברת נתונים בלי לגרום לאובדן מידע בדרך ולניצול מרבי של רוחב הפס.</a:t>
            </a:r>
          </a:p>
          <a:p>
            <a:r>
              <a:rPr lang="he-IL" dirty="0"/>
              <a:t>נפתח אלגוריתם לפתרון המוצע כך שהאלגוריתם יאמוד את הנחתות מזג האוויר למשך של כ 5-15 דקות (הזמן המוערך שיש לנו עם הלוויין). </a:t>
            </a:r>
            <a:endParaRPr lang="he-IL" dirty="0" smtClean="0"/>
          </a:p>
          <a:p>
            <a:endParaRPr lang="he-IL" dirty="0"/>
          </a:p>
          <a:p>
            <a:endParaRPr lang="he-IL" dirty="0"/>
          </a:p>
        </p:txBody>
      </p:sp>
      <p:pic>
        <p:nvPicPr>
          <p:cNvPr id="4" name="B44953E">
            <a:hlinkClick r:id="" action="ppaction://media"/>
          </p:cNvPr>
          <p:cNvPicPr>
            <a:picLocks noChangeAspect="1"/>
          </p:cNvPicPr>
          <p:nvPr>
            <a:videoFile r:link="rId1"/>
            <p:extLst>
              <p:ext uri="{DAA4B4D4-6D71-4841-9C94-3DE7FCFB9230}">
                <p14:media xmlns:p14="http://schemas.microsoft.com/office/powerpoint/2010/main" r:embed="rId2">
                  <p14:trim st="12400" end="3771.2"/>
                </p14:media>
              </p:ext>
            </p:extLst>
          </p:nvPr>
        </p:nvPicPr>
        <p:blipFill>
          <a:blip r:embed="rId4"/>
          <a:stretch>
            <a:fillRect/>
          </a:stretch>
        </p:blipFill>
        <p:spPr>
          <a:xfrm>
            <a:off x="5028215" y="1195332"/>
            <a:ext cx="6941215" cy="4600066"/>
          </a:xfrm>
          <a:prstGeom prst="rect">
            <a:avLst/>
          </a:prstGeom>
        </p:spPr>
      </p:pic>
    </p:spTree>
    <p:extLst>
      <p:ext uri="{BB962C8B-B14F-4D97-AF65-F5344CB8AC3E}">
        <p14:creationId xmlns:p14="http://schemas.microsoft.com/office/powerpoint/2010/main" val="35513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E1A48B-AEA5-46AE-87CE-1541D3E56ED8}"/>
              </a:ext>
            </a:extLst>
          </p:cNvPr>
          <p:cNvSpPr>
            <a:spLocks noGrp="1"/>
          </p:cNvSpPr>
          <p:nvPr>
            <p:ph type="title"/>
          </p:nvPr>
        </p:nvSpPr>
        <p:spPr/>
        <p:txBody>
          <a:bodyPr/>
          <a:lstStyle/>
          <a:p>
            <a:r>
              <a:rPr lang="he-IL" dirty="0"/>
              <a:t>תיאור הפתרון</a:t>
            </a:r>
          </a:p>
        </p:txBody>
      </p:sp>
      <p:sp>
        <p:nvSpPr>
          <p:cNvPr id="7" name="מציין מיקום תוכן 6"/>
          <p:cNvSpPr>
            <a:spLocks noGrp="1"/>
          </p:cNvSpPr>
          <p:nvPr>
            <p:ph idx="1"/>
          </p:nvPr>
        </p:nvSpPr>
        <p:spPr>
          <a:xfrm>
            <a:off x="2589212" y="4566037"/>
            <a:ext cx="8915400" cy="2167944"/>
          </a:xfrm>
        </p:spPr>
        <p:txBody>
          <a:bodyPr/>
          <a:lstStyle/>
          <a:p>
            <a:r>
              <a:rPr lang="he-IL" sz="2400" dirty="0"/>
              <a:t>הפתרון המוצע מבטיח שבעזרת אלגוריתם החיזוי ניתן יהיה להפחית את שולי המערכת משמעותית .כך שביצועי המערכת ישתפרו בעשרות אחוזים.</a:t>
            </a:r>
            <a:r>
              <a:rPr lang="en-US" sz="2400" dirty="0"/>
              <a:t>1db-2db)</a:t>
            </a:r>
            <a:r>
              <a:rPr lang="he-IL" sz="2400" dirty="0"/>
              <a:t>)  </a:t>
            </a:r>
            <a:endParaRPr lang="en-US" sz="2400" dirty="0"/>
          </a:p>
          <a:p>
            <a:r>
              <a:rPr lang="he-IL" sz="2400" dirty="0"/>
              <a:t>הנתונים עליהם יתבסס האלגוריתם יהיו נתונים היסטוריים של </a:t>
            </a:r>
            <a:r>
              <a:rPr lang="he-IL" sz="2400" dirty="0" smtClean="0"/>
              <a:t>שמרכיבים את חישובי ההנחתות של מזג האוויר.</a:t>
            </a:r>
            <a:endParaRPr lang="en-US" sz="2400" dirty="0"/>
          </a:p>
          <a:p>
            <a:endParaRPr lang="he-IL" dirty="0"/>
          </a:p>
        </p:txBody>
      </p:sp>
      <p:graphicFrame>
        <p:nvGraphicFramePr>
          <p:cNvPr id="3" name="דיאגרמה 2"/>
          <p:cNvGraphicFramePr/>
          <p:nvPr>
            <p:extLst>
              <p:ext uri="{D42A27DB-BD31-4B8C-83A1-F6EECF244321}">
                <p14:modId xmlns:p14="http://schemas.microsoft.com/office/powerpoint/2010/main" val="3720996321"/>
              </p:ext>
            </p:extLst>
          </p:nvPr>
        </p:nvGraphicFramePr>
        <p:xfrm>
          <a:off x="2112135" y="0"/>
          <a:ext cx="9701569" cy="5250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846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שלבי החיזוי להנחתה לתקשורת לוויינים:</a:t>
            </a:r>
            <a:r>
              <a:rPr lang="en-US" dirty="0"/>
              <a:t/>
            </a:r>
            <a:br>
              <a:rPr lang="en-US" dirty="0"/>
            </a:br>
            <a:endParaRPr lang="he-IL" dirty="0"/>
          </a:p>
        </p:txBody>
      </p:sp>
      <p:sp>
        <p:nvSpPr>
          <p:cNvPr id="3" name="מציין מיקום תוכן 2"/>
          <p:cNvSpPr>
            <a:spLocks noGrp="1"/>
          </p:cNvSpPr>
          <p:nvPr>
            <p:ph idx="1"/>
          </p:nvPr>
        </p:nvSpPr>
        <p:spPr/>
        <p:txBody>
          <a:bodyPr>
            <a:normAutofit/>
          </a:bodyPr>
          <a:lstStyle/>
          <a:p>
            <a:r>
              <a:rPr lang="he-IL" sz="2000" dirty="0"/>
              <a:t>עבור שיטת החיזוי של הנחתת לוויין עקב </a:t>
            </a:r>
            <a:r>
              <a:rPr lang="he-IL" sz="2000" dirty="0" smtClean="0"/>
              <a:t>תופעות אטמוספריות, </a:t>
            </a:r>
            <a:r>
              <a:rPr lang="he-IL" sz="2000" dirty="0"/>
              <a:t>נשתמש באלגוריתם מערכת לומדת. לשם השגת מטרה זו נפעל כך:</a:t>
            </a:r>
            <a:endParaRPr lang="en-US" sz="2000" dirty="0"/>
          </a:p>
          <a:p>
            <a:pPr marL="0" indent="0">
              <a:buNone/>
            </a:pPr>
            <a:r>
              <a:rPr lang="he-IL" sz="2000" b="1" dirty="0"/>
              <a:t>שלב 1- אסיפת נתונים.</a:t>
            </a:r>
            <a:endParaRPr lang="en-US" sz="2000" dirty="0"/>
          </a:p>
          <a:p>
            <a:r>
              <a:rPr lang="he-IL" sz="2000" dirty="0" smtClean="0"/>
              <a:t>בנינו </a:t>
            </a:r>
            <a:r>
              <a:rPr lang="he-IL" sz="2000" dirty="0"/>
              <a:t>טבלאות שיהוו דוגמה למערך הנתונים (מערך האימון והבדיקות) שיש לאסוף עבור מערכת החיזוי שלנו (בהתבסס על מודלים של ההנחתות שהושגו).</a:t>
            </a:r>
            <a:endParaRPr lang="en-US" sz="2000" dirty="0"/>
          </a:p>
          <a:p>
            <a:r>
              <a:rPr lang="he-IL" sz="2000" dirty="0" smtClean="0"/>
              <a:t>עמודות</a:t>
            </a:r>
            <a:r>
              <a:rPr lang="en-US" sz="2000" dirty="0" smtClean="0"/>
              <a:t> </a:t>
            </a:r>
            <a:r>
              <a:rPr lang="en-US" sz="2000" dirty="0"/>
              <a:t>attenuation </a:t>
            </a:r>
            <a:r>
              <a:rPr lang="he-IL" sz="2000" dirty="0"/>
              <a:t> בטבלאות הן המשתנה המוסבר שלנו, אשר מחושב ע"י מודלי ההנחתות (נוסחאות סופיות...).</a:t>
            </a:r>
            <a:endParaRPr lang="en-US" sz="2000" dirty="0"/>
          </a:p>
          <a:p>
            <a:r>
              <a:rPr lang="he-IL" sz="2000" dirty="0"/>
              <a:t>סוג התווית במקרה זה יכול להיות בינארי (לדוגמה, </a:t>
            </a:r>
            <a:r>
              <a:rPr lang="he-IL" sz="2000" b="1" dirty="0"/>
              <a:t>1</a:t>
            </a:r>
            <a:r>
              <a:rPr lang="he-IL" sz="2000" dirty="0"/>
              <a:t> (</a:t>
            </a:r>
            <a:r>
              <a:rPr lang="en-US" sz="2000" dirty="0"/>
              <a:t>if attenuation = 0</a:t>
            </a:r>
            <a:r>
              <a:rPr lang="he-IL" sz="2000" dirty="0"/>
              <a:t>) או </a:t>
            </a:r>
            <a:r>
              <a:rPr lang="he-IL" sz="2000" b="1" dirty="0"/>
              <a:t>1-</a:t>
            </a:r>
            <a:r>
              <a:rPr lang="he-IL" sz="2000" dirty="0"/>
              <a:t> (</a:t>
            </a:r>
            <a:r>
              <a:rPr lang="en-US" sz="2000" dirty="0"/>
              <a:t>if attenuation ≠ 0</a:t>
            </a:r>
            <a:r>
              <a:rPr lang="he-IL" sz="2000" dirty="0"/>
              <a:t>)), או רב מחלקתי (לדוגמא, </a:t>
            </a:r>
            <a:r>
              <a:rPr lang="he-IL" sz="2000" b="1" dirty="0"/>
              <a:t>1</a:t>
            </a:r>
            <a:r>
              <a:rPr lang="he-IL" sz="2000" dirty="0"/>
              <a:t> (</a:t>
            </a:r>
            <a:r>
              <a:rPr lang="en-US" sz="2000" dirty="0"/>
              <a:t>if 0 &lt; attenuation ≤ 0.3</a:t>
            </a:r>
            <a:r>
              <a:rPr lang="he-IL" sz="2000" dirty="0"/>
              <a:t>), </a:t>
            </a:r>
            <a:r>
              <a:rPr lang="he-IL" sz="2000" b="1" dirty="0"/>
              <a:t>2 </a:t>
            </a:r>
            <a:r>
              <a:rPr lang="he-IL" sz="2000" dirty="0"/>
              <a:t> (</a:t>
            </a:r>
            <a:r>
              <a:rPr lang="en-US" sz="2000" dirty="0"/>
              <a:t>if 0.3 &lt; attenuation ≤ 0.6</a:t>
            </a:r>
            <a:r>
              <a:rPr lang="he-IL" sz="2000" dirty="0"/>
              <a:t>)...).</a:t>
            </a:r>
            <a:endParaRPr lang="en-US" sz="2000" dirty="0"/>
          </a:p>
          <a:p>
            <a:endParaRPr lang="he-IL" sz="2000" dirty="0"/>
          </a:p>
        </p:txBody>
      </p:sp>
    </p:spTree>
    <p:extLst>
      <p:ext uri="{BB962C8B-B14F-4D97-AF65-F5344CB8AC3E}">
        <p14:creationId xmlns:p14="http://schemas.microsoft.com/office/powerpoint/2010/main" val="184142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22303</TotalTime>
  <Words>677</Words>
  <Application>Microsoft Office PowerPoint</Application>
  <PresentationFormat>מסך רחב</PresentationFormat>
  <Paragraphs>63</Paragraphs>
  <Slides>12</Slides>
  <Notes>0</Notes>
  <HiddenSlides>0</HiddenSlides>
  <MMClips>1</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12</vt:i4>
      </vt:variant>
    </vt:vector>
  </HeadingPairs>
  <TitlesOfParts>
    <vt:vector size="21" baseType="lpstr">
      <vt:lpstr>Arial</vt:lpstr>
      <vt:lpstr>Calibri</vt:lpstr>
      <vt:lpstr>Cambria Math</vt:lpstr>
      <vt:lpstr>Century Gothic</vt:lpstr>
      <vt:lpstr>David</vt:lpstr>
      <vt:lpstr>Gisha</vt:lpstr>
      <vt:lpstr>Segoe UI</vt:lpstr>
      <vt:lpstr>Wingdings 3</vt:lpstr>
      <vt:lpstr>עשן מתפתל</vt:lpstr>
      <vt:lpstr>פיתוח אלגוריתם לאמידה של דעיכת הערוץ עקב תופעות מזג אוויר מיכל לסרי ומלכה נוישטט</vt:lpstr>
      <vt:lpstr>הקדמה: רקע מדעי   </vt:lpstr>
      <vt:lpstr>הצורך:</vt:lpstr>
      <vt:lpstr>הנחתה-הסבר:</vt:lpstr>
      <vt:lpstr>אפיון ההנחתה:</vt:lpstr>
      <vt:lpstr>SAT-LAB כלי לסימלוץ נתונים עבור לוויינים</vt:lpstr>
      <vt:lpstr>תיאור הפתרון:</vt:lpstr>
      <vt:lpstr>תיאור הפתרון</vt:lpstr>
      <vt:lpstr>שלבי החיזוי להנחתה לתקשורת לוויינים: </vt:lpstr>
      <vt:lpstr>שלב 2 - שימוש באלגוריתם המערכת הלומדת עבור חיזוי. </vt:lpstr>
      <vt:lpstr>הליך האמידה המוצע מפורט כאן כארבעה שלבים: </vt:lpstr>
      <vt:lpstr>השלב הבא: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חיזוי השפעת מזג אויר על תקשורת לווינית</dc:title>
  <dc:creator>tamar21222@gmail.com</dc:creator>
  <cp:lastModifiedBy>Michal Lasry</cp:lastModifiedBy>
  <cp:revision>68</cp:revision>
  <dcterms:created xsi:type="dcterms:W3CDTF">2019-01-29T13:09:44Z</dcterms:created>
  <dcterms:modified xsi:type="dcterms:W3CDTF">2019-02-21T16:52:44Z</dcterms:modified>
</cp:coreProperties>
</file>