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2" r:id="rId1"/>
    <p:sldMasterId id="2147483675" r:id="rId2"/>
  </p:sldMasterIdLst>
  <p:notesMasterIdLst>
    <p:notesMasterId r:id="rId48"/>
  </p:notesMasterIdLst>
  <p:sldIdLst>
    <p:sldId id="256" r:id="rId3"/>
    <p:sldId id="345" r:id="rId4"/>
    <p:sldId id="337" r:id="rId5"/>
    <p:sldId id="315" r:id="rId6"/>
    <p:sldId id="335" r:id="rId7"/>
    <p:sldId id="394" r:id="rId8"/>
    <p:sldId id="349" r:id="rId9"/>
    <p:sldId id="350" r:id="rId10"/>
    <p:sldId id="301" r:id="rId11"/>
    <p:sldId id="346" r:id="rId12"/>
    <p:sldId id="348" r:id="rId13"/>
    <p:sldId id="347" r:id="rId14"/>
    <p:sldId id="397" r:id="rId15"/>
    <p:sldId id="398" r:id="rId16"/>
    <p:sldId id="400" r:id="rId17"/>
    <p:sldId id="399" r:id="rId18"/>
    <p:sldId id="395" r:id="rId19"/>
    <p:sldId id="342" r:id="rId20"/>
    <p:sldId id="341" r:id="rId21"/>
    <p:sldId id="372" r:id="rId22"/>
    <p:sldId id="374" r:id="rId23"/>
    <p:sldId id="352" r:id="rId24"/>
    <p:sldId id="354" r:id="rId25"/>
    <p:sldId id="353" r:id="rId26"/>
    <p:sldId id="356" r:id="rId27"/>
    <p:sldId id="340" r:id="rId28"/>
    <p:sldId id="355" r:id="rId29"/>
    <p:sldId id="357" r:id="rId30"/>
    <p:sldId id="317" r:id="rId31"/>
    <p:sldId id="358" r:id="rId32"/>
    <p:sldId id="359" r:id="rId33"/>
    <p:sldId id="304" r:id="rId34"/>
    <p:sldId id="360" r:id="rId35"/>
    <p:sldId id="361" r:id="rId36"/>
    <p:sldId id="362" r:id="rId37"/>
    <p:sldId id="363" r:id="rId38"/>
    <p:sldId id="396" r:id="rId39"/>
    <p:sldId id="364" r:id="rId40"/>
    <p:sldId id="365" r:id="rId41"/>
    <p:sldId id="366" r:id="rId42"/>
    <p:sldId id="401" r:id="rId43"/>
    <p:sldId id="367" r:id="rId44"/>
    <p:sldId id="368" r:id="rId45"/>
    <p:sldId id="369" r:id="rId46"/>
    <p:sldId id="344" r:id="rId47"/>
  </p:sldIdLst>
  <p:sldSz cx="9906000" cy="6858000" type="A4"/>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022"/>
    <a:srgbClr val="FFCC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סגנון ביניים 2 - הדגשה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592" autoAdjust="0"/>
    <p:restoredTop sz="94629" autoAdjust="0"/>
  </p:normalViewPr>
  <p:slideViewPr>
    <p:cSldViewPr snapToGrid="0" showGuides="1">
      <p:cViewPr varScale="1">
        <p:scale>
          <a:sx n="88" d="100"/>
          <a:sy n="88" d="100"/>
        </p:scale>
        <p:origin x="370" y="67"/>
      </p:cViewPr>
      <p:guideLst>
        <p:guide orient="horz" pos="2160"/>
        <p:guide pos="3120"/>
      </p:guideLst>
    </p:cSldViewPr>
  </p:slideViewPr>
  <p:outlineViewPr>
    <p:cViewPr>
      <p:scale>
        <a:sx n="33" d="100"/>
        <a:sy n="33" d="100"/>
      </p:scale>
      <p:origin x="0" y="1687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BB28A6-55E3-4459-B134-8EC654530962}" type="datetimeFigureOut">
              <a:rPr lang="en-US" smtClean="0"/>
              <a:pPr/>
              <a:t>11/14/2018</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61B936-83EC-4BEC-B1D8-E4ABF6BE6E9E}" type="slidenum">
              <a:rPr lang="en-US" smtClean="0"/>
              <a:pPr/>
              <a:t>‹#›</a:t>
            </a:fld>
            <a:endParaRPr lang="en-US"/>
          </a:p>
        </p:txBody>
      </p:sp>
    </p:spTree>
    <p:extLst>
      <p:ext uri="{BB962C8B-B14F-4D97-AF65-F5344CB8AC3E}">
        <p14:creationId xmlns:p14="http://schemas.microsoft.com/office/powerpoint/2010/main" val="1723794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371308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2447086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9775" y="365125"/>
            <a:ext cx="2135188"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1038" y="365125"/>
            <a:ext cx="6256337"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327659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שקופית כותרת">
    <p:spTree>
      <p:nvGrpSpPr>
        <p:cNvPr id="1" name=""/>
        <p:cNvGrpSpPr/>
        <p:nvPr/>
      </p:nvGrpSpPr>
      <p:grpSpPr>
        <a:xfrm>
          <a:off x="0" y="0"/>
          <a:ext cx="0" cy="0"/>
          <a:chOff x="0" y="0"/>
          <a:chExt cx="0" cy="0"/>
        </a:xfrm>
      </p:grpSpPr>
      <p:sp>
        <p:nvSpPr>
          <p:cNvPr id="4" name="מציין מיקום של תאריך 3"/>
          <p:cNvSpPr>
            <a:spLocks noGrp="1"/>
          </p:cNvSpPr>
          <p:nvPr>
            <p:ph type="dt" sz="half" idx="10"/>
          </p:nvPr>
        </p:nvSpPr>
        <p:spPr>
          <a:xfrm>
            <a:off x="9471025" y="5003801"/>
            <a:ext cx="2311400" cy="365125"/>
          </a:xfrm>
          <a:prstGeom prst="rect">
            <a:avLst/>
          </a:prstGeom>
        </p:spPr>
        <p:txBody>
          <a:bodyPr/>
          <a:lstStyle>
            <a:lvl1pPr>
              <a:defRPr>
                <a:cs typeface="Times New Roman" panose="02020603050405020304" pitchFamily="18" charset="0"/>
              </a:defRPr>
            </a:lvl1pPr>
          </a:lstStyle>
          <a:p>
            <a:endParaRPr lang="he-IL" dirty="0"/>
          </a:p>
        </p:txBody>
      </p:sp>
      <p:sp>
        <p:nvSpPr>
          <p:cNvPr id="6" name="מציין מיקום של מספר שקופית 5"/>
          <p:cNvSpPr>
            <a:spLocks noGrp="1"/>
          </p:cNvSpPr>
          <p:nvPr>
            <p:ph type="sldNum" sz="quarter" idx="12"/>
          </p:nvPr>
        </p:nvSpPr>
        <p:spPr>
          <a:xfrm>
            <a:off x="10048875" y="3860801"/>
            <a:ext cx="2311400" cy="365125"/>
          </a:xfrm>
          <a:prstGeom prst="rect">
            <a:avLst/>
          </a:prstGeom>
        </p:spPr>
        <p:txBody>
          <a:bodyPr/>
          <a:lstStyle>
            <a:lvl1pPr>
              <a:defRPr>
                <a:cs typeface="Times New Roman" panose="02020603050405020304" pitchFamily="18" charset="0"/>
              </a:defRPr>
            </a:lvl1pPr>
          </a:lstStyle>
          <a:p>
            <a:fld id="{4DAF54CF-52D2-4F3E-8E93-635CECF973F1}" type="slidenum">
              <a:rPr lang="he-IL" smtClean="0"/>
              <a:pPr/>
              <a:t>‹#›</a:t>
            </a:fld>
            <a:endParaRPr lang="he-IL" dirty="0"/>
          </a:p>
        </p:txBody>
      </p:sp>
    </p:spTree>
    <p:extLst>
      <p:ext uri="{BB962C8B-B14F-4D97-AF65-F5344CB8AC3E}">
        <p14:creationId xmlns:p14="http://schemas.microsoft.com/office/powerpoint/2010/main" val="33266629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lvl1pPr>
              <a:defRPr sz="3600"/>
            </a:lvl1pPr>
          </a:lstStyle>
          <a:p>
            <a:r>
              <a:rPr lang="he-IL" dirty="0" smtClean="0"/>
              <a:t>לחץ כדי לערוך סגנון כותרת של תבנית בסיס</a:t>
            </a:r>
            <a:endParaRPr lang="he-IL" dirty="0"/>
          </a:p>
        </p:txBody>
      </p:sp>
      <p:pic>
        <p:nvPicPr>
          <p:cNvPr id="7" name="תמונה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343332"/>
            <a:ext cx="9906000" cy="514668"/>
          </a:xfrm>
          <a:prstGeom prst="rect">
            <a:avLst/>
          </a:prstGeom>
        </p:spPr>
      </p:pic>
    </p:spTree>
    <p:extLst>
      <p:ext uri="{BB962C8B-B14F-4D97-AF65-F5344CB8AC3E}">
        <p14:creationId xmlns:p14="http://schemas.microsoft.com/office/powerpoint/2010/main" val="92191599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כותרת מקטע עליונה">
    <p:spTree>
      <p:nvGrpSpPr>
        <p:cNvPr id="1" name=""/>
        <p:cNvGrpSpPr/>
        <p:nvPr/>
      </p:nvGrpSpPr>
      <p:grpSpPr>
        <a:xfrm>
          <a:off x="0" y="0"/>
          <a:ext cx="0" cy="0"/>
          <a:chOff x="0" y="0"/>
          <a:chExt cx="0" cy="0"/>
        </a:xfrm>
      </p:grpSpPr>
      <p:sp>
        <p:nvSpPr>
          <p:cNvPr id="7" name="מלבן 6"/>
          <p:cNvSpPr/>
          <p:nvPr userDrawn="1"/>
        </p:nvSpPr>
        <p:spPr>
          <a:xfrm>
            <a:off x="1333500" y="9525"/>
            <a:ext cx="85725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cs typeface="Times New Roman" panose="02020603050405020304" pitchFamily="18" charset="0"/>
            </a:endParaRPr>
          </a:p>
        </p:txBody>
      </p:sp>
    </p:spTree>
    <p:extLst>
      <p:ext uri="{BB962C8B-B14F-4D97-AF65-F5344CB8AC3E}">
        <p14:creationId xmlns:p14="http://schemas.microsoft.com/office/powerpoint/2010/main" val="1490609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696178" y="1169931"/>
            <a:ext cx="5216071"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77850" y="533401"/>
            <a:ext cx="6667606"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77850" y="3843868"/>
            <a:ext cx="5367104"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46888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77851" y="533400"/>
            <a:ext cx="7101106" cy="376767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2547548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1981200"/>
            <a:ext cx="6936007"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77851" y="4487334"/>
            <a:ext cx="6936006"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1208963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77851" y="533401"/>
            <a:ext cx="4279131" cy="3767667"/>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5050892" y="533400"/>
            <a:ext cx="4277258" cy="37592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2368951424"/>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25501" y="533400"/>
            <a:ext cx="4026605"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7849" y="1143001"/>
            <a:ext cx="4274256" cy="3158067"/>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259601" y="566738"/>
            <a:ext cx="4077722"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50893" y="1143000"/>
            <a:ext cx="4286430" cy="314960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91022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2677471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2953289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35062411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70223" y="533400"/>
            <a:ext cx="34671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77850" y="533400"/>
            <a:ext cx="4808651" cy="54864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870223" y="2209803"/>
            <a:ext cx="34671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29513473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70450" y="1447800"/>
            <a:ext cx="3860196"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825500" y="914400"/>
            <a:ext cx="3554389"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870696" y="2743200"/>
            <a:ext cx="3861242"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577850" y="6172201"/>
            <a:ext cx="6296034" cy="365125"/>
          </a:xfrm>
        </p:spPr>
        <p:txBody>
          <a:bodyPr/>
          <a:lstStyle/>
          <a:p>
            <a:endParaRPr lang="en-US"/>
          </a:p>
        </p:txBody>
      </p:sp>
      <p:sp>
        <p:nvSpPr>
          <p:cNvPr id="7" name="Slide Number Placeholder 6"/>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1062389553"/>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77850" y="533400"/>
            <a:ext cx="87503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825502" y="3843867"/>
            <a:ext cx="78881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194578781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77850" y="533400"/>
            <a:ext cx="87503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77850" y="4114800"/>
            <a:ext cx="6915515"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1511242576"/>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7640" y="533400"/>
            <a:ext cx="743143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55701" y="3429000"/>
            <a:ext cx="6936006"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577851" y="4301070"/>
            <a:ext cx="6914224"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AEA2-3FD0-4880-9DBB-07E0D156E5F8}" type="slidenum">
              <a:rPr lang="en-US" smtClean="0"/>
              <a:t>‹#›</a:t>
            </a:fld>
            <a:endParaRPr lang="en-US"/>
          </a:p>
        </p:txBody>
      </p:sp>
      <p:sp>
        <p:nvSpPr>
          <p:cNvPr id="14" name="TextBox 13"/>
          <p:cNvSpPr txBox="1"/>
          <p:nvPr/>
        </p:nvSpPr>
        <p:spPr>
          <a:xfrm>
            <a:off x="247651" y="710624"/>
            <a:ext cx="49542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8337551" y="2768601"/>
            <a:ext cx="49542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29368145"/>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77851" y="3429000"/>
            <a:ext cx="6914224"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77850" y="5132981"/>
            <a:ext cx="6915515"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1590653771"/>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27641" y="533400"/>
            <a:ext cx="7431435"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77851" y="3886200"/>
            <a:ext cx="6914224"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77850" y="4953000"/>
            <a:ext cx="6914223"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AEA2-3FD0-4880-9DBB-07E0D156E5F8}" type="slidenum">
              <a:rPr lang="en-US" smtClean="0"/>
              <a:t>‹#›</a:t>
            </a:fld>
            <a:endParaRPr lang="en-US"/>
          </a:p>
        </p:txBody>
      </p:sp>
      <p:sp>
        <p:nvSpPr>
          <p:cNvPr id="14" name="TextBox 13"/>
          <p:cNvSpPr txBox="1"/>
          <p:nvPr/>
        </p:nvSpPr>
        <p:spPr>
          <a:xfrm>
            <a:off x="247651" y="710624"/>
            <a:ext cx="49542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8337551" y="2768601"/>
            <a:ext cx="49542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6207646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77850" y="533400"/>
            <a:ext cx="8152796"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77851" y="3928534"/>
            <a:ext cx="6914224"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77850" y="4766736"/>
            <a:ext cx="6914223"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99380111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6275" y="1709738"/>
            <a:ext cx="8543925"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2267469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7851" y="533401"/>
            <a:ext cx="7101106" cy="376767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19713966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13606" y="533400"/>
            <a:ext cx="221454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7850" y="533400"/>
            <a:ext cx="6337513" cy="5486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31780540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שקופית כותרת">
    <p:spTree>
      <p:nvGrpSpPr>
        <p:cNvPr id="1" name=""/>
        <p:cNvGrpSpPr/>
        <p:nvPr/>
      </p:nvGrpSpPr>
      <p:grpSpPr>
        <a:xfrm>
          <a:off x="0" y="0"/>
          <a:ext cx="0" cy="0"/>
          <a:chOff x="0" y="0"/>
          <a:chExt cx="0" cy="0"/>
        </a:xfrm>
      </p:grpSpPr>
      <p:sp>
        <p:nvSpPr>
          <p:cNvPr id="4" name="מציין מיקום של תאריך 3"/>
          <p:cNvSpPr>
            <a:spLocks noGrp="1"/>
          </p:cNvSpPr>
          <p:nvPr>
            <p:ph type="dt" sz="half" idx="10"/>
          </p:nvPr>
        </p:nvSpPr>
        <p:spPr>
          <a:xfrm>
            <a:off x="9471025" y="5003801"/>
            <a:ext cx="2311400" cy="365125"/>
          </a:xfrm>
          <a:prstGeom prst="rect">
            <a:avLst/>
          </a:prstGeom>
        </p:spPr>
        <p:txBody>
          <a:bodyPr/>
          <a:lstStyle/>
          <a:p>
            <a:endParaRPr lang="he-IL" dirty="0"/>
          </a:p>
        </p:txBody>
      </p:sp>
      <p:sp>
        <p:nvSpPr>
          <p:cNvPr id="6" name="מציין מיקום של מספר שקופית 5"/>
          <p:cNvSpPr>
            <a:spLocks noGrp="1"/>
          </p:cNvSpPr>
          <p:nvPr>
            <p:ph type="sldNum" sz="quarter" idx="12"/>
          </p:nvPr>
        </p:nvSpPr>
        <p:spPr>
          <a:xfrm>
            <a:off x="10048875" y="3860801"/>
            <a:ext cx="2311400" cy="365125"/>
          </a:xfrm>
          <a:prstGeom prst="rect">
            <a:avLst/>
          </a:prstGeom>
        </p:spPr>
        <p:txBody>
          <a:bodyPr/>
          <a:lstStyle/>
          <a:p>
            <a:fld id="{4DAF54CF-52D2-4F3E-8E93-635CECF973F1}" type="slidenum">
              <a:rPr lang="he-IL" smtClean="0"/>
              <a:pPr/>
              <a:t>‹#›</a:t>
            </a:fld>
            <a:endParaRPr lang="he-IL"/>
          </a:p>
        </p:txBody>
      </p:sp>
    </p:spTree>
    <p:extLst>
      <p:ext uri="{BB962C8B-B14F-4D97-AF65-F5344CB8AC3E}">
        <p14:creationId xmlns:p14="http://schemas.microsoft.com/office/powerpoint/2010/main" val="24028135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1038" y="1825625"/>
            <a:ext cx="4195762"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825625"/>
            <a:ext cx="4195763"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2505687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625" y="365125"/>
            <a:ext cx="85439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2625" y="2505075"/>
            <a:ext cx="419100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14913" y="2505075"/>
            <a:ext cx="42116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194815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427884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50553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343527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0AEA2-3FD0-4880-9DBB-07E0D156E5F8}" type="slidenum">
              <a:rPr lang="en-US" smtClean="0"/>
              <a:t>‹#›</a:t>
            </a:fld>
            <a:endParaRPr lang="en-US"/>
          </a:p>
        </p:txBody>
      </p:sp>
    </p:spTree>
    <p:extLst>
      <p:ext uri="{BB962C8B-B14F-4D97-AF65-F5344CB8AC3E}">
        <p14:creationId xmlns:p14="http://schemas.microsoft.com/office/powerpoint/2010/main" val="214154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
              <a:schemeClr val="bg2">
                <a:tint val="97000"/>
                <a:hueMod val="92000"/>
                <a:satMod val="169000"/>
                <a:alpha val="24000"/>
                <a:lumMod val="42000"/>
                <a:lumOff val="58000"/>
              </a:schemeClr>
            </a:gs>
            <a:gs pos="72000">
              <a:schemeClr val="bg2">
                <a:lumMod val="20000"/>
                <a:lumOff val="80000"/>
              </a:schemeClr>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0AEA2-3FD0-4880-9DBB-07E0D156E5F8}" type="slidenum">
              <a:rPr lang="en-US" smtClean="0"/>
              <a:t>‹#›</a:t>
            </a:fld>
            <a:endParaRPr lang="en-US"/>
          </a:p>
        </p:txBody>
      </p:sp>
    </p:spTree>
    <p:extLst>
      <p:ext uri="{BB962C8B-B14F-4D97-AF65-F5344CB8AC3E}">
        <p14:creationId xmlns:p14="http://schemas.microsoft.com/office/powerpoint/2010/main" val="387226298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61" r:id="rId13"/>
    <p:sldLayoutId id="2147483660"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2">
                <a:tint val="97000"/>
                <a:hueMod val="92000"/>
                <a:satMod val="169000"/>
                <a:alpha val="24000"/>
                <a:lumMod val="42000"/>
                <a:lumOff val="58000"/>
              </a:schemeClr>
            </a:gs>
            <a:gs pos="72000">
              <a:schemeClr val="bg2">
                <a:lumMod val="20000"/>
                <a:lumOff val="80000"/>
              </a:schemeClr>
            </a:gs>
          </a:gsLst>
          <a:path path="rect">
            <a:fillToRect r="100000" b="100000"/>
          </a:path>
          <a:tileRect l="-100000" t="-100000"/>
        </a:gradFill>
        <a:effectLst/>
      </p:bgPr>
    </p:bg>
    <p:spTree>
      <p:nvGrpSpPr>
        <p:cNvPr id="1" name=""/>
        <p:cNvGrpSpPr/>
        <p:nvPr/>
      </p:nvGrpSpPr>
      <p:grpSpPr>
        <a:xfrm>
          <a:off x="0" y="0"/>
          <a:ext cx="0" cy="0"/>
          <a:chOff x="0" y="0"/>
          <a:chExt cx="0" cy="0"/>
        </a:xfrm>
      </p:grpSpPr>
      <p:grpSp>
        <p:nvGrpSpPr>
          <p:cNvPr id="7" name="Group 6"/>
          <p:cNvGrpSpPr/>
          <p:nvPr/>
        </p:nvGrpSpPr>
        <p:grpSpPr>
          <a:xfrm>
            <a:off x="7226565" y="3894668"/>
            <a:ext cx="2676327"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77851" y="4495800"/>
            <a:ext cx="7101106"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77851" y="533401"/>
            <a:ext cx="7101106" cy="376767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049432" y="6172204"/>
            <a:ext cx="1300502"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US"/>
          </a:p>
        </p:txBody>
      </p:sp>
      <p:sp>
        <p:nvSpPr>
          <p:cNvPr id="5" name="Footer Placeholder 4"/>
          <p:cNvSpPr>
            <a:spLocks noGrp="1"/>
          </p:cNvSpPr>
          <p:nvPr>
            <p:ph type="ftr" sz="quarter" idx="3"/>
          </p:nvPr>
        </p:nvSpPr>
        <p:spPr>
          <a:xfrm>
            <a:off x="577850" y="6172201"/>
            <a:ext cx="629603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8422295" y="5578479"/>
            <a:ext cx="928316"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3590AEA2-3FD0-4880-9DBB-07E0D156E5F8}" type="slidenum">
              <a:rPr lang="en-US" smtClean="0"/>
              <a:t>‹#›</a:t>
            </a:fld>
            <a:endParaRPr lang="en-US"/>
          </a:p>
        </p:txBody>
      </p:sp>
    </p:spTree>
    <p:extLst>
      <p:ext uri="{BB962C8B-B14F-4D97-AF65-F5344CB8AC3E}">
        <p14:creationId xmlns:p14="http://schemas.microsoft.com/office/powerpoint/2010/main" val="3471905594"/>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Lst>
  <p:hf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Orbital_plane_(astronomy)" TargetMode="Externa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6.xml"/><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emf"/><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6.xml"/><Relationship Id="rId6" Type="http://schemas.openxmlformats.org/officeDocument/2006/relationships/image" Target="../media/image27.emf"/><Relationship Id="rId5" Type="http://schemas.openxmlformats.org/officeDocument/2006/relationships/image" Target="../media/image26.emf"/><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6.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id:image008.png@01D304AC.B5A63110"/>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37150" y="5610321"/>
            <a:ext cx="2724173" cy="86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861934" y="2231058"/>
            <a:ext cx="7567192" cy="2800767"/>
          </a:xfrm>
          <a:prstGeom prst="rect">
            <a:avLst/>
          </a:prstGeom>
          <a:noFill/>
        </p:spPr>
        <p:txBody>
          <a:bodyPr wrap="square" rtlCol="1">
            <a:spAutoFit/>
          </a:bodyPr>
          <a:lstStyle/>
          <a:p>
            <a:pPr algn="ctr"/>
            <a:r>
              <a:rPr lang="he-IL" sz="40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למידה עמוקה לחיזוי ושיפור </a:t>
            </a:r>
            <a:r>
              <a:rPr lang="he-IL" sz="4000" b="1" i="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מאפייני </a:t>
            </a:r>
            <a:r>
              <a:rPr lang="he-IL" sz="40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ערוץ </a:t>
            </a:r>
            <a:r>
              <a:rPr lang="he-IL" sz="4000" b="1" i="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תקשורת </a:t>
            </a:r>
            <a:r>
              <a:rPr lang="he-IL" sz="4000" b="1" i="1" dirty="0" err="1"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לוויני</a:t>
            </a:r>
            <a:r>
              <a:rPr lang="he-IL" sz="4000" b="1" i="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a:endParaRPr lang="he-IL" sz="3200" b="1" dirty="0" smtClean="0">
              <a:solidFill>
                <a:schemeClr val="bg1"/>
              </a:solidFill>
              <a:latin typeface="Times New Roman" panose="02020603050405020304" pitchFamily="18" charset="0"/>
              <a:cs typeface="Times New Roman" panose="02020603050405020304" pitchFamily="18" charset="0"/>
            </a:endParaRPr>
          </a:p>
          <a:p>
            <a:pPr algn="ctr"/>
            <a:r>
              <a:rPr lang="he-IL" sz="3200" b="1" dirty="0" smtClean="0">
                <a:solidFill>
                  <a:schemeClr val="bg1"/>
                </a:solidFill>
                <a:latin typeface="Times New Roman" panose="02020603050405020304" pitchFamily="18" charset="0"/>
                <a:cs typeface="Times New Roman" panose="02020603050405020304" pitchFamily="18" charset="0"/>
              </a:rPr>
              <a:t>שלומי ארנון גיא לשם</a:t>
            </a:r>
          </a:p>
          <a:p>
            <a:pPr algn="ctr"/>
            <a:r>
              <a:rPr lang="he-IL" sz="3200" b="1" dirty="0" smtClean="0">
                <a:solidFill>
                  <a:schemeClr val="bg1"/>
                </a:solidFill>
                <a:latin typeface="Times New Roman" panose="02020603050405020304" pitchFamily="18" charset="0"/>
                <a:cs typeface="Times New Roman" panose="02020603050405020304" pitchFamily="18" charset="0"/>
              </a:rPr>
              <a:t>אוניברסיטת בן גוריון</a:t>
            </a:r>
            <a:endParaRPr lang="he-IL" sz="3200"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360158" y="5610321"/>
            <a:ext cx="3545842" cy="584775"/>
          </a:xfrm>
          <a:prstGeom prst="rect">
            <a:avLst/>
          </a:prstGeom>
          <a:noFill/>
        </p:spPr>
        <p:txBody>
          <a:bodyPr wrap="square" rtlCol="1">
            <a:spAutoFit/>
          </a:bodyPr>
          <a:lstStyle/>
          <a:p>
            <a:pPr algn="ctr"/>
            <a:r>
              <a:rPr lang="he-IL" sz="3200" b="1" dirty="0" smtClean="0">
                <a:solidFill>
                  <a:schemeClr val="bg1"/>
                </a:solidFill>
                <a:latin typeface="Times New Roman" panose="02020603050405020304" pitchFamily="18" charset="0"/>
                <a:cs typeface="Times New Roman" panose="02020603050405020304" pitchFamily="18" charset="0"/>
              </a:rPr>
              <a:t>אוגוסט 2018</a:t>
            </a:r>
            <a:endParaRPr lang="he-IL" sz="3200" b="1"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293462"/>
            <a:ext cx="9623344" cy="1384995"/>
          </a:xfrm>
          <a:prstGeom prst="rect">
            <a:avLst/>
          </a:prstGeom>
        </p:spPr>
        <p:txBody>
          <a:bodyPr wrap="square">
            <a:spAutoFit/>
          </a:bodyPr>
          <a:lstStyle/>
          <a:p>
            <a:pPr algn="ctr"/>
            <a:r>
              <a:rPr lang="he-IL"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מאגד </a:t>
            </a:r>
            <a:r>
              <a:rPr lang="he-IL" sz="28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ג'ניסיס</a:t>
            </a:r>
            <a:r>
              <a:rPr lang="he-IL"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he-IL"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Genesis</a:t>
            </a:r>
            <a:r>
              <a:rPr lang="he-IL"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he-IL" sz="2800" b="1" dirty="0" smtClean="0">
              <a:solidFill>
                <a:schemeClr val="bg1"/>
              </a:solidFill>
              <a:latin typeface="Times New Roman" panose="02020603050405020304" pitchFamily="18" charset="0"/>
              <a:cs typeface="Times New Roman" panose="02020603050405020304" pitchFamily="18" charset="0"/>
            </a:endParaRPr>
          </a:p>
          <a:p>
            <a:pPr algn="ctr"/>
            <a:r>
              <a:rPr lang="he-IL" sz="2800" b="1" dirty="0" smtClean="0">
                <a:solidFill>
                  <a:schemeClr val="bg1"/>
                </a:solidFill>
                <a:latin typeface="Times New Roman" panose="02020603050405020304" pitchFamily="18" charset="0"/>
                <a:cs typeface="Times New Roman" panose="02020603050405020304" pitchFamily="18" charset="0"/>
              </a:rPr>
              <a:t>מאגד </a:t>
            </a:r>
            <a:r>
              <a:rPr lang="he-IL" sz="2800" b="1" dirty="0">
                <a:solidFill>
                  <a:schemeClr val="bg1"/>
                </a:solidFill>
                <a:latin typeface="Times New Roman" panose="02020603050405020304" pitchFamily="18" charset="0"/>
                <a:cs typeface="Times New Roman" panose="02020603050405020304" pitchFamily="18" charset="0"/>
              </a:rPr>
              <a:t>טכנולוגיות לתקשורת </a:t>
            </a:r>
            <a:r>
              <a:rPr lang="he-IL" sz="2800" b="1" dirty="0" smtClean="0">
                <a:solidFill>
                  <a:schemeClr val="bg1"/>
                </a:solidFill>
                <a:latin typeface="Times New Roman" panose="02020603050405020304" pitchFamily="18" charset="0"/>
                <a:cs typeface="Times New Roman" panose="02020603050405020304" pitchFamily="18" charset="0"/>
              </a:rPr>
              <a:t>לוויינית </a:t>
            </a:r>
            <a:r>
              <a:rPr lang="he-IL" sz="2800" b="1" dirty="0">
                <a:solidFill>
                  <a:schemeClr val="bg1"/>
                </a:solidFill>
                <a:latin typeface="Times New Roman" panose="02020603050405020304" pitchFamily="18" charset="0"/>
                <a:cs typeface="Times New Roman" panose="02020603050405020304" pitchFamily="18" charset="0"/>
              </a:rPr>
              <a:t>בכיסוי עולמי רחבת סרט עם שיהוי נמוך</a:t>
            </a:r>
            <a:r>
              <a:rPr lang="he-IL" sz="2800" b="1" dirty="0">
                <a:latin typeface="Times New Roman" panose="02020603050405020304" pitchFamily="18" charset="0"/>
                <a:cs typeface="Times New Roman" panose="02020603050405020304" pitchFamily="18" charset="0"/>
              </a:rPr>
              <a:t> </a:t>
            </a:r>
            <a:endParaRPr lang="he-IL" sz="28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793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1524000"/>
          </a:xfrm>
        </p:spPr>
        <p:txBody>
          <a:bodyPr>
            <a:noAutofit/>
          </a:bodyPr>
          <a:lstStyle/>
          <a:p>
            <a:pPr algn="ctr"/>
            <a:r>
              <a:rPr lang="he-IL" sz="3600" dirty="0" smtClean="0">
                <a:solidFill>
                  <a:schemeClr val="bg1"/>
                </a:solidFill>
                <a:latin typeface="Times New Roman" panose="02020603050405020304" pitchFamily="18" charset="0"/>
                <a:ea typeface="+mn-ea"/>
                <a:cs typeface="Times New Roman" panose="02020603050405020304" pitchFamily="18" charset="0"/>
              </a:rPr>
              <a:t> רקע מדעי</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9" name="Content Placeholder 8"/>
          <p:cNvSpPr>
            <a:spLocks noGrp="1"/>
          </p:cNvSpPr>
          <p:nvPr>
            <p:ph idx="1"/>
          </p:nvPr>
        </p:nvSpPr>
        <p:spPr>
          <a:xfrm>
            <a:off x="294512" y="1335315"/>
            <a:ext cx="9316976" cy="3389085"/>
          </a:xfrm>
        </p:spPr>
        <p:txBody>
          <a:bodyPr>
            <a:normAutofit/>
          </a:bodyPr>
          <a:lstStyle/>
          <a:p>
            <a:pPr marL="0" indent="0" algn="just" rtl="1">
              <a:lnSpc>
                <a:spcPct val="150000"/>
              </a:lnSpc>
              <a:buNone/>
            </a:pPr>
            <a:r>
              <a:rPr lang="he-IL" sz="2400" dirty="0">
                <a:latin typeface="Times New Roman" panose="02020603050405020304" pitchFamily="18" charset="0"/>
                <a:cs typeface="Times New Roman" panose="02020603050405020304" pitchFamily="18" charset="0"/>
              </a:rPr>
              <a:t>תחומי הספקטרום שמתוכננים לשימוש </a:t>
            </a:r>
            <a:r>
              <a:rPr lang="he-IL" sz="2400" dirty="0" smtClean="0">
                <a:latin typeface="Times New Roman" panose="02020603050405020304" pitchFamily="18" charset="0"/>
                <a:cs typeface="Times New Roman" panose="02020603050405020304" pitchFamily="18" charset="0"/>
              </a:rPr>
              <a:t>הנם </a:t>
            </a:r>
            <a:r>
              <a:rPr lang="he-IL" sz="2400" dirty="0">
                <a:latin typeface="Times New Roman" panose="02020603050405020304" pitchFamily="18" charset="0"/>
                <a:cs typeface="Times New Roman" panose="02020603050405020304" pitchFamily="18" charset="0"/>
              </a:rPr>
              <a:t>בתחומי 27 עד 29 גיגה הרץ ובתחומי 47-עד 51 גיגה הרץ, סביר להניח ששני תחומים אלו יהיו בשימוש לצורך הזנת הערוץ כאשר התדר היותר נמוך יהיה בשימוש לתחנות קצה. יש הערכות </a:t>
            </a:r>
            <a:r>
              <a:rPr lang="he-IL" sz="2400" dirty="0" smtClean="0">
                <a:latin typeface="Times New Roman" panose="02020603050405020304" pitchFamily="18" charset="0"/>
                <a:cs typeface="Times New Roman" panose="02020603050405020304" pitchFamily="18" charset="0"/>
              </a:rPr>
              <a:t>שגם תדרים </a:t>
            </a:r>
            <a:r>
              <a:rPr lang="he-IL" sz="2400" dirty="0">
                <a:latin typeface="Times New Roman" panose="02020603050405020304" pitchFamily="18" charset="0"/>
                <a:cs typeface="Times New Roman" panose="02020603050405020304" pitchFamily="18" charset="0"/>
              </a:rPr>
              <a:t>גבוהים יותר ינוצלו בעתיד הקרוב. </a:t>
            </a:r>
            <a:r>
              <a:rPr lang="he-IL" sz="2400" u="sng" dirty="0">
                <a:latin typeface="Times New Roman" panose="02020603050405020304" pitchFamily="18" charset="0"/>
                <a:cs typeface="Times New Roman" panose="02020603050405020304" pitchFamily="18" charset="0"/>
              </a:rPr>
              <a:t>תחומי תדר אלו רגישים יותר לתופעות מזג אויר ותנאים </a:t>
            </a:r>
            <a:r>
              <a:rPr lang="he-IL" sz="2400" u="sng" dirty="0" smtClean="0">
                <a:latin typeface="Times New Roman" panose="02020603050405020304" pitchFamily="18" charset="0"/>
                <a:cs typeface="Times New Roman" panose="02020603050405020304" pitchFamily="18" charset="0"/>
              </a:rPr>
              <a:t>אטמוספריים.</a:t>
            </a:r>
          </a:p>
        </p:txBody>
      </p:sp>
    </p:spTree>
    <p:extLst>
      <p:ext uri="{BB962C8B-B14F-4D97-AF65-F5344CB8AC3E}">
        <p14:creationId xmlns:p14="http://schemas.microsoft.com/office/powerpoint/2010/main" val="3878361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1524000"/>
          </a:xfrm>
        </p:spPr>
        <p:txBody>
          <a:bodyPr>
            <a:noAutofit/>
          </a:bodyPr>
          <a:lstStyle/>
          <a:p>
            <a:pPr algn="ctr"/>
            <a:r>
              <a:rPr lang="he-IL" sz="3600" dirty="0" smtClean="0">
                <a:solidFill>
                  <a:schemeClr val="bg1"/>
                </a:solidFill>
                <a:latin typeface="Times New Roman" panose="02020603050405020304" pitchFamily="18" charset="0"/>
                <a:ea typeface="+mn-ea"/>
                <a:cs typeface="Times New Roman" panose="02020603050405020304" pitchFamily="18" charset="0"/>
              </a:rPr>
              <a:t> רקע מדעי</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9" name="Content Placeholder 8"/>
          <p:cNvSpPr>
            <a:spLocks noGrp="1"/>
          </p:cNvSpPr>
          <p:nvPr>
            <p:ph idx="1"/>
          </p:nvPr>
        </p:nvSpPr>
        <p:spPr>
          <a:xfrm>
            <a:off x="519356" y="1375954"/>
            <a:ext cx="9099262" cy="4781005"/>
          </a:xfrm>
        </p:spPr>
        <p:txBody>
          <a:bodyPr>
            <a:noAutofit/>
          </a:bodyPr>
          <a:lstStyle/>
          <a:p>
            <a:pPr marL="0" indent="0" algn="just" rtl="1">
              <a:lnSpc>
                <a:spcPct val="150000"/>
              </a:lnSpc>
              <a:buNone/>
            </a:pPr>
            <a:r>
              <a:rPr lang="he-IL" sz="2800" dirty="0" smtClean="0">
                <a:latin typeface="Times New Roman" panose="02020603050405020304" pitchFamily="18" charset="0"/>
                <a:cs typeface="Times New Roman" panose="02020603050405020304" pitchFamily="18" charset="0"/>
              </a:rPr>
              <a:t>ישנם </a:t>
            </a:r>
            <a:r>
              <a:rPr lang="he-IL" sz="2800" dirty="0">
                <a:latin typeface="Times New Roman" panose="02020603050405020304" pitchFamily="18" charset="0"/>
                <a:cs typeface="Times New Roman" panose="02020603050405020304" pitchFamily="18" charset="0"/>
              </a:rPr>
              <a:t>לא מעט </a:t>
            </a:r>
            <a:r>
              <a:rPr lang="he-IL" sz="2800" dirty="0" smtClean="0">
                <a:latin typeface="Times New Roman" panose="02020603050405020304" pitchFamily="18" charset="0"/>
                <a:cs typeface="Times New Roman" panose="02020603050405020304" pitchFamily="18" charset="0"/>
              </a:rPr>
              <a:t>טכניקות </a:t>
            </a:r>
            <a:r>
              <a:rPr lang="he-IL" sz="2800" dirty="0">
                <a:latin typeface="Times New Roman" panose="02020603050405020304" pitchFamily="18" charset="0"/>
                <a:cs typeface="Times New Roman" panose="02020603050405020304" pitchFamily="18" charset="0"/>
              </a:rPr>
              <a:t>אדפטיביות לשיפור ניצול של הערוץ, אך כולן עובדת בהשהיה לוויינית. חלק נוסף של התופעות שהוא יותר מהיר ויותר אקראי (כמו תופעות מעבר בין שמיים כחולים לגשם, תזוזות היונוספרה, שכבות של לחות וכו') לא ניתן לקיזוז ע"י מנגנוני משוב ולצורך כך משאירים שוליים </a:t>
            </a:r>
            <a:r>
              <a:rPr lang="en-US" sz="2800" dirty="0" smtClean="0">
                <a:latin typeface="Times New Roman" panose="02020603050405020304" pitchFamily="18" charset="0"/>
                <a:cs typeface="Times New Roman" panose="02020603050405020304" pitchFamily="18" charset="0"/>
              </a:rPr>
              <a:t>[margins]</a:t>
            </a:r>
            <a:r>
              <a:rPr lang="he-IL" sz="2800" dirty="0" smtClean="0">
                <a:latin typeface="Times New Roman" panose="02020603050405020304" pitchFamily="18" charset="0"/>
                <a:cs typeface="Times New Roman" panose="02020603050405020304" pitchFamily="18" charset="0"/>
              </a:rPr>
              <a:t> בכל </a:t>
            </a:r>
            <a:r>
              <a:rPr lang="he-IL" sz="2800" dirty="0">
                <a:latin typeface="Times New Roman" panose="02020603050405020304" pitchFamily="18" charset="0"/>
                <a:cs typeface="Times New Roman" panose="02020603050405020304" pitchFamily="18" charset="0"/>
              </a:rPr>
              <a:t>חישוב על מנת לשמור על יציבות </a:t>
            </a:r>
            <a:r>
              <a:rPr lang="he-IL" sz="2800" dirty="0" smtClean="0">
                <a:latin typeface="Times New Roman" panose="02020603050405020304" pitchFamily="18" charset="0"/>
                <a:cs typeface="Times New Roman" panose="02020603050405020304" pitchFamily="18" charset="0"/>
              </a:rPr>
              <a:t>המערכת [</a:t>
            </a:r>
            <a:r>
              <a:rPr lang="en-US" sz="2800" dirty="0">
                <a:latin typeface="Times New Roman" panose="02020603050405020304" pitchFamily="18" charset="0"/>
                <a:cs typeface="Times New Roman" panose="02020603050405020304" pitchFamily="18" charset="0"/>
              </a:rPr>
              <a:t>high </a:t>
            </a:r>
            <a:r>
              <a:rPr lang="en-US" sz="2800" dirty="0" smtClean="0">
                <a:latin typeface="Times New Roman" panose="02020603050405020304" pitchFamily="18" charset="0"/>
                <a:cs typeface="Times New Roman" panose="02020603050405020304" pitchFamily="18" charset="0"/>
              </a:rPr>
              <a:t>availability</a:t>
            </a:r>
            <a:r>
              <a:rPr lang="he-IL"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921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1524000"/>
          </a:xfrm>
        </p:spPr>
        <p:txBody>
          <a:bodyPr>
            <a:noAutofit/>
          </a:bodyPr>
          <a:lstStyle/>
          <a:p>
            <a:pPr algn="ctr"/>
            <a:r>
              <a:rPr lang="he-IL" sz="3600" dirty="0" smtClean="0">
                <a:solidFill>
                  <a:schemeClr val="bg1"/>
                </a:solidFill>
                <a:latin typeface="Times New Roman" panose="02020603050405020304" pitchFamily="18" charset="0"/>
                <a:ea typeface="+mn-ea"/>
                <a:cs typeface="Times New Roman" panose="02020603050405020304" pitchFamily="18" charset="0"/>
              </a:rPr>
              <a:t> רקע מדעי</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9" name="Content Placeholder 8"/>
          <p:cNvSpPr>
            <a:spLocks noGrp="1"/>
          </p:cNvSpPr>
          <p:nvPr>
            <p:ph idx="1"/>
          </p:nvPr>
        </p:nvSpPr>
        <p:spPr>
          <a:xfrm>
            <a:off x="589024" y="1349829"/>
            <a:ext cx="8824942" cy="5016137"/>
          </a:xfrm>
        </p:spPr>
        <p:txBody>
          <a:bodyPr>
            <a:normAutofit lnSpcReduction="10000"/>
          </a:bodyPr>
          <a:lstStyle/>
          <a:p>
            <a:pPr marL="0" indent="0" algn="just" rtl="1">
              <a:buNone/>
            </a:pPr>
            <a:r>
              <a:rPr lang="he-IL" sz="2400" dirty="0" smtClean="0">
                <a:latin typeface="Times New Roman" panose="02020603050405020304" pitchFamily="18" charset="0"/>
                <a:cs typeface="Times New Roman" panose="02020603050405020304" pitchFamily="18" charset="0"/>
              </a:rPr>
              <a:t>כפי </a:t>
            </a:r>
            <a:r>
              <a:rPr lang="he-IL" sz="2400" dirty="0">
                <a:latin typeface="Times New Roman" panose="02020603050405020304" pitchFamily="18" charset="0"/>
                <a:cs typeface="Times New Roman" panose="02020603050405020304" pitchFamily="18" charset="0"/>
              </a:rPr>
              <a:t>שניתן להניח ככל שהתדרים יותר גבוהים הניחות יהיה יותר גבוהה וגם שינויי קליטה יהיו מהירים, לכן גם שולי המערכת נדרשים להיות גבוהים יותר, אך ניתן להניח שמעגל בקרת ההספק יהיה מהיר יותר בעקבות השהיה יותר נמוכה בין התחנות קרקע ללוויין</a:t>
            </a:r>
            <a:r>
              <a:rPr lang="he-IL"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lgn="just" rtl="1">
              <a:buNone/>
            </a:pPr>
            <a:r>
              <a:rPr lang="he-IL" sz="2400" dirty="0" smtClean="0">
                <a:latin typeface="Times New Roman" panose="02020603050405020304" pitchFamily="18" charset="0"/>
                <a:cs typeface="Times New Roman" panose="02020603050405020304" pitchFamily="18" charset="0"/>
              </a:rPr>
              <a:t> </a:t>
            </a:r>
            <a:r>
              <a:rPr lang="he-IL" sz="2400" dirty="0">
                <a:latin typeface="Times New Roman" panose="02020603050405020304" pitchFamily="18" charset="0"/>
                <a:cs typeface="Times New Roman" panose="02020603050405020304" pitchFamily="18" charset="0"/>
              </a:rPr>
              <a:t>במערכות בתדרי 14 גיגה-הרץ נהוג לחשב את שולי המערכת מתוך דרישה של התמודדות עם קצב דעיכה של </a:t>
            </a:r>
            <a:r>
              <a:rPr lang="en-US" sz="2400" dirty="0">
                <a:latin typeface="Times New Roman" panose="02020603050405020304" pitchFamily="18" charset="0"/>
                <a:cs typeface="Times New Roman" panose="02020603050405020304" pitchFamily="18" charset="0"/>
              </a:rPr>
              <a:t>dB</a:t>
            </a:r>
            <a:r>
              <a:rPr lang="he-IL" sz="2400" dirty="0" smtClean="0">
                <a:latin typeface="Times New Roman" panose="02020603050405020304" pitchFamily="18" charset="0"/>
                <a:cs typeface="Times New Roman" panose="02020603050405020304" pitchFamily="18" charset="0"/>
              </a:rPr>
              <a:t>1-2 לשנייה</a:t>
            </a:r>
            <a:r>
              <a:rPr lang="he-IL" sz="2400" dirty="0">
                <a:latin typeface="Times New Roman" panose="02020603050405020304" pitchFamily="18" charset="0"/>
                <a:cs typeface="Times New Roman" panose="02020603050405020304" pitchFamily="18" charset="0"/>
              </a:rPr>
              <a:t>, אינטואיטיבית ניתן להניח שקצב שינוי על מנת לספק את אותן הדרישות יעלה ליניארית עם עליה בתדר, </a:t>
            </a:r>
            <a:endParaRPr lang="en-US" sz="2400" dirty="0" smtClean="0">
              <a:latin typeface="Times New Roman" panose="02020603050405020304" pitchFamily="18" charset="0"/>
              <a:cs typeface="Times New Roman" panose="02020603050405020304" pitchFamily="18" charset="0"/>
            </a:endParaRPr>
          </a:p>
          <a:p>
            <a:pPr marL="457200" lvl="1" indent="0" algn="just" rtl="1">
              <a:buNone/>
            </a:pPr>
            <a:r>
              <a:rPr lang="he-IL" sz="2200" dirty="0" smtClean="0">
                <a:latin typeface="Times New Roman" panose="02020603050405020304" pitchFamily="18" charset="0"/>
                <a:cs typeface="Times New Roman" panose="02020603050405020304" pitchFamily="18" charset="0"/>
              </a:rPr>
              <a:t>ז"א </a:t>
            </a:r>
            <a:r>
              <a:rPr lang="he-IL" sz="2200" dirty="0">
                <a:latin typeface="Times New Roman" panose="02020603050405020304" pitchFamily="18" charset="0"/>
                <a:cs typeface="Times New Roman" panose="02020603050405020304" pitchFamily="18" charset="0"/>
              </a:rPr>
              <a:t>בתדרי 30 גיגה קצב </a:t>
            </a:r>
            <a:r>
              <a:rPr lang="he-IL" sz="2200" dirty="0" smtClean="0">
                <a:latin typeface="Times New Roman" panose="02020603050405020304" pitchFamily="18" charset="0"/>
                <a:cs typeface="Times New Roman" panose="02020603050405020304" pitchFamily="18" charset="0"/>
              </a:rPr>
              <a:t>יהיה </a:t>
            </a:r>
            <a:r>
              <a:rPr lang="en-US" sz="2200" dirty="0" smtClean="0">
                <a:latin typeface="Times New Roman" panose="02020603050405020304" pitchFamily="18" charset="0"/>
                <a:cs typeface="Times New Roman" panose="02020603050405020304" pitchFamily="18" charset="0"/>
              </a:rPr>
              <a:t>dB</a:t>
            </a:r>
            <a:r>
              <a:rPr lang="he-IL" sz="2200" dirty="0" smtClean="0">
                <a:latin typeface="Times New Roman" panose="02020603050405020304" pitchFamily="18" charset="0"/>
                <a:cs typeface="Times New Roman" panose="02020603050405020304" pitchFamily="18" charset="0"/>
              </a:rPr>
              <a:t> 4-2 לשנייה</a:t>
            </a:r>
            <a:r>
              <a:rPr lang="he-IL"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457200" lvl="1" indent="0" algn="just" rtl="1">
              <a:buNone/>
            </a:pPr>
            <a:r>
              <a:rPr lang="he-IL" sz="2200" dirty="0" smtClean="0">
                <a:latin typeface="Times New Roman" panose="02020603050405020304" pitchFamily="18" charset="0"/>
                <a:cs typeface="Times New Roman" panose="02020603050405020304" pitchFamily="18" charset="0"/>
              </a:rPr>
              <a:t>ובתדרי </a:t>
            </a:r>
            <a:r>
              <a:rPr lang="he-IL" sz="2200" dirty="0">
                <a:latin typeface="Times New Roman" panose="02020603050405020304" pitchFamily="18" charset="0"/>
                <a:cs typeface="Times New Roman" panose="02020603050405020304" pitchFamily="18" charset="0"/>
              </a:rPr>
              <a:t>50 גיגה הרץ יהיה </a:t>
            </a:r>
            <a:r>
              <a:rPr lang="en-US" sz="2200" dirty="0">
                <a:latin typeface="Times New Roman" panose="02020603050405020304" pitchFamily="18" charset="0"/>
                <a:cs typeface="Times New Roman" panose="02020603050405020304" pitchFamily="18" charset="0"/>
              </a:rPr>
              <a:t>dB</a:t>
            </a:r>
            <a:r>
              <a:rPr lang="he-IL" sz="2200" dirty="0" smtClean="0">
                <a:latin typeface="Times New Roman" panose="02020603050405020304" pitchFamily="18" charset="0"/>
                <a:cs typeface="Times New Roman" panose="02020603050405020304" pitchFamily="18" charset="0"/>
              </a:rPr>
              <a:t>3.3-6.6 לשנייה</a:t>
            </a:r>
            <a:r>
              <a:rPr lang="he-IL"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lvl="1" indent="0" algn="just" rtl="1">
              <a:buNone/>
            </a:pPr>
            <a:r>
              <a:rPr lang="he-IL" sz="2200" dirty="0" smtClean="0">
                <a:latin typeface="Times New Roman" panose="02020603050405020304" pitchFamily="18" charset="0"/>
                <a:cs typeface="Times New Roman" panose="02020603050405020304" pitchFamily="18" charset="0"/>
              </a:rPr>
              <a:t>אך </a:t>
            </a:r>
            <a:r>
              <a:rPr lang="he-IL" sz="2200" dirty="0">
                <a:latin typeface="Times New Roman" panose="02020603050405020304" pitchFamily="18" charset="0"/>
                <a:cs typeface="Times New Roman" panose="02020603050405020304" pitchFamily="18" charset="0"/>
              </a:rPr>
              <a:t>מכיוון שההשהיה בין תחנות </a:t>
            </a:r>
            <a:r>
              <a:rPr lang="he-IL" sz="2200" dirty="0" smtClean="0">
                <a:latin typeface="Times New Roman" panose="02020603050405020304" pitchFamily="18" charset="0"/>
                <a:cs typeface="Times New Roman" panose="02020603050405020304" pitchFamily="18" charset="0"/>
              </a:rPr>
              <a:t>יכול </a:t>
            </a:r>
            <a:r>
              <a:rPr lang="he-IL" sz="2200" dirty="0">
                <a:latin typeface="Times New Roman" panose="02020603050405020304" pitchFamily="18" charset="0"/>
                <a:cs typeface="Times New Roman" panose="02020603050405020304" pitchFamily="18" charset="0"/>
              </a:rPr>
              <a:t>להגיע לסביבות 200 מילי (בתלוי בארכיטקטורה) לכך נוסיף את זמן איבוד פלוס קצב עדכון מצב, קבוע הזמן במקרים טובים יכול להיות בסביבת 0.5 שניות אך ידרוש תעבורה רבה של פרוטוקול עדכון עוצמות ועל ידי כך יוריד את יעילות המערכת. במערכת כזאת יהיה צורך לקחת בין </a:t>
            </a:r>
            <a:r>
              <a:rPr lang="en-US" sz="2200" dirty="0">
                <a:latin typeface="Times New Roman" panose="02020603050405020304" pitchFamily="18" charset="0"/>
                <a:cs typeface="Times New Roman" panose="02020603050405020304" pitchFamily="18" charset="0"/>
              </a:rPr>
              <a:t>dB </a:t>
            </a:r>
            <a:r>
              <a:rPr lang="he-IL" sz="2200" dirty="0" smtClean="0">
                <a:latin typeface="Times New Roman" panose="02020603050405020304" pitchFamily="18" charset="0"/>
                <a:cs typeface="Times New Roman" panose="02020603050405020304" pitchFamily="18" charset="0"/>
              </a:rPr>
              <a:t>1.5 </a:t>
            </a:r>
            <a:r>
              <a:rPr lang="he-IL" sz="2200" dirty="0">
                <a:latin typeface="Times New Roman" panose="02020603050405020304" pitchFamily="18" charset="0"/>
                <a:cs typeface="Times New Roman" panose="02020603050405020304" pitchFamily="18" charset="0"/>
              </a:rPr>
              <a:t>ל </a:t>
            </a:r>
            <a:r>
              <a:rPr lang="en-US" sz="2200" dirty="0">
                <a:latin typeface="Times New Roman" panose="02020603050405020304" pitchFamily="18" charset="0"/>
                <a:cs typeface="Times New Roman" panose="02020603050405020304" pitchFamily="18" charset="0"/>
              </a:rPr>
              <a:t>dB</a:t>
            </a:r>
            <a:r>
              <a:rPr lang="he-IL" sz="2200" dirty="0" smtClean="0">
                <a:latin typeface="Times New Roman" panose="02020603050405020304" pitchFamily="18" charset="0"/>
                <a:cs typeface="Times New Roman" panose="02020603050405020304" pitchFamily="18" charset="0"/>
              </a:rPr>
              <a:t>3 שולי מערכת </a:t>
            </a:r>
            <a:r>
              <a:rPr lang="en-US" sz="2200" dirty="0" smtClean="0">
                <a:latin typeface="Times New Roman" panose="02020603050405020304" pitchFamily="18" charset="0"/>
                <a:cs typeface="Times New Roman" panose="02020603050405020304" pitchFamily="18" charset="0"/>
              </a:rPr>
              <a:t>[Margin]</a:t>
            </a:r>
            <a:r>
              <a:rPr lang="he-IL"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772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036" y="18692"/>
            <a:ext cx="7101106" cy="1161739"/>
          </a:xfrm>
        </p:spPr>
        <p:txBody>
          <a:bodyPr/>
          <a:lstStyle/>
          <a:p>
            <a:pPr algn="ctr" rtl="1"/>
            <a:r>
              <a:rPr lang="he-IL" sz="3600" dirty="0">
                <a:solidFill>
                  <a:schemeClr val="bg1"/>
                </a:solidFill>
                <a:latin typeface="Times New Roman" panose="02020603050405020304" pitchFamily="18" charset="0"/>
                <a:ea typeface="+mn-ea"/>
                <a:cs typeface="Times New Roman" panose="02020603050405020304" pitchFamily="18" charset="0"/>
              </a:rPr>
              <a:t>הצגת האתגר </a:t>
            </a:r>
            <a:r>
              <a:rPr lang="en-US" sz="3600" dirty="0">
                <a:solidFill>
                  <a:schemeClr val="bg1"/>
                </a:solidFill>
                <a:latin typeface="Times New Roman" panose="02020603050405020304" pitchFamily="18" charset="0"/>
                <a:ea typeface="+mn-ea"/>
                <a:cs typeface="Times New Roman" panose="02020603050405020304" pitchFamily="18" charset="0"/>
              </a:rPr>
              <a:t>LEO NETWORK</a:t>
            </a:r>
          </a:p>
        </p:txBody>
      </p:sp>
      <p:sp>
        <p:nvSpPr>
          <p:cNvPr id="3" name="Content Placeholder 2"/>
          <p:cNvSpPr>
            <a:spLocks noGrp="1"/>
          </p:cNvSpPr>
          <p:nvPr>
            <p:ph idx="1"/>
          </p:nvPr>
        </p:nvSpPr>
        <p:spPr>
          <a:xfrm>
            <a:off x="1248380" y="3576355"/>
            <a:ext cx="7101106" cy="2286000"/>
          </a:xfrm>
        </p:spPr>
        <p:txBody>
          <a:bodyPr/>
          <a:lstStyle/>
          <a:p>
            <a:pPr algn="r" rtl="1"/>
            <a:r>
              <a:rPr lang="he-IL" dirty="0">
                <a:solidFill>
                  <a:srgbClr val="FF0000"/>
                </a:solidFill>
              </a:rPr>
              <a:t>נידרש הסבר מדעי</a:t>
            </a:r>
            <a:endParaRPr lang="en-US" dirty="0">
              <a:solidFill>
                <a:srgbClr val="FF0000"/>
              </a:solidFill>
            </a:endParaRPr>
          </a:p>
          <a:p>
            <a:pPr algn="r" rtl="1"/>
            <a:endParaRPr lang="en-US" dirty="0"/>
          </a:p>
        </p:txBody>
      </p:sp>
      <p:sp>
        <p:nvSpPr>
          <p:cNvPr id="36" name="Rectangle 35"/>
          <p:cNvSpPr/>
          <p:nvPr/>
        </p:nvSpPr>
        <p:spPr>
          <a:xfrm>
            <a:off x="1165051" y="899091"/>
            <a:ext cx="7594963" cy="430887"/>
          </a:xfrm>
          <a:prstGeom prst="rect">
            <a:avLst/>
          </a:prstGeom>
        </p:spPr>
        <p:txBody>
          <a:bodyPr wrap="square">
            <a:spAutoFit/>
          </a:bodyPr>
          <a:lstStyle/>
          <a:p>
            <a:pPr marL="0" lvl="1" algn="just" defTabSz="457200">
              <a:spcBef>
                <a:spcPct val="20000"/>
              </a:spcBef>
              <a:spcAft>
                <a:spcPts val="600"/>
              </a:spcAft>
              <a:buClr>
                <a:prstClr val="white"/>
              </a:buClr>
              <a:buSzPct val="80000"/>
            </a:pPr>
            <a:r>
              <a:rPr lang="he-IL" sz="2200" dirty="0" smtClean="0">
                <a:solidFill>
                  <a:srgbClr val="146194">
                    <a:lumMod val="75000"/>
                  </a:srgbClr>
                </a:solidFill>
                <a:latin typeface="Times New Roman" panose="02020603050405020304" pitchFamily="18" charset="0"/>
                <a:cs typeface="Times New Roman" panose="02020603050405020304" pitchFamily="18" charset="0"/>
              </a:rPr>
              <a:t>השהיה </a:t>
            </a:r>
            <a:r>
              <a:rPr lang="he-IL" sz="2200" dirty="0">
                <a:solidFill>
                  <a:srgbClr val="146194">
                    <a:lumMod val="75000"/>
                  </a:srgbClr>
                </a:solidFill>
                <a:latin typeface="Times New Roman" panose="02020603050405020304" pitchFamily="18" charset="0"/>
                <a:cs typeface="Times New Roman" panose="02020603050405020304" pitchFamily="18" charset="0"/>
              </a:rPr>
              <a:t>בין תחנות יכול להגיע לסביבות 200 מילי (בתלוי בארכיטקטורה</a:t>
            </a:r>
            <a:r>
              <a:rPr lang="he-IL" sz="2200" dirty="0" smtClean="0">
                <a:solidFill>
                  <a:srgbClr val="146194">
                    <a:lumMod val="75000"/>
                  </a:srgbClr>
                </a:solidFill>
                <a:latin typeface="Times New Roman" panose="02020603050405020304" pitchFamily="18" charset="0"/>
                <a:cs typeface="Times New Roman" panose="02020603050405020304" pitchFamily="18" charset="0"/>
              </a:rPr>
              <a:t>)</a:t>
            </a:r>
            <a:endParaRPr lang="en-US" sz="2200" dirty="0">
              <a:solidFill>
                <a:srgbClr val="146194">
                  <a:lumMod val="75000"/>
                </a:srgbClr>
              </a:solidFill>
              <a:latin typeface="Times New Roman" panose="02020603050405020304" pitchFamily="18" charset="0"/>
              <a:cs typeface="Times New Roman" panose="02020603050405020304" pitchFamily="18" charset="0"/>
            </a:endParaRPr>
          </a:p>
        </p:txBody>
      </p:sp>
      <p:pic>
        <p:nvPicPr>
          <p:cNvPr id="2050" name="Picture 2" descr="Fig.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102" y="1329978"/>
            <a:ext cx="8425897" cy="53973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77718" y="580571"/>
            <a:ext cx="986168" cy="369332"/>
          </a:xfrm>
          <a:prstGeom prst="rect">
            <a:avLst/>
          </a:prstGeom>
          <a:noFill/>
        </p:spPr>
        <p:txBody>
          <a:bodyPr wrap="none" rtlCol="0">
            <a:spAutoFit/>
          </a:bodyPr>
          <a:lstStyle/>
          <a:p>
            <a:r>
              <a:rPr lang="en-US" dirty="0" smtClean="0"/>
              <a:t>800 Km</a:t>
            </a:r>
            <a:endParaRPr lang="en-US" dirty="0"/>
          </a:p>
        </p:txBody>
      </p:sp>
    </p:spTree>
    <p:extLst>
      <p:ext uri="{BB962C8B-B14F-4D97-AF65-F5344CB8AC3E}">
        <p14:creationId xmlns:p14="http://schemas.microsoft.com/office/powerpoint/2010/main" val="4248698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1524000"/>
          </a:xfrm>
        </p:spPr>
        <p:txBody>
          <a:bodyPr>
            <a:noAutofit/>
          </a:bodyPr>
          <a:lstStyle/>
          <a:p>
            <a:pPr algn="ctr"/>
            <a:r>
              <a:rPr lang="en-US" sz="3600" dirty="0" smtClean="0">
                <a:solidFill>
                  <a:schemeClr val="bg1"/>
                </a:solidFill>
                <a:latin typeface="Times New Roman" panose="02020603050405020304" pitchFamily="18" charset="0"/>
                <a:ea typeface="+mn-ea"/>
                <a:cs typeface="Times New Roman" panose="02020603050405020304" pitchFamily="18" charset="0"/>
              </a:rPr>
              <a:t>Iridium</a:t>
            </a:r>
            <a:r>
              <a:rPr lang="he-IL" sz="3600" dirty="0">
                <a:solidFill>
                  <a:schemeClr val="bg1"/>
                </a:solidFill>
                <a:latin typeface="Times New Roman" panose="02020603050405020304" pitchFamily="18" charset="0"/>
                <a:ea typeface="+mn-ea"/>
                <a:cs typeface="Times New Roman" panose="02020603050405020304" pitchFamily="18" charset="0"/>
              </a:rPr>
              <a:t>דוגמא </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9" name="Content Placeholder 8"/>
          <p:cNvSpPr>
            <a:spLocks noGrp="1"/>
          </p:cNvSpPr>
          <p:nvPr>
            <p:ph idx="1"/>
          </p:nvPr>
        </p:nvSpPr>
        <p:spPr>
          <a:xfrm>
            <a:off x="589024" y="1349829"/>
            <a:ext cx="8824942" cy="5016137"/>
          </a:xfrm>
        </p:spPr>
        <p:txBody>
          <a:bodyPr>
            <a:normAutofit lnSpcReduction="10000"/>
          </a:bodyPr>
          <a:lstStyle/>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constellation consists of 66 active satellites in orbit, required for global coverage, </a:t>
            </a:r>
          </a:p>
          <a:p>
            <a:pPr algn="just"/>
            <a:r>
              <a:rPr lang="en-US" sz="2200" dirty="0" smtClean="0">
                <a:latin typeface="Times New Roman" panose="02020603050405020304" pitchFamily="18" charset="0"/>
                <a:cs typeface="Times New Roman" panose="02020603050405020304" pitchFamily="18" charset="0"/>
              </a:rPr>
              <a:t>Satellites </a:t>
            </a:r>
            <a:r>
              <a:rPr lang="en-US" sz="2200" dirty="0">
                <a:latin typeface="Times New Roman" panose="02020603050405020304" pitchFamily="18" charset="0"/>
                <a:cs typeface="Times New Roman" panose="02020603050405020304" pitchFamily="18" charset="0"/>
              </a:rPr>
              <a:t>are in low Earth orbit at a height of approximately 485 mi (781 km</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Orbital velocity of the satellites is approximately 17,000 mph (27,000 km/h). Satellites communicate with neighboring satellites via </a:t>
            </a:r>
            <a:r>
              <a:rPr lang="en-US" sz="2200" dirty="0" err="1">
                <a:latin typeface="Times New Roman" panose="02020603050405020304" pitchFamily="18" charset="0"/>
                <a:cs typeface="Times New Roman" panose="02020603050405020304" pitchFamily="18" charset="0"/>
              </a:rPr>
              <a:t>Ka</a:t>
            </a:r>
            <a:r>
              <a:rPr lang="en-US" sz="2200" dirty="0">
                <a:latin typeface="Times New Roman" panose="02020603050405020304" pitchFamily="18" charset="0"/>
                <a:cs typeface="Times New Roman" panose="02020603050405020304" pitchFamily="18" charset="0"/>
              </a:rPr>
              <a:t> band inter-satellite links.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Each </a:t>
            </a:r>
            <a:r>
              <a:rPr lang="en-US" sz="2200" dirty="0">
                <a:latin typeface="Times New Roman" panose="02020603050405020304" pitchFamily="18" charset="0"/>
                <a:cs typeface="Times New Roman" panose="02020603050405020304" pitchFamily="18" charset="0"/>
              </a:rPr>
              <a:t>satellite can have four inter-satellite links: one each to neighbors fore and aft in the same orbital plane, and one each to satellites in neighboring planes to either side.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satellites orbit from pole to same pole with an orbital period of roughly 100 </a:t>
            </a:r>
            <a:r>
              <a:rPr lang="en-US" sz="2200" dirty="0" smtClean="0">
                <a:latin typeface="Times New Roman" panose="02020603050405020304" pitchFamily="18" charset="0"/>
                <a:cs typeface="Times New Roman" panose="02020603050405020304" pitchFamily="18" charset="0"/>
              </a:rPr>
              <a:t>minutes</a:t>
            </a:r>
          </a:p>
          <a:p>
            <a:pPr algn="just"/>
            <a:r>
              <a:rPr lang="en-US" dirty="0" smtClean="0"/>
              <a:t>. </a:t>
            </a:r>
            <a:r>
              <a:rPr lang="en-US" sz="2200" dirty="0">
                <a:latin typeface="Times New Roman" panose="02020603050405020304" pitchFamily="18" charset="0"/>
                <a:cs typeface="Times New Roman" panose="02020603050405020304" pitchFamily="18" charset="0"/>
              </a:rPr>
              <a:t>The constellation of 66 active satellites has six </a:t>
            </a:r>
            <a:r>
              <a:rPr lang="en-US" sz="2200" dirty="0">
                <a:latin typeface="Times New Roman" panose="02020603050405020304" pitchFamily="18" charset="0"/>
                <a:cs typeface="Times New Roman" panose="02020603050405020304" pitchFamily="18" charset="0"/>
                <a:hlinkClick r:id="rId2" tooltip="Orbital plane (astronomy)"/>
              </a:rPr>
              <a:t>orbital planes</a:t>
            </a:r>
            <a:r>
              <a:rPr lang="en-US" sz="2200" dirty="0">
                <a:latin typeface="Times New Roman" panose="02020603050405020304" pitchFamily="18" charset="0"/>
                <a:cs typeface="Times New Roman" panose="02020603050405020304" pitchFamily="18" charset="0"/>
              </a:rPr>
              <a:t> spaced 30° apart, </a:t>
            </a:r>
            <a:r>
              <a:rPr lang="en-US" sz="2200" u="sng" dirty="0">
                <a:latin typeface="Times New Roman" panose="02020603050405020304" pitchFamily="18" charset="0"/>
                <a:cs typeface="Times New Roman" panose="02020603050405020304" pitchFamily="18" charset="0"/>
              </a:rPr>
              <a:t>with 11 satellites</a:t>
            </a:r>
            <a:r>
              <a:rPr lang="en-US" sz="2200" dirty="0">
                <a:latin typeface="Times New Roman" panose="02020603050405020304" pitchFamily="18" charset="0"/>
                <a:cs typeface="Times New Roman" panose="02020603050405020304" pitchFamily="18" charset="0"/>
              </a:rPr>
              <a:t> in each plane (not counting spares). </a:t>
            </a:r>
          </a:p>
        </p:txBody>
      </p:sp>
    </p:spTree>
    <p:extLst>
      <p:ext uri="{BB962C8B-B14F-4D97-AF65-F5344CB8AC3E}">
        <p14:creationId xmlns:p14="http://schemas.microsoft.com/office/powerpoint/2010/main" val="802863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822599"/>
          </a:xfrm>
        </p:spPr>
        <p:txBody>
          <a:bodyPr>
            <a:noAutofit/>
          </a:bodyPr>
          <a:lstStyle/>
          <a:p>
            <a:pPr algn="ctr"/>
            <a:r>
              <a:rPr lang="he-IL" sz="3600" dirty="0" smtClean="0">
                <a:solidFill>
                  <a:schemeClr val="bg1"/>
                </a:solidFill>
                <a:latin typeface="Times New Roman" panose="02020603050405020304" pitchFamily="18" charset="0"/>
                <a:ea typeface="+mn-ea"/>
                <a:cs typeface="Times New Roman" panose="02020603050405020304" pitchFamily="18" charset="0"/>
              </a:rPr>
              <a:t>דוגמא </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15" name="Oval 14"/>
          <p:cNvSpPr/>
          <p:nvPr/>
        </p:nvSpPr>
        <p:spPr>
          <a:xfrm>
            <a:off x="2808637" y="2339414"/>
            <a:ext cx="4405085" cy="38753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3576326" y="2074040"/>
            <a:ext cx="1358981" cy="2203031"/>
          </a:xfrm>
          <a:prstGeom prst="line">
            <a:avLst/>
          </a:prstGeom>
        </p:spPr>
        <p:style>
          <a:lnRef idx="3">
            <a:schemeClr val="accent1"/>
          </a:lnRef>
          <a:fillRef idx="0">
            <a:schemeClr val="accent1"/>
          </a:fillRef>
          <a:effectRef idx="2">
            <a:schemeClr val="accent1"/>
          </a:effectRef>
          <a:fontRef idx="minor">
            <a:schemeClr val="tx1"/>
          </a:fontRef>
        </p:style>
      </p:cxnSp>
      <p:pic>
        <p:nvPicPr>
          <p:cNvPr id="17" name="Picture 16"/>
          <p:cNvPicPr>
            <a:picLocks noChangeAspect="1"/>
          </p:cNvPicPr>
          <p:nvPr/>
        </p:nvPicPr>
        <p:blipFill>
          <a:blip r:embed="rId2"/>
          <a:stretch>
            <a:fillRect/>
          </a:stretch>
        </p:blipFill>
        <p:spPr>
          <a:xfrm>
            <a:off x="2515245" y="1274676"/>
            <a:ext cx="2068286" cy="866400"/>
          </a:xfrm>
          <a:prstGeom prst="rect">
            <a:avLst/>
          </a:prstGeom>
        </p:spPr>
      </p:pic>
      <p:pic>
        <p:nvPicPr>
          <p:cNvPr id="53" name="Picture 52"/>
          <p:cNvPicPr>
            <a:picLocks noChangeAspect="1"/>
          </p:cNvPicPr>
          <p:nvPr/>
        </p:nvPicPr>
        <p:blipFill>
          <a:blip r:embed="rId2"/>
          <a:stretch>
            <a:fillRect/>
          </a:stretch>
        </p:blipFill>
        <p:spPr>
          <a:xfrm>
            <a:off x="5729934" y="1340327"/>
            <a:ext cx="2068286" cy="866400"/>
          </a:xfrm>
          <a:prstGeom prst="rect">
            <a:avLst/>
          </a:prstGeom>
        </p:spPr>
      </p:pic>
      <p:cxnSp>
        <p:nvCxnSpPr>
          <p:cNvPr id="54" name="Straight Connector 53"/>
          <p:cNvCxnSpPr/>
          <p:nvPr/>
        </p:nvCxnSpPr>
        <p:spPr>
          <a:xfrm>
            <a:off x="7924935" y="899886"/>
            <a:ext cx="915683" cy="29029"/>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flipV="1">
            <a:off x="4989183" y="2074040"/>
            <a:ext cx="1389846" cy="2203032"/>
          </a:xfrm>
          <a:prstGeom prst="line">
            <a:avLst/>
          </a:prstGeom>
        </p:spPr>
        <p:style>
          <a:lnRef idx="3">
            <a:schemeClr val="accent1"/>
          </a:lnRef>
          <a:fillRef idx="0">
            <a:schemeClr val="accent1"/>
          </a:fillRef>
          <a:effectRef idx="2">
            <a:schemeClr val="accent1"/>
          </a:effectRef>
          <a:fontRef idx="minor">
            <a:schemeClr val="tx1"/>
          </a:fontRef>
        </p:style>
      </p:cxnSp>
      <p:sp>
        <p:nvSpPr>
          <p:cNvPr id="62" name="TextBox 61"/>
          <p:cNvSpPr txBox="1"/>
          <p:nvPr/>
        </p:nvSpPr>
        <p:spPr>
          <a:xfrm>
            <a:off x="7472409" y="5679969"/>
            <a:ext cx="1081929" cy="369332"/>
          </a:xfrm>
          <a:prstGeom prst="rect">
            <a:avLst/>
          </a:prstGeom>
          <a:noFill/>
        </p:spPr>
        <p:txBody>
          <a:bodyPr wrap="square" rtlCol="0">
            <a:spAutoFit/>
          </a:bodyPr>
          <a:lstStyle/>
          <a:p>
            <a:r>
              <a:rPr lang="en-US" dirty="0" smtClean="0">
                <a:solidFill>
                  <a:schemeClr val="bg1"/>
                </a:solidFill>
              </a:rPr>
              <a:t>52msec</a:t>
            </a:r>
            <a:endParaRPr lang="en-US" dirty="0">
              <a:solidFill>
                <a:schemeClr val="bg1"/>
              </a:solidFill>
            </a:endParaRPr>
          </a:p>
        </p:txBody>
      </p:sp>
      <p:sp>
        <p:nvSpPr>
          <p:cNvPr id="63" name="TextBox 62"/>
          <p:cNvSpPr txBox="1"/>
          <p:nvPr/>
        </p:nvSpPr>
        <p:spPr>
          <a:xfrm>
            <a:off x="6248400" y="2287435"/>
            <a:ext cx="936295" cy="369332"/>
          </a:xfrm>
          <a:prstGeom prst="rect">
            <a:avLst/>
          </a:prstGeom>
          <a:noFill/>
        </p:spPr>
        <p:txBody>
          <a:bodyPr wrap="square" rtlCol="0">
            <a:spAutoFit/>
          </a:bodyPr>
          <a:lstStyle/>
          <a:p>
            <a:r>
              <a:rPr lang="en-US" dirty="0" smtClean="0">
                <a:solidFill>
                  <a:schemeClr val="bg1"/>
                </a:solidFill>
              </a:rPr>
              <a:t>780Km</a:t>
            </a:r>
            <a:endParaRPr lang="en-US" dirty="0">
              <a:solidFill>
                <a:schemeClr val="bg1"/>
              </a:solidFill>
            </a:endParaRPr>
          </a:p>
        </p:txBody>
      </p:sp>
      <p:sp>
        <p:nvSpPr>
          <p:cNvPr id="19" name="TextBox 18"/>
          <p:cNvSpPr txBox="1"/>
          <p:nvPr/>
        </p:nvSpPr>
        <p:spPr>
          <a:xfrm>
            <a:off x="2865113" y="2273763"/>
            <a:ext cx="936295" cy="369332"/>
          </a:xfrm>
          <a:prstGeom prst="rect">
            <a:avLst/>
          </a:prstGeom>
          <a:noFill/>
        </p:spPr>
        <p:txBody>
          <a:bodyPr wrap="square" rtlCol="0">
            <a:spAutoFit/>
          </a:bodyPr>
          <a:lstStyle/>
          <a:p>
            <a:r>
              <a:rPr lang="en-US" dirty="0" smtClean="0">
                <a:solidFill>
                  <a:schemeClr val="bg1"/>
                </a:solidFill>
              </a:rPr>
              <a:t>780Km</a:t>
            </a:r>
            <a:endParaRPr lang="en-US" dirty="0">
              <a:solidFill>
                <a:schemeClr val="bg1"/>
              </a:solidFill>
            </a:endParaRPr>
          </a:p>
        </p:txBody>
      </p:sp>
      <p:sp>
        <p:nvSpPr>
          <p:cNvPr id="20" name="TextBox 19"/>
          <p:cNvSpPr txBox="1"/>
          <p:nvPr/>
        </p:nvSpPr>
        <p:spPr>
          <a:xfrm>
            <a:off x="4470266" y="3323575"/>
            <a:ext cx="882387" cy="369332"/>
          </a:xfrm>
          <a:prstGeom prst="rect">
            <a:avLst/>
          </a:prstGeom>
          <a:noFill/>
        </p:spPr>
        <p:txBody>
          <a:bodyPr wrap="square" rtlCol="0">
            <a:spAutoFit/>
          </a:bodyPr>
          <a:lstStyle/>
          <a:p>
            <a:r>
              <a:rPr lang="en-US" dirty="0" smtClean="0">
                <a:solidFill>
                  <a:schemeClr val="bg1"/>
                </a:solidFill>
              </a:rPr>
              <a:t>32.7</a:t>
            </a:r>
            <a:r>
              <a:rPr lang="en-US" baseline="30000" dirty="0" smtClean="0">
                <a:solidFill>
                  <a:schemeClr val="bg1"/>
                </a:solidFill>
              </a:rPr>
              <a:t>0</a:t>
            </a:r>
            <a:endParaRPr lang="en-US" baseline="30000" dirty="0">
              <a:solidFill>
                <a:schemeClr val="bg1"/>
              </a:solidFill>
            </a:endParaRPr>
          </a:p>
        </p:txBody>
      </p:sp>
      <p:pic>
        <p:nvPicPr>
          <p:cNvPr id="22" name="Picture 21"/>
          <p:cNvPicPr>
            <a:picLocks noChangeAspect="1"/>
          </p:cNvPicPr>
          <p:nvPr/>
        </p:nvPicPr>
        <p:blipFill>
          <a:blip r:embed="rId2"/>
          <a:stretch>
            <a:fillRect/>
          </a:stretch>
        </p:blipFill>
        <p:spPr>
          <a:xfrm>
            <a:off x="7348633" y="3075041"/>
            <a:ext cx="2068286" cy="866400"/>
          </a:xfrm>
          <a:prstGeom prst="rect">
            <a:avLst/>
          </a:prstGeom>
        </p:spPr>
      </p:pic>
      <p:pic>
        <p:nvPicPr>
          <p:cNvPr id="23" name="Picture 22"/>
          <p:cNvPicPr>
            <a:picLocks noChangeAspect="1"/>
          </p:cNvPicPr>
          <p:nvPr/>
        </p:nvPicPr>
        <p:blipFill>
          <a:blip r:embed="rId2"/>
          <a:stretch>
            <a:fillRect/>
          </a:stretch>
        </p:blipFill>
        <p:spPr>
          <a:xfrm>
            <a:off x="7373329" y="4813569"/>
            <a:ext cx="2068286" cy="866400"/>
          </a:xfrm>
          <a:prstGeom prst="rect">
            <a:avLst/>
          </a:prstGeom>
        </p:spPr>
      </p:pic>
      <p:pic>
        <p:nvPicPr>
          <p:cNvPr id="24" name="Picture 23"/>
          <p:cNvPicPr>
            <a:picLocks noChangeAspect="1"/>
          </p:cNvPicPr>
          <p:nvPr/>
        </p:nvPicPr>
        <p:blipFill>
          <a:blip r:embed="rId2"/>
          <a:stretch>
            <a:fillRect/>
          </a:stretch>
        </p:blipFill>
        <p:spPr>
          <a:xfrm>
            <a:off x="5677748" y="5991600"/>
            <a:ext cx="2068286" cy="866400"/>
          </a:xfrm>
          <a:prstGeom prst="rect">
            <a:avLst/>
          </a:prstGeom>
        </p:spPr>
      </p:pic>
      <p:pic>
        <p:nvPicPr>
          <p:cNvPr id="26" name="Picture 25"/>
          <p:cNvPicPr>
            <a:picLocks noChangeAspect="1"/>
          </p:cNvPicPr>
          <p:nvPr/>
        </p:nvPicPr>
        <p:blipFill>
          <a:blip r:embed="rId2"/>
          <a:stretch>
            <a:fillRect/>
          </a:stretch>
        </p:blipFill>
        <p:spPr>
          <a:xfrm>
            <a:off x="2174907" y="5979866"/>
            <a:ext cx="2068286" cy="866400"/>
          </a:xfrm>
          <a:prstGeom prst="rect">
            <a:avLst/>
          </a:prstGeom>
        </p:spPr>
      </p:pic>
      <p:pic>
        <p:nvPicPr>
          <p:cNvPr id="27" name="Picture 26"/>
          <p:cNvPicPr>
            <a:picLocks noChangeAspect="1"/>
          </p:cNvPicPr>
          <p:nvPr/>
        </p:nvPicPr>
        <p:blipFill>
          <a:blip r:embed="rId2"/>
          <a:stretch>
            <a:fillRect/>
          </a:stretch>
        </p:blipFill>
        <p:spPr>
          <a:xfrm>
            <a:off x="796827" y="4619153"/>
            <a:ext cx="2068286" cy="866400"/>
          </a:xfrm>
          <a:prstGeom prst="rect">
            <a:avLst/>
          </a:prstGeom>
        </p:spPr>
      </p:pic>
      <p:pic>
        <p:nvPicPr>
          <p:cNvPr id="28" name="Picture 27"/>
          <p:cNvPicPr>
            <a:picLocks noChangeAspect="1"/>
          </p:cNvPicPr>
          <p:nvPr/>
        </p:nvPicPr>
        <p:blipFill>
          <a:blip r:embed="rId2"/>
          <a:stretch>
            <a:fillRect/>
          </a:stretch>
        </p:blipFill>
        <p:spPr>
          <a:xfrm>
            <a:off x="796481" y="3075041"/>
            <a:ext cx="2068286" cy="866400"/>
          </a:xfrm>
          <a:prstGeom prst="rect">
            <a:avLst/>
          </a:prstGeom>
        </p:spPr>
      </p:pic>
      <p:sp>
        <p:nvSpPr>
          <p:cNvPr id="30" name="TextBox 29"/>
          <p:cNvSpPr txBox="1"/>
          <p:nvPr/>
        </p:nvSpPr>
        <p:spPr>
          <a:xfrm>
            <a:off x="7902947" y="2287435"/>
            <a:ext cx="1081929" cy="369332"/>
          </a:xfrm>
          <a:prstGeom prst="rect">
            <a:avLst/>
          </a:prstGeom>
          <a:noFill/>
        </p:spPr>
        <p:txBody>
          <a:bodyPr wrap="square" rtlCol="0">
            <a:spAutoFit/>
          </a:bodyPr>
          <a:lstStyle/>
          <a:p>
            <a:r>
              <a:rPr lang="en-US" dirty="0" smtClean="0">
                <a:solidFill>
                  <a:schemeClr val="bg1"/>
                </a:solidFill>
              </a:rPr>
              <a:t>26msec</a:t>
            </a:r>
            <a:endParaRPr lang="en-US" dirty="0">
              <a:solidFill>
                <a:schemeClr val="bg1"/>
              </a:solidFill>
            </a:endParaRPr>
          </a:p>
        </p:txBody>
      </p:sp>
      <p:sp>
        <p:nvSpPr>
          <p:cNvPr id="31" name="TextBox 30"/>
          <p:cNvSpPr txBox="1"/>
          <p:nvPr/>
        </p:nvSpPr>
        <p:spPr>
          <a:xfrm>
            <a:off x="7960255" y="4092405"/>
            <a:ext cx="1081929" cy="369332"/>
          </a:xfrm>
          <a:prstGeom prst="rect">
            <a:avLst/>
          </a:prstGeom>
          <a:noFill/>
        </p:spPr>
        <p:txBody>
          <a:bodyPr wrap="square" rtlCol="0">
            <a:spAutoFit/>
          </a:bodyPr>
          <a:lstStyle/>
          <a:p>
            <a:r>
              <a:rPr lang="en-US" dirty="0" smtClean="0">
                <a:solidFill>
                  <a:schemeClr val="bg1"/>
                </a:solidFill>
              </a:rPr>
              <a:t>39msec</a:t>
            </a:r>
            <a:endParaRPr lang="en-US" dirty="0">
              <a:solidFill>
                <a:schemeClr val="bg1"/>
              </a:solidFill>
            </a:endParaRPr>
          </a:p>
        </p:txBody>
      </p:sp>
      <p:sp>
        <p:nvSpPr>
          <p:cNvPr id="32" name="TextBox 31"/>
          <p:cNvSpPr txBox="1"/>
          <p:nvPr/>
        </p:nvSpPr>
        <p:spPr>
          <a:xfrm>
            <a:off x="4625335" y="1606099"/>
            <a:ext cx="1081929" cy="369332"/>
          </a:xfrm>
          <a:prstGeom prst="rect">
            <a:avLst/>
          </a:prstGeom>
          <a:noFill/>
        </p:spPr>
        <p:txBody>
          <a:bodyPr wrap="square" rtlCol="0">
            <a:spAutoFit/>
          </a:bodyPr>
          <a:lstStyle/>
          <a:p>
            <a:r>
              <a:rPr lang="en-US" dirty="0" smtClean="0">
                <a:solidFill>
                  <a:schemeClr val="bg1"/>
                </a:solidFill>
              </a:rPr>
              <a:t>13msec</a:t>
            </a:r>
            <a:endParaRPr lang="en-US" dirty="0">
              <a:solidFill>
                <a:schemeClr val="bg1"/>
              </a:solidFill>
            </a:endParaRPr>
          </a:p>
        </p:txBody>
      </p:sp>
      <p:sp>
        <p:nvSpPr>
          <p:cNvPr id="33" name="TextBox 32"/>
          <p:cNvSpPr txBox="1"/>
          <p:nvPr/>
        </p:nvSpPr>
        <p:spPr>
          <a:xfrm>
            <a:off x="4419506" y="6280379"/>
            <a:ext cx="1081929" cy="369332"/>
          </a:xfrm>
          <a:prstGeom prst="rect">
            <a:avLst/>
          </a:prstGeom>
          <a:noFill/>
        </p:spPr>
        <p:txBody>
          <a:bodyPr wrap="square" rtlCol="0">
            <a:spAutoFit/>
          </a:bodyPr>
          <a:lstStyle/>
          <a:p>
            <a:r>
              <a:rPr lang="en-US" dirty="0" smtClean="0">
                <a:solidFill>
                  <a:schemeClr val="bg1"/>
                </a:solidFill>
              </a:rPr>
              <a:t>65msec</a:t>
            </a:r>
            <a:endParaRPr lang="en-US" dirty="0">
              <a:solidFill>
                <a:schemeClr val="bg1"/>
              </a:solidFill>
            </a:endParaRPr>
          </a:p>
        </p:txBody>
      </p:sp>
      <p:sp>
        <p:nvSpPr>
          <p:cNvPr id="34" name="TextBox 33"/>
          <p:cNvSpPr txBox="1"/>
          <p:nvPr/>
        </p:nvSpPr>
        <p:spPr>
          <a:xfrm>
            <a:off x="1830970" y="5566261"/>
            <a:ext cx="1081929" cy="369332"/>
          </a:xfrm>
          <a:prstGeom prst="rect">
            <a:avLst/>
          </a:prstGeom>
          <a:noFill/>
        </p:spPr>
        <p:txBody>
          <a:bodyPr wrap="square" rtlCol="0">
            <a:spAutoFit/>
          </a:bodyPr>
          <a:lstStyle/>
          <a:p>
            <a:r>
              <a:rPr lang="en-US" dirty="0" smtClean="0">
                <a:solidFill>
                  <a:schemeClr val="bg1"/>
                </a:solidFill>
              </a:rPr>
              <a:t>78msec</a:t>
            </a:r>
            <a:endParaRPr lang="en-US" dirty="0">
              <a:solidFill>
                <a:schemeClr val="bg1"/>
              </a:solidFill>
            </a:endParaRPr>
          </a:p>
        </p:txBody>
      </p:sp>
      <p:sp>
        <p:nvSpPr>
          <p:cNvPr id="35" name="TextBox 34"/>
          <p:cNvSpPr txBox="1"/>
          <p:nvPr/>
        </p:nvSpPr>
        <p:spPr>
          <a:xfrm>
            <a:off x="980175" y="4177481"/>
            <a:ext cx="1081929" cy="369332"/>
          </a:xfrm>
          <a:prstGeom prst="rect">
            <a:avLst/>
          </a:prstGeom>
          <a:noFill/>
        </p:spPr>
        <p:txBody>
          <a:bodyPr wrap="square" rtlCol="0">
            <a:spAutoFit/>
          </a:bodyPr>
          <a:lstStyle/>
          <a:p>
            <a:r>
              <a:rPr lang="en-US" dirty="0" smtClean="0">
                <a:solidFill>
                  <a:schemeClr val="bg1"/>
                </a:solidFill>
              </a:rPr>
              <a:t>91msec</a:t>
            </a:r>
            <a:endParaRPr lang="en-US" dirty="0">
              <a:solidFill>
                <a:schemeClr val="bg1"/>
              </a:solidFill>
            </a:endParaRPr>
          </a:p>
        </p:txBody>
      </p:sp>
      <p:sp>
        <p:nvSpPr>
          <p:cNvPr id="36" name="TextBox 35"/>
          <p:cNvSpPr txBox="1"/>
          <p:nvPr/>
        </p:nvSpPr>
        <p:spPr>
          <a:xfrm>
            <a:off x="1018809" y="2480689"/>
            <a:ext cx="1259288" cy="369332"/>
          </a:xfrm>
          <a:prstGeom prst="rect">
            <a:avLst/>
          </a:prstGeom>
          <a:noFill/>
        </p:spPr>
        <p:txBody>
          <a:bodyPr wrap="square" rtlCol="0">
            <a:spAutoFit/>
          </a:bodyPr>
          <a:lstStyle/>
          <a:p>
            <a:r>
              <a:rPr lang="en-US" dirty="0" smtClean="0">
                <a:solidFill>
                  <a:schemeClr val="bg1"/>
                </a:solidFill>
              </a:rPr>
              <a:t>104msec</a:t>
            </a:r>
            <a:endParaRPr lang="en-US" dirty="0">
              <a:solidFill>
                <a:schemeClr val="bg1"/>
              </a:solidFill>
            </a:endParaRPr>
          </a:p>
        </p:txBody>
      </p:sp>
    </p:spTree>
    <p:extLst>
      <p:ext uri="{BB962C8B-B14F-4D97-AF65-F5344CB8AC3E}">
        <p14:creationId xmlns:p14="http://schemas.microsoft.com/office/powerpoint/2010/main" val="2009252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822599"/>
          </a:xfrm>
        </p:spPr>
        <p:txBody>
          <a:bodyPr>
            <a:noAutofit/>
          </a:bodyPr>
          <a:lstStyle/>
          <a:p>
            <a:pPr algn="ctr"/>
            <a:r>
              <a:rPr lang="he-IL" sz="3600" dirty="0" smtClean="0">
                <a:solidFill>
                  <a:schemeClr val="bg1"/>
                </a:solidFill>
                <a:latin typeface="Times New Roman" panose="02020603050405020304" pitchFamily="18" charset="0"/>
                <a:ea typeface="+mn-ea"/>
                <a:cs typeface="Times New Roman" panose="02020603050405020304" pitchFamily="18" charset="0"/>
              </a:rPr>
              <a:t>דוגמא </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15" name="Oval 14"/>
          <p:cNvSpPr/>
          <p:nvPr/>
        </p:nvSpPr>
        <p:spPr>
          <a:xfrm>
            <a:off x="2808637" y="2339414"/>
            <a:ext cx="4405085" cy="38753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2227809" y="2797485"/>
            <a:ext cx="820191" cy="562572"/>
          </a:xfrm>
          <a:prstGeom prst="line">
            <a:avLst/>
          </a:prstGeom>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2"/>
          <a:stretch>
            <a:fillRect/>
          </a:stretch>
        </p:blipFill>
        <p:spPr>
          <a:xfrm>
            <a:off x="6758310" y="411638"/>
            <a:ext cx="2028822" cy="866400"/>
          </a:xfrm>
          <a:prstGeom prst="rect">
            <a:avLst/>
          </a:prstGeom>
        </p:spPr>
      </p:pic>
      <p:pic>
        <p:nvPicPr>
          <p:cNvPr id="17" name="Picture 16"/>
          <p:cNvPicPr>
            <a:picLocks noChangeAspect="1"/>
          </p:cNvPicPr>
          <p:nvPr/>
        </p:nvPicPr>
        <p:blipFill>
          <a:blip r:embed="rId2"/>
          <a:stretch>
            <a:fillRect/>
          </a:stretch>
        </p:blipFill>
        <p:spPr>
          <a:xfrm>
            <a:off x="1091851" y="2070799"/>
            <a:ext cx="2068286" cy="866400"/>
          </a:xfrm>
          <a:prstGeom prst="rect">
            <a:avLst/>
          </a:prstGeom>
        </p:spPr>
      </p:pic>
      <p:cxnSp>
        <p:nvCxnSpPr>
          <p:cNvPr id="25" name="Straight Connector 24"/>
          <p:cNvCxnSpPr/>
          <p:nvPr/>
        </p:nvCxnSpPr>
        <p:spPr>
          <a:xfrm flipV="1">
            <a:off x="2102774" y="1081241"/>
            <a:ext cx="5505410" cy="1575085"/>
          </a:xfrm>
          <a:prstGeom prst="line">
            <a:avLst/>
          </a:prstGeom>
        </p:spPr>
        <p:style>
          <a:lnRef idx="3">
            <a:schemeClr val="accent1"/>
          </a:lnRef>
          <a:fillRef idx="0">
            <a:schemeClr val="accent1"/>
          </a:fillRef>
          <a:effectRef idx="2">
            <a:schemeClr val="accent1"/>
          </a:effectRef>
          <a:fontRef idx="minor">
            <a:schemeClr val="tx1"/>
          </a:fontRef>
        </p:style>
      </p:cxnSp>
      <p:pic>
        <p:nvPicPr>
          <p:cNvPr id="53" name="Picture 52"/>
          <p:cNvPicPr>
            <a:picLocks noChangeAspect="1"/>
          </p:cNvPicPr>
          <p:nvPr/>
        </p:nvPicPr>
        <p:blipFill>
          <a:blip r:embed="rId2"/>
          <a:stretch>
            <a:fillRect/>
          </a:stretch>
        </p:blipFill>
        <p:spPr>
          <a:xfrm>
            <a:off x="7711614" y="2808656"/>
            <a:ext cx="2068286" cy="866400"/>
          </a:xfrm>
          <a:prstGeom prst="rect">
            <a:avLst/>
          </a:prstGeom>
        </p:spPr>
      </p:pic>
      <p:cxnSp>
        <p:nvCxnSpPr>
          <p:cNvPr id="54" name="Straight Connector 53"/>
          <p:cNvCxnSpPr/>
          <p:nvPr/>
        </p:nvCxnSpPr>
        <p:spPr>
          <a:xfrm flipH="1" flipV="1">
            <a:off x="7608184" y="1182914"/>
            <a:ext cx="1426961" cy="1754286"/>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flipV="1">
            <a:off x="7213722" y="3526971"/>
            <a:ext cx="1451825" cy="500744"/>
          </a:xfrm>
          <a:prstGeom prst="line">
            <a:avLst/>
          </a:prstGeom>
        </p:spPr>
        <p:style>
          <a:lnRef idx="3">
            <a:schemeClr val="accent1"/>
          </a:lnRef>
          <a:fillRef idx="0">
            <a:schemeClr val="accent1"/>
          </a:fillRef>
          <a:effectRef idx="2">
            <a:schemeClr val="accent1"/>
          </a:effectRef>
          <a:fontRef idx="minor">
            <a:schemeClr val="tx1"/>
          </a:fontRef>
        </p:style>
      </p:cxnSp>
      <p:sp>
        <p:nvSpPr>
          <p:cNvPr id="62" name="TextBox 61"/>
          <p:cNvSpPr txBox="1"/>
          <p:nvPr/>
        </p:nvSpPr>
        <p:spPr>
          <a:xfrm>
            <a:off x="1708883" y="1582047"/>
            <a:ext cx="631370" cy="369332"/>
          </a:xfrm>
          <a:prstGeom prst="rect">
            <a:avLst/>
          </a:prstGeom>
          <a:noFill/>
        </p:spPr>
        <p:txBody>
          <a:bodyPr wrap="square" rtlCol="0">
            <a:spAutoFit/>
          </a:bodyPr>
          <a:lstStyle/>
          <a:p>
            <a:r>
              <a:rPr lang="en-US" dirty="0" smtClean="0">
                <a:solidFill>
                  <a:schemeClr val="bg1"/>
                </a:solidFill>
              </a:rPr>
              <a:t>LEO</a:t>
            </a:r>
            <a:endParaRPr lang="en-US" dirty="0">
              <a:solidFill>
                <a:schemeClr val="bg1"/>
              </a:solidFill>
            </a:endParaRPr>
          </a:p>
        </p:txBody>
      </p:sp>
      <p:sp>
        <p:nvSpPr>
          <p:cNvPr id="63" name="TextBox 62"/>
          <p:cNvSpPr txBox="1"/>
          <p:nvPr/>
        </p:nvSpPr>
        <p:spPr>
          <a:xfrm>
            <a:off x="8907161" y="3681226"/>
            <a:ext cx="631370" cy="369332"/>
          </a:xfrm>
          <a:prstGeom prst="rect">
            <a:avLst/>
          </a:prstGeom>
          <a:noFill/>
        </p:spPr>
        <p:txBody>
          <a:bodyPr wrap="square" rtlCol="0">
            <a:spAutoFit/>
          </a:bodyPr>
          <a:lstStyle/>
          <a:p>
            <a:r>
              <a:rPr lang="en-US" dirty="0" smtClean="0">
                <a:solidFill>
                  <a:schemeClr val="bg1"/>
                </a:solidFill>
              </a:rPr>
              <a:t>LEO</a:t>
            </a:r>
            <a:endParaRPr lang="en-US" dirty="0">
              <a:solidFill>
                <a:schemeClr val="bg1"/>
              </a:solidFill>
            </a:endParaRPr>
          </a:p>
        </p:txBody>
      </p:sp>
      <p:sp>
        <p:nvSpPr>
          <p:cNvPr id="64" name="TextBox 63"/>
          <p:cNvSpPr txBox="1"/>
          <p:nvPr/>
        </p:nvSpPr>
        <p:spPr>
          <a:xfrm>
            <a:off x="6596743" y="425275"/>
            <a:ext cx="900334" cy="369332"/>
          </a:xfrm>
          <a:prstGeom prst="rect">
            <a:avLst/>
          </a:prstGeom>
          <a:noFill/>
        </p:spPr>
        <p:txBody>
          <a:bodyPr wrap="square" rtlCol="0">
            <a:spAutoFit/>
          </a:bodyPr>
          <a:lstStyle/>
          <a:p>
            <a:r>
              <a:rPr lang="en-US" dirty="0">
                <a:solidFill>
                  <a:schemeClr val="bg1"/>
                </a:solidFill>
              </a:rPr>
              <a:t>G</a:t>
            </a:r>
            <a:r>
              <a:rPr lang="en-US" dirty="0" smtClean="0">
                <a:solidFill>
                  <a:schemeClr val="bg1"/>
                </a:solidFill>
              </a:rPr>
              <a:t>EO</a:t>
            </a:r>
            <a:endParaRPr lang="en-US" dirty="0">
              <a:solidFill>
                <a:schemeClr val="bg1"/>
              </a:solidFill>
            </a:endParaRPr>
          </a:p>
        </p:txBody>
      </p:sp>
      <p:sp>
        <p:nvSpPr>
          <p:cNvPr id="65" name="TextBox 64"/>
          <p:cNvSpPr txBox="1"/>
          <p:nvPr/>
        </p:nvSpPr>
        <p:spPr>
          <a:xfrm>
            <a:off x="1461579" y="3157639"/>
            <a:ext cx="1259288" cy="369332"/>
          </a:xfrm>
          <a:prstGeom prst="rect">
            <a:avLst/>
          </a:prstGeom>
          <a:noFill/>
        </p:spPr>
        <p:txBody>
          <a:bodyPr wrap="square" rtlCol="0">
            <a:spAutoFit/>
          </a:bodyPr>
          <a:lstStyle/>
          <a:p>
            <a:r>
              <a:rPr lang="en-US" dirty="0" smtClean="0">
                <a:solidFill>
                  <a:schemeClr val="bg1"/>
                </a:solidFill>
              </a:rPr>
              <a:t>13msec</a:t>
            </a:r>
            <a:endParaRPr lang="en-US" dirty="0">
              <a:solidFill>
                <a:schemeClr val="bg1"/>
              </a:solidFill>
            </a:endParaRPr>
          </a:p>
        </p:txBody>
      </p:sp>
      <p:sp>
        <p:nvSpPr>
          <p:cNvPr id="66" name="TextBox 65"/>
          <p:cNvSpPr txBox="1"/>
          <p:nvPr/>
        </p:nvSpPr>
        <p:spPr>
          <a:xfrm>
            <a:off x="3985223" y="1499754"/>
            <a:ext cx="1259288" cy="369332"/>
          </a:xfrm>
          <a:prstGeom prst="rect">
            <a:avLst/>
          </a:prstGeom>
          <a:noFill/>
        </p:spPr>
        <p:txBody>
          <a:bodyPr wrap="square" rtlCol="0">
            <a:spAutoFit/>
          </a:bodyPr>
          <a:lstStyle/>
          <a:p>
            <a:r>
              <a:rPr lang="en-US" dirty="0" smtClean="0">
                <a:solidFill>
                  <a:schemeClr val="bg1"/>
                </a:solidFill>
              </a:rPr>
              <a:t>150msec</a:t>
            </a:r>
            <a:endParaRPr lang="en-US" dirty="0">
              <a:solidFill>
                <a:schemeClr val="bg1"/>
              </a:solidFill>
            </a:endParaRPr>
          </a:p>
        </p:txBody>
      </p:sp>
      <p:sp>
        <p:nvSpPr>
          <p:cNvPr id="67" name="TextBox 66"/>
          <p:cNvSpPr txBox="1"/>
          <p:nvPr/>
        </p:nvSpPr>
        <p:spPr>
          <a:xfrm>
            <a:off x="8116113" y="1690725"/>
            <a:ext cx="1259288" cy="369332"/>
          </a:xfrm>
          <a:prstGeom prst="rect">
            <a:avLst/>
          </a:prstGeom>
          <a:noFill/>
        </p:spPr>
        <p:txBody>
          <a:bodyPr wrap="square" rtlCol="0">
            <a:spAutoFit/>
          </a:bodyPr>
          <a:lstStyle/>
          <a:p>
            <a:r>
              <a:rPr lang="en-US" dirty="0" smtClean="0">
                <a:solidFill>
                  <a:schemeClr val="bg1"/>
                </a:solidFill>
              </a:rPr>
              <a:t>150msec</a:t>
            </a:r>
            <a:endParaRPr lang="en-US" dirty="0">
              <a:solidFill>
                <a:schemeClr val="bg1"/>
              </a:solidFill>
            </a:endParaRPr>
          </a:p>
        </p:txBody>
      </p:sp>
      <p:sp>
        <p:nvSpPr>
          <p:cNvPr id="68" name="TextBox 67"/>
          <p:cNvSpPr txBox="1"/>
          <p:nvPr/>
        </p:nvSpPr>
        <p:spPr>
          <a:xfrm>
            <a:off x="7526944" y="3960171"/>
            <a:ext cx="1259288" cy="369332"/>
          </a:xfrm>
          <a:prstGeom prst="rect">
            <a:avLst/>
          </a:prstGeom>
          <a:noFill/>
        </p:spPr>
        <p:txBody>
          <a:bodyPr wrap="square" rtlCol="0">
            <a:spAutoFit/>
          </a:bodyPr>
          <a:lstStyle/>
          <a:p>
            <a:r>
              <a:rPr lang="en-US" dirty="0" smtClean="0">
                <a:solidFill>
                  <a:schemeClr val="bg1"/>
                </a:solidFill>
              </a:rPr>
              <a:t>13msec</a:t>
            </a:r>
            <a:endParaRPr lang="en-US" dirty="0">
              <a:solidFill>
                <a:schemeClr val="bg1"/>
              </a:solidFill>
            </a:endParaRPr>
          </a:p>
        </p:txBody>
      </p:sp>
    </p:spTree>
    <p:extLst>
      <p:ext uri="{BB962C8B-B14F-4D97-AF65-F5344CB8AC3E}">
        <p14:creationId xmlns:p14="http://schemas.microsoft.com/office/powerpoint/2010/main" val="1342966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1524000"/>
          </a:xfrm>
        </p:spPr>
        <p:txBody>
          <a:bodyPr>
            <a:noAutofit/>
          </a:bodyPr>
          <a:lstStyle/>
          <a:p>
            <a:pPr algn="ctr"/>
            <a:r>
              <a:rPr lang="he-IL" sz="3600" dirty="0" smtClean="0">
                <a:solidFill>
                  <a:schemeClr val="bg1"/>
                </a:solidFill>
                <a:latin typeface="Times New Roman" panose="02020603050405020304" pitchFamily="18" charset="0"/>
                <a:ea typeface="+mn-ea"/>
                <a:cs typeface="Times New Roman" panose="02020603050405020304" pitchFamily="18" charset="0"/>
              </a:rPr>
              <a:t> </a:t>
            </a:r>
            <a:r>
              <a:rPr lang="he-IL" sz="5400" dirty="0" smtClean="0">
                <a:solidFill>
                  <a:schemeClr val="bg1"/>
                </a:solidFill>
                <a:latin typeface="Times New Roman" panose="02020603050405020304" pitchFamily="18" charset="0"/>
                <a:ea typeface="+mn-ea"/>
                <a:cs typeface="Times New Roman" panose="02020603050405020304" pitchFamily="18" charset="0"/>
              </a:rPr>
              <a:t>חדשנות</a:t>
            </a:r>
            <a:r>
              <a:rPr lang="he-IL" sz="3600" dirty="0" smtClean="0">
                <a:solidFill>
                  <a:schemeClr val="bg1"/>
                </a:solidFill>
                <a:latin typeface="Times New Roman" panose="02020603050405020304" pitchFamily="18" charset="0"/>
                <a:ea typeface="+mn-ea"/>
                <a:cs typeface="Times New Roman" panose="02020603050405020304" pitchFamily="18" charset="0"/>
              </a:rPr>
              <a:t> !</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9" name="Content Placeholder 8"/>
          <p:cNvSpPr>
            <a:spLocks noGrp="1"/>
          </p:cNvSpPr>
          <p:nvPr>
            <p:ph idx="1"/>
          </p:nvPr>
        </p:nvSpPr>
        <p:spPr>
          <a:xfrm>
            <a:off x="294512" y="1335315"/>
            <a:ext cx="9316976" cy="3389085"/>
          </a:xfrm>
        </p:spPr>
        <p:txBody>
          <a:bodyPr>
            <a:normAutofit/>
          </a:bodyPr>
          <a:lstStyle/>
          <a:p>
            <a:pPr marL="0" indent="0" algn="ctr" rtl="1">
              <a:lnSpc>
                <a:spcPct val="150000"/>
              </a:lnSpc>
              <a:buNone/>
            </a:pPr>
            <a:r>
              <a:rPr lang="he-IL" sz="2400" dirty="0" smtClean="0">
                <a:latin typeface="Times New Roman" panose="02020603050405020304" pitchFamily="18" charset="0"/>
                <a:cs typeface="Times New Roman" panose="02020603050405020304" pitchFamily="18" charset="0"/>
              </a:rPr>
              <a:t>מעבר מעולם של ממוצעים  </a:t>
            </a:r>
            <a:r>
              <a:rPr lang="en-IL" sz="2400" dirty="0" smtClean="0">
                <a:latin typeface="Times New Roman" panose="02020603050405020304" pitchFamily="18" charset="0"/>
                <a:cs typeface="Times New Roman" panose="02020603050405020304" pitchFamily="18" charset="0"/>
                <a:sym typeface="Wingdings" panose="05000000000000000000" pitchFamily="2" charset="2"/>
              </a:rPr>
              <a:t></a:t>
            </a:r>
            <a:r>
              <a:rPr lang="he-IL" sz="2400" dirty="0" smtClean="0">
                <a:latin typeface="Times New Roman" panose="02020603050405020304" pitchFamily="18" charset="0"/>
                <a:cs typeface="Times New Roman" panose="02020603050405020304" pitchFamily="18" charset="0"/>
                <a:sym typeface="Wingdings" panose="05000000000000000000" pitchFamily="2" charset="2"/>
              </a:rPr>
              <a:t>שיערוך בזמן אמת </a:t>
            </a:r>
            <a:endParaRPr lang="he-IL" sz="2400"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644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135086" y="217016"/>
            <a:ext cx="6296297" cy="517303"/>
          </a:xfrm>
        </p:spPr>
        <p:txBody>
          <a:bodyPr>
            <a:normAutofit fontScale="90000"/>
          </a:bodyPr>
          <a:lstStyle/>
          <a:p>
            <a:r>
              <a:rPr lang="he-IL" b="1" dirty="0" smtClean="0">
                <a:effectLst>
                  <a:outerShdw blurRad="38100" dist="38100" dir="2700000" algn="tl">
                    <a:srgbClr val="000000">
                      <a:alpha val="43137"/>
                    </a:srgbClr>
                  </a:outerShdw>
                </a:effectLst>
              </a:rPr>
              <a:t> </a:t>
            </a:r>
            <a:r>
              <a:rPr lang="he-IL" sz="4000" dirty="0">
                <a:solidFill>
                  <a:schemeClr val="bg1"/>
                </a:solidFill>
                <a:latin typeface="Times New Roman" panose="02020603050405020304" pitchFamily="18" charset="0"/>
                <a:ea typeface="+mn-ea"/>
                <a:cs typeface="Times New Roman" panose="02020603050405020304" pitchFamily="18" charset="0"/>
              </a:rPr>
              <a:t>רקע מדעי - למידה עמוקה </a:t>
            </a:r>
            <a:endParaRPr lang="en-US"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מציין מיקום תוכן 2"/>
          <p:cNvSpPr>
            <a:spLocks noGrp="1"/>
          </p:cNvSpPr>
          <p:nvPr>
            <p:ph idx="1"/>
          </p:nvPr>
        </p:nvSpPr>
        <p:spPr>
          <a:xfrm>
            <a:off x="355437" y="339492"/>
            <a:ext cx="9483797" cy="2618189"/>
          </a:xfrm>
        </p:spPr>
        <p:txBody>
          <a:bodyPr>
            <a:normAutofit/>
          </a:bodyPr>
          <a:lstStyle/>
          <a:p>
            <a:pPr marL="203597" indent="-232172" algn="just" rtl="1" fontAlgn="base">
              <a:spcBef>
                <a:spcPts val="975"/>
              </a:spcBef>
              <a:spcAft>
                <a:spcPts val="975"/>
              </a:spcAft>
              <a:buClr>
                <a:schemeClr val="folHlink"/>
              </a:buClr>
              <a:buSzPct val="65000"/>
              <a:buFont typeface="Wingdings" pitchFamily="2" charset="2"/>
              <a:buChar char="n"/>
            </a:pPr>
            <a:r>
              <a:rPr lang="he-IL" sz="2400" dirty="0" smtClean="0">
                <a:latin typeface="Times New Roman" panose="02020603050405020304" pitchFamily="18" charset="0"/>
                <a:cs typeface="Times New Roman" panose="02020603050405020304" pitchFamily="18" charset="0"/>
              </a:rPr>
              <a:t>טכנולוגיית למידה עמוקה מניבה בשנים האחרונות פריצות דרך משמעותיות בתחומים רבים (כגון זיהוי דיבור, הבנת סצנה, עיבוד מולטי מודלי, שפה טבעית) שמעוררות ענין רב בכל תחום ההי-טק ומשנות מגמות טכנולוגיות</a:t>
            </a:r>
            <a:endParaRPr lang="he-IL" dirty="0">
              <a:latin typeface="Times New Roman" panose="02020603050405020304" pitchFamily="18" charset="0"/>
              <a:cs typeface="Times New Roman" panose="02020603050405020304" pitchFamily="18" charset="0"/>
            </a:endParaRPr>
          </a:p>
          <a:p>
            <a:pPr algn="just" rtl="1"/>
            <a:endParaRPr lang="en-US" dirty="0">
              <a:latin typeface="Times New Roman" panose="02020603050405020304" pitchFamily="18" charset="0"/>
              <a:cs typeface="Times New Roman" panose="02020603050405020304" pitchFamily="18" charset="0"/>
            </a:endParaRPr>
          </a:p>
        </p:txBody>
      </p:sp>
      <p:sp>
        <p:nvSpPr>
          <p:cNvPr id="4" name="מציין מיקום של מספר שקופית 3"/>
          <p:cNvSpPr>
            <a:spLocks noGrp="1"/>
          </p:cNvSpPr>
          <p:nvPr>
            <p:ph type="sldNum" sz="quarter" idx="12"/>
          </p:nvPr>
        </p:nvSpPr>
        <p:spPr/>
        <p:txBody>
          <a:bodyPr/>
          <a:lstStyle/>
          <a:p>
            <a:pPr>
              <a:defRPr/>
            </a:pPr>
            <a:fld id="{50FFB4A3-9EEE-4559-A1BB-0B6E5B1EE8A0}" type="slidenum">
              <a:rPr lang="he-IL" smtClean="0"/>
              <a:pPr>
                <a:defRPr/>
              </a:pPr>
              <a:t>18</a:t>
            </a:fld>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9" y="2356861"/>
            <a:ext cx="4618810" cy="1261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481" y="2556452"/>
            <a:ext cx="4960739" cy="1519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79298" y="2312762"/>
            <a:ext cx="1930715" cy="317459"/>
          </a:xfrm>
          <a:prstGeom prst="rect">
            <a:avLst/>
          </a:prstGeom>
          <a:noFill/>
        </p:spPr>
        <p:txBody>
          <a:bodyPr wrap="square" rtlCol="0">
            <a:spAutoFit/>
          </a:bodyPr>
          <a:lstStyle/>
          <a:p>
            <a:r>
              <a:rPr lang="he-IL" sz="1463" dirty="0">
                <a:latin typeface="Times New Roman" panose="02020603050405020304" pitchFamily="18" charset="0"/>
                <a:cs typeface="Times New Roman" panose="02020603050405020304" pitchFamily="18" charset="0"/>
              </a:rPr>
              <a:t>דה מרקר, 31.03.16</a:t>
            </a:r>
            <a:endParaRPr lang="en-US" sz="1463"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468857" y="2630221"/>
            <a:ext cx="1930715" cy="317459"/>
          </a:xfrm>
          <a:prstGeom prst="rect">
            <a:avLst/>
          </a:prstGeom>
          <a:noFill/>
        </p:spPr>
        <p:txBody>
          <a:bodyPr wrap="square" rtlCol="0">
            <a:spAutoFit/>
          </a:bodyPr>
          <a:lstStyle/>
          <a:p>
            <a:r>
              <a:rPr lang="en-US" sz="1463" dirty="0"/>
              <a:t>Fortune,28.09.16</a:t>
            </a:r>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0977" y="4005142"/>
            <a:ext cx="5425023" cy="2117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7980575" y="4566914"/>
            <a:ext cx="1930715" cy="317459"/>
          </a:xfrm>
          <a:prstGeom prst="rect">
            <a:avLst/>
          </a:prstGeom>
          <a:noFill/>
        </p:spPr>
        <p:txBody>
          <a:bodyPr wrap="square" rtlCol="0">
            <a:spAutoFit/>
          </a:bodyPr>
          <a:lstStyle/>
          <a:p>
            <a:r>
              <a:rPr lang="en-US" sz="1463" dirty="0"/>
              <a:t>TechTimes,18.09.16</a:t>
            </a:r>
          </a:p>
        </p:txBody>
      </p:sp>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38" y="3725829"/>
            <a:ext cx="4287441" cy="317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299" y="4059218"/>
            <a:ext cx="3750446" cy="662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121002" y="3497734"/>
            <a:ext cx="1930715" cy="317459"/>
          </a:xfrm>
          <a:prstGeom prst="rect">
            <a:avLst/>
          </a:prstGeom>
          <a:noFill/>
        </p:spPr>
        <p:txBody>
          <a:bodyPr wrap="square" rtlCol="0">
            <a:spAutoFit/>
          </a:bodyPr>
          <a:lstStyle/>
          <a:p>
            <a:pPr algn="l" rtl="0"/>
            <a:r>
              <a:rPr lang="en-US" sz="1463" dirty="0"/>
              <a:t>Nature,04.10.16</a:t>
            </a:r>
          </a:p>
        </p:txBody>
      </p:sp>
      <p:pic>
        <p:nvPicPr>
          <p:cNvPr id="205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872" y="4890411"/>
            <a:ext cx="4241006" cy="828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24" y="5802198"/>
            <a:ext cx="4384179" cy="332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123806" y="4722130"/>
            <a:ext cx="2189285" cy="317459"/>
          </a:xfrm>
          <a:prstGeom prst="rect">
            <a:avLst/>
          </a:prstGeom>
          <a:noFill/>
        </p:spPr>
        <p:txBody>
          <a:bodyPr wrap="square" rtlCol="0">
            <a:spAutoFit/>
          </a:bodyPr>
          <a:lstStyle/>
          <a:p>
            <a:pPr algn="l" rtl="0"/>
            <a:r>
              <a:rPr lang="en-US" sz="1463" dirty="0"/>
              <a:t>China money,13.09.16</a:t>
            </a:r>
          </a:p>
        </p:txBody>
      </p:sp>
    </p:spTree>
    <p:extLst>
      <p:ext uri="{BB962C8B-B14F-4D97-AF65-F5344CB8AC3E}">
        <p14:creationId xmlns:p14="http://schemas.microsoft.com/office/powerpoint/2010/main" val="13038294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23519" y="174340"/>
            <a:ext cx="8947201" cy="587826"/>
          </a:xfrm>
        </p:spPr>
        <p:txBody>
          <a:bodyPr vert="horz" lIns="0" tIns="45720" rIns="0" bIns="0" rtlCol="1" anchor="b">
            <a:noAutofit/>
          </a:bodyPr>
          <a:lstStyle/>
          <a:p>
            <a:pPr algn="ctr"/>
            <a:r>
              <a:rPr lang="he-IL" sz="3600" dirty="0">
                <a:solidFill>
                  <a:schemeClr val="bg1"/>
                </a:solidFill>
                <a:latin typeface="Times New Roman" panose="02020603050405020304" pitchFamily="18" charset="0"/>
                <a:ea typeface="+mn-ea"/>
                <a:cs typeface="Times New Roman" panose="02020603050405020304" pitchFamily="18" charset="0"/>
              </a:rPr>
              <a:t>רקע מדעי - למידה עמוקה </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8195" name="Content Placeholder 2"/>
          <p:cNvSpPr>
            <a:spLocks noGrp="1"/>
          </p:cNvSpPr>
          <p:nvPr>
            <p:ph idx="1"/>
          </p:nvPr>
        </p:nvSpPr>
        <p:spPr>
          <a:xfrm>
            <a:off x="496389" y="1064205"/>
            <a:ext cx="9143144" cy="3348138"/>
          </a:xfrm>
        </p:spPr>
        <p:txBody>
          <a:bodyPr>
            <a:noAutofit/>
          </a:bodyPr>
          <a:lstStyle/>
          <a:p>
            <a:pPr marL="603647" lvl="1" indent="-232172" algn="just" rtl="1" fontAlgn="base">
              <a:spcBef>
                <a:spcPts val="975"/>
              </a:spcBef>
              <a:spcAft>
                <a:spcPts val="975"/>
              </a:spcAft>
              <a:buClr>
                <a:schemeClr val="folHlink"/>
              </a:buClr>
              <a:buSzPct val="65000"/>
              <a:buFont typeface="Wingdings" pitchFamily="2" charset="2"/>
              <a:buChar char="n"/>
            </a:pPr>
            <a:r>
              <a:rPr lang="he-IL" sz="2400" dirty="0">
                <a:latin typeface="Times New Roman" panose="02020603050405020304" pitchFamily="18" charset="0"/>
                <a:cs typeface="Times New Roman" panose="02020603050405020304" pitchFamily="18" charset="0"/>
              </a:rPr>
              <a:t>למידה עמוקה </a:t>
            </a:r>
            <a:r>
              <a:rPr lang="en-US" sz="2400" dirty="0" smtClean="0">
                <a:latin typeface="Times New Roman" panose="02020603050405020304" pitchFamily="18" charset="0"/>
                <a:cs typeface="Times New Roman" panose="02020603050405020304" pitchFamily="18" charset="0"/>
              </a:rPr>
              <a:t>(Deep Learning</a:t>
            </a:r>
            <a:r>
              <a:rPr lang="en-US" sz="2400" dirty="0">
                <a:latin typeface="Times New Roman" panose="02020603050405020304" pitchFamily="18" charset="0"/>
                <a:cs typeface="Times New Roman" panose="02020603050405020304" pitchFamily="18" charset="0"/>
              </a:rPr>
              <a:t>)</a:t>
            </a:r>
            <a:r>
              <a:rPr lang="he-IL" sz="2400" dirty="0">
                <a:latin typeface="Times New Roman" panose="02020603050405020304" pitchFamily="18" charset="0"/>
                <a:cs typeface="Times New Roman" panose="02020603050405020304" pitchFamily="18" charset="0"/>
              </a:rPr>
              <a:t> היא </a:t>
            </a:r>
            <a:r>
              <a:rPr lang="he-IL" sz="2400" dirty="0" smtClean="0">
                <a:latin typeface="Times New Roman" panose="02020603050405020304" pitchFamily="18" charset="0"/>
                <a:cs typeface="Times New Roman" panose="02020603050405020304" pitchFamily="18" charset="0"/>
              </a:rPr>
              <a:t>תחום </a:t>
            </a:r>
            <a:r>
              <a:rPr lang="he-IL" sz="2400" dirty="0">
                <a:latin typeface="Times New Roman" panose="02020603050405020304" pitchFamily="18" charset="0"/>
                <a:cs typeface="Times New Roman" panose="02020603050405020304" pitchFamily="18" charset="0"/>
              </a:rPr>
              <a:t>חדש יחסית בעולם המערכות הלומדות </a:t>
            </a:r>
            <a:r>
              <a:rPr lang="en-US" sz="2400" dirty="0" smtClean="0">
                <a:latin typeface="Times New Roman" panose="02020603050405020304" pitchFamily="18" charset="0"/>
                <a:cs typeface="Times New Roman" panose="02020603050405020304" pitchFamily="18" charset="0"/>
              </a:rPr>
              <a:t>(Machine Learning</a:t>
            </a:r>
            <a:r>
              <a:rPr lang="en-US" sz="2400" dirty="0">
                <a:latin typeface="Times New Roman" panose="02020603050405020304" pitchFamily="18" charset="0"/>
                <a:cs typeface="Times New Roman" panose="02020603050405020304" pitchFamily="18" charset="0"/>
              </a:rPr>
              <a:t>)</a:t>
            </a:r>
            <a:r>
              <a:rPr lang="he-IL" sz="2400" dirty="0">
                <a:latin typeface="Times New Roman" panose="02020603050405020304" pitchFamily="18" charset="0"/>
                <a:cs typeface="Times New Roman" panose="02020603050405020304" pitchFamily="18" charset="0"/>
              </a:rPr>
              <a:t> .</a:t>
            </a:r>
          </a:p>
          <a:p>
            <a:pPr marL="603647" lvl="1" indent="-232172" algn="just" rtl="1" fontAlgn="base">
              <a:spcBef>
                <a:spcPts val="975"/>
              </a:spcBef>
              <a:spcAft>
                <a:spcPts val="975"/>
              </a:spcAft>
              <a:buClr>
                <a:schemeClr val="folHlink"/>
              </a:buClr>
              <a:buSzPct val="65000"/>
              <a:buFont typeface="Wingdings" pitchFamily="2" charset="2"/>
              <a:buChar char="n"/>
            </a:pPr>
            <a:r>
              <a:rPr lang="he-IL" sz="2400" dirty="0">
                <a:latin typeface="Times New Roman" panose="02020603050405020304" pitchFamily="18" charset="0"/>
                <a:cs typeface="Times New Roman" panose="02020603050405020304" pitchFamily="18" charset="0"/>
              </a:rPr>
              <a:t>למידה עמוקה מנסה לחקות את תהליך הלמידה במוח האנושי תוך התבססות על  רשתות נוירונים עם מספר רב של שכבות ונוירונים (מאות מיליונים של  פרמטרים ללמידה).</a:t>
            </a:r>
          </a:p>
          <a:p>
            <a:pPr marL="603647" lvl="1" indent="-232172" algn="just" rtl="1" fontAlgn="base">
              <a:spcBef>
                <a:spcPts val="975"/>
              </a:spcBef>
              <a:spcAft>
                <a:spcPts val="975"/>
              </a:spcAft>
              <a:buClr>
                <a:schemeClr val="folHlink"/>
              </a:buClr>
              <a:buSzPct val="65000"/>
              <a:buFont typeface="Wingdings" pitchFamily="2" charset="2"/>
              <a:buChar char="n"/>
            </a:pPr>
            <a:r>
              <a:rPr lang="he-IL" sz="2400" dirty="0">
                <a:latin typeface="Times New Roman" panose="02020603050405020304" pitchFamily="18" charset="0"/>
                <a:cs typeface="Times New Roman" panose="02020603050405020304" pitchFamily="18" charset="0"/>
              </a:rPr>
              <a:t>הרשת מאומנת על בסיס למידה מדוגמאות בדומה לתהליך הלמידה האנושי.</a:t>
            </a:r>
          </a:p>
          <a:p>
            <a:pPr marL="603647" lvl="1" indent="-232172" algn="just" fontAlgn="base">
              <a:spcBef>
                <a:spcPts val="975"/>
              </a:spcBef>
              <a:spcAft>
                <a:spcPts val="975"/>
              </a:spcAft>
              <a:buClr>
                <a:schemeClr val="folHlink"/>
              </a:buClr>
              <a:buSzPct val="65000"/>
              <a:buFont typeface="Wingdings" pitchFamily="2" charset="2"/>
              <a:buChar char="n"/>
            </a:pPr>
            <a:endParaRPr lang="he-IL" sz="2400" dirty="0">
              <a:latin typeface="Times New Roman" panose="02020603050405020304" pitchFamily="18" charset="0"/>
              <a:cs typeface="+mn-cs"/>
            </a:endParaRPr>
          </a:p>
          <a:p>
            <a:pPr marL="603647" lvl="1" indent="-232172" algn="just" fontAlgn="base">
              <a:spcBef>
                <a:spcPts val="975"/>
              </a:spcBef>
              <a:spcAft>
                <a:spcPts val="975"/>
              </a:spcAft>
              <a:buClr>
                <a:schemeClr val="folHlink"/>
              </a:buClr>
              <a:buSzPct val="65000"/>
              <a:buFont typeface="Wingdings" pitchFamily="2" charset="2"/>
              <a:buChar char="n"/>
            </a:pPr>
            <a:endParaRPr lang="he-IL" sz="2400" dirty="0">
              <a:latin typeface="Times New Roman" panose="02020603050405020304" pitchFamily="18" charset="0"/>
              <a:cs typeface="+mn-cs"/>
            </a:endParaRPr>
          </a:p>
        </p:txBody>
      </p:sp>
      <p:pic>
        <p:nvPicPr>
          <p:cNvPr id="9" name="Picture 1"/>
          <p:cNvPicPr/>
          <p:nvPr/>
        </p:nvPicPr>
        <p:blipFill>
          <a:blip r:embed="rId2" cstate="print"/>
          <a:srcRect/>
          <a:stretch>
            <a:fillRect/>
          </a:stretch>
        </p:blipFill>
        <p:spPr bwMode="auto">
          <a:xfrm>
            <a:off x="623519" y="4227671"/>
            <a:ext cx="3627403" cy="1892628"/>
          </a:xfrm>
          <a:prstGeom prst="rect">
            <a:avLst/>
          </a:prstGeom>
          <a:noFill/>
          <a:ln w="9525">
            <a:noFill/>
            <a:miter lim="800000"/>
            <a:headEnd/>
            <a:tailEnd/>
          </a:ln>
        </p:spPr>
      </p:pic>
      <p:pic>
        <p:nvPicPr>
          <p:cNvPr id="10" name="תמונה 9" descr="http://image.slidesharecdn.com/lecture29-convolutionalneuralnetworks-visionspring2015-150504114140-conversion-gate02/95/lecture-29-convolutional-neural-networks-computer-vision-spring2015-9-638.jpg?cb=143074000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5532" y="4358038"/>
            <a:ext cx="2281754" cy="1770698"/>
          </a:xfrm>
          <a:prstGeom prst="rect">
            <a:avLst/>
          </a:prstGeom>
          <a:noFill/>
          <a:ln>
            <a:noFill/>
          </a:ln>
        </p:spPr>
      </p:pic>
    </p:spTree>
    <p:extLst>
      <p:ext uri="{BB962C8B-B14F-4D97-AF65-F5344CB8AC3E}">
        <p14:creationId xmlns:p14="http://schemas.microsoft.com/office/powerpoint/2010/main" val="3892059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896" y="1098089"/>
            <a:ext cx="9316976" cy="5381897"/>
          </a:xfrm>
        </p:spPr>
        <p:txBody>
          <a:bodyPr>
            <a:noAutofit/>
          </a:bodyPr>
          <a:lstStyle/>
          <a:p>
            <a:pPr algn="just" rtl="1"/>
            <a:r>
              <a:rPr lang="he-IL" sz="2800" dirty="0">
                <a:latin typeface="Times New Roman" panose="02020603050405020304" pitchFamily="18" charset="0"/>
                <a:cs typeface="Times New Roman" panose="02020603050405020304" pitchFamily="18" charset="0"/>
              </a:rPr>
              <a:t>המחלקה להנדסת חשמל ומחשבים באוניברסיטת בן-גוריון בנגב הוקמה בשנת 1971. </a:t>
            </a:r>
            <a:endParaRPr lang="he-IL" sz="2800" dirty="0" smtClean="0">
              <a:latin typeface="Times New Roman" panose="02020603050405020304" pitchFamily="18" charset="0"/>
              <a:cs typeface="Times New Roman" panose="02020603050405020304" pitchFamily="18" charset="0"/>
            </a:endParaRPr>
          </a:p>
          <a:p>
            <a:pPr algn="just" rtl="1"/>
            <a:r>
              <a:rPr lang="he-IL" sz="2800" dirty="0" smtClean="0">
                <a:latin typeface="Times New Roman" panose="02020603050405020304" pitchFamily="18" charset="0"/>
                <a:cs typeface="Times New Roman" panose="02020603050405020304" pitchFamily="18" charset="0"/>
              </a:rPr>
              <a:t>המחלקה </a:t>
            </a:r>
            <a:r>
              <a:rPr lang="he-IL" sz="2800" dirty="0">
                <a:latin typeface="Times New Roman" panose="02020603050405020304" pitchFamily="18" charset="0"/>
                <a:cs typeface="Times New Roman" panose="02020603050405020304" pitchFamily="18" charset="0"/>
              </a:rPr>
              <a:t>מציעה לימודים לתואר ראשון ותארים מתקדמים במגוון רחב של נושאים המכסים אספקטים שימושיים ותיאורטיים של הנדסת חשמל ומחשבים</a:t>
            </a:r>
            <a:r>
              <a:rPr lang="he-IL" sz="2800" dirty="0" smtClean="0">
                <a:latin typeface="Times New Roman" panose="02020603050405020304" pitchFamily="18" charset="0"/>
                <a:cs typeface="Times New Roman" panose="02020603050405020304" pitchFamily="18" charset="0"/>
              </a:rPr>
              <a:t>.</a:t>
            </a:r>
            <a:endParaRPr lang="he-IL" sz="2800" dirty="0">
              <a:latin typeface="Times New Roman" panose="02020603050405020304" pitchFamily="18" charset="0"/>
              <a:cs typeface="Times New Roman" panose="02020603050405020304" pitchFamily="18" charset="0"/>
            </a:endParaRPr>
          </a:p>
          <a:p>
            <a:pPr algn="just" rtl="1"/>
            <a:r>
              <a:rPr lang="he-IL" sz="2800" dirty="0">
                <a:latin typeface="Times New Roman" panose="02020603050405020304" pitchFamily="18" charset="0"/>
                <a:cs typeface="Times New Roman" panose="02020603050405020304" pitchFamily="18" charset="0"/>
              </a:rPr>
              <a:t>במחלקה </a:t>
            </a:r>
            <a:r>
              <a:rPr lang="he-IL" sz="2800" dirty="0" smtClean="0">
                <a:latin typeface="Times New Roman" panose="02020603050405020304" pitchFamily="18" charset="0"/>
                <a:cs typeface="Times New Roman" panose="02020603050405020304" pitchFamily="18" charset="0"/>
              </a:rPr>
              <a:t>כ-1050 </a:t>
            </a:r>
            <a:r>
              <a:rPr lang="he-IL" sz="2800" dirty="0">
                <a:latin typeface="Times New Roman" panose="02020603050405020304" pitchFamily="18" charset="0"/>
                <a:cs typeface="Times New Roman" panose="02020603050405020304" pitchFamily="18" charset="0"/>
              </a:rPr>
              <a:t>סטודנטים הלומדים </a:t>
            </a:r>
            <a:r>
              <a:rPr lang="he-IL" sz="2800" dirty="0" smtClean="0">
                <a:latin typeface="Times New Roman" panose="02020603050405020304" pitchFamily="18" charset="0"/>
                <a:cs typeface="Times New Roman" panose="02020603050405020304" pitchFamily="18" charset="0"/>
              </a:rPr>
              <a:t>לתואר</a:t>
            </a:r>
            <a:r>
              <a:rPr lang="en-US" sz="2800" dirty="0" smtClean="0">
                <a:latin typeface="Times New Roman" panose="02020603050405020304" pitchFamily="18" charset="0"/>
                <a:cs typeface="Times New Roman" panose="02020603050405020304" pitchFamily="18" charset="0"/>
              </a:rPr>
              <a:t>B.Sc.</a:t>
            </a:r>
            <a:r>
              <a:rPr lang="he-IL" sz="2800" dirty="0" smtClean="0">
                <a:latin typeface="Times New Roman" panose="02020603050405020304" pitchFamily="18" charset="0"/>
                <a:cs typeface="Times New Roman" panose="02020603050405020304" pitchFamily="18" charset="0"/>
              </a:rPr>
              <a:t> ו-כ-200 </a:t>
            </a:r>
            <a:r>
              <a:rPr lang="he-IL" sz="2800" dirty="0">
                <a:latin typeface="Times New Roman" panose="02020603050405020304" pitchFamily="18" charset="0"/>
                <a:cs typeface="Times New Roman" panose="02020603050405020304" pitchFamily="18" charset="0"/>
              </a:rPr>
              <a:t>סטודנטים </a:t>
            </a:r>
            <a:r>
              <a:rPr lang="he-IL" sz="2800" dirty="0" smtClean="0">
                <a:latin typeface="Times New Roman" panose="02020603050405020304" pitchFamily="18" charset="0"/>
                <a:cs typeface="Times New Roman" panose="02020603050405020304" pitchFamily="18" charset="0"/>
              </a:rPr>
              <a:t>לתארים </a:t>
            </a:r>
            <a:r>
              <a:rPr lang="en-US" sz="2800" dirty="0" smtClean="0">
                <a:latin typeface="Times New Roman" panose="02020603050405020304" pitchFamily="18" charset="0"/>
                <a:cs typeface="Times New Roman" panose="02020603050405020304" pitchFamily="18" charset="0"/>
              </a:rPr>
              <a:t>MSc.</a:t>
            </a:r>
            <a:r>
              <a:rPr lang="he-IL" sz="2800" dirty="0" smtClean="0">
                <a:latin typeface="Times New Roman" panose="02020603050405020304" pitchFamily="18" charset="0"/>
                <a:cs typeface="Times New Roman" panose="02020603050405020304" pitchFamily="18" charset="0"/>
              </a:rPr>
              <a:t> ו-</a:t>
            </a:r>
            <a:r>
              <a:rPr lang="en-US" sz="2800" dirty="0" smtClean="0">
                <a:latin typeface="Times New Roman" panose="02020603050405020304" pitchFamily="18" charset="0"/>
                <a:cs typeface="Times New Roman" panose="02020603050405020304" pitchFamily="18" charset="0"/>
              </a:rPr>
              <a:t>Ph.D.</a:t>
            </a:r>
            <a:r>
              <a:rPr lang="he-IL" sz="2800" dirty="0" smtClean="0">
                <a:latin typeface="Times New Roman" panose="02020603050405020304" pitchFamily="18" charset="0"/>
                <a:cs typeface="Times New Roman" panose="02020603050405020304" pitchFamily="18" charset="0"/>
              </a:rPr>
              <a:t>. </a:t>
            </a:r>
            <a:endParaRPr lang="he-IL" sz="2800" dirty="0">
              <a:latin typeface="Times New Roman" panose="02020603050405020304" pitchFamily="18" charset="0"/>
              <a:cs typeface="Times New Roman" panose="02020603050405020304" pitchFamily="18" charset="0"/>
            </a:endParaRPr>
          </a:p>
          <a:p>
            <a:pPr algn="just" rtl="1"/>
            <a:r>
              <a:rPr lang="he-IL" sz="2800" dirty="0">
                <a:latin typeface="Times New Roman" panose="02020603050405020304" pitchFamily="18" charset="0"/>
                <a:cs typeface="Times New Roman" panose="02020603050405020304" pitchFamily="18" charset="0"/>
              </a:rPr>
              <a:t>תחומי ההתמחות </a:t>
            </a:r>
            <a:r>
              <a:rPr lang="he-IL" sz="2800" dirty="0" smtClean="0">
                <a:latin typeface="Times New Roman" panose="02020603050405020304" pitchFamily="18" charset="0"/>
                <a:cs typeface="Times New Roman" panose="02020603050405020304" pitchFamily="18" charset="0"/>
              </a:rPr>
              <a:t>של המחלקה כוללים</a:t>
            </a:r>
            <a:r>
              <a:rPr lang="he-IL" sz="2800" dirty="0">
                <a:latin typeface="Times New Roman" panose="02020603050405020304" pitchFamily="18" charset="0"/>
                <a:cs typeface="Times New Roman" panose="02020603050405020304" pitchFamily="18" charset="0"/>
              </a:rPr>
              <a:t>: מחשבים, תורת התקשורת, עיבוד אותות ותמונות, תורת מערכות בקרה, אלקטרו-אופטיקה, קרינה אלקטרומגנטית</a:t>
            </a:r>
            <a:r>
              <a:rPr lang="he-IL" sz="2800" dirty="0" smtClean="0">
                <a:latin typeface="Times New Roman" panose="02020603050405020304" pitchFamily="18" charset="0"/>
                <a:cs typeface="Times New Roman" panose="02020603050405020304" pitchFamily="18" charset="0"/>
              </a:rPr>
              <a:t>, </a:t>
            </a:r>
            <a:r>
              <a:rPr lang="he-IL" sz="2800" dirty="0">
                <a:latin typeface="Times New Roman" panose="02020603050405020304" pitchFamily="18" charset="0"/>
                <a:cs typeface="Times New Roman" panose="02020603050405020304" pitchFamily="18" charset="0"/>
              </a:rPr>
              <a:t>מערכות הספק והתקנים אלקטרוניים </a:t>
            </a:r>
            <a:r>
              <a:rPr lang="he-IL" sz="2800" dirty="0" smtClean="0">
                <a:latin typeface="Times New Roman" panose="02020603050405020304" pitchFamily="18" charset="0"/>
                <a:cs typeface="Times New Roman" panose="02020603050405020304" pitchFamily="18" charset="0"/>
              </a:rPr>
              <a:t>ומעגלים, </a:t>
            </a:r>
            <a:r>
              <a:rPr lang="he-IL" sz="2800" dirty="0" err="1" smtClean="0">
                <a:latin typeface="Times New Roman" panose="02020603050405020304" pitchFamily="18" charset="0"/>
                <a:cs typeface="Times New Roman" panose="02020603050405020304" pitchFamily="18" charset="0"/>
              </a:rPr>
              <a:t>לווינים</a:t>
            </a:r>
            <a:r>
              <a:rPr lang="he-IL" sz="2800" dirty="0" smtClean="0">
                <a:latin typeface="Times New Roman" panose="02020603050405020304" pitchFamily="18" charset="0"/>
                <a:cs typeface="Times New Roman" panose="02020603050405020304" pitchFamily="18" charset="0"/>
              </a:rPr>
              <a:t> ותקשורת אלחוטית.</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47860" y="360402"/>
            <a:ext cx="9137438" cy="646331"/>
          </a:xfrm>
          <a:prstGeom prst="rect">
            <a:avLst/>
          </a:prstGeom>
        </p:spPr>
        <p:txBody>
          <a:bodyPr wrap="none">
            <a:spAutoFit/>
          </a:bodyPr>
          <a:lstStyle/>
          <a:p>
            <a:r>
              <a:rPr lang="he-IL" sz="3600" dirty="0">
                <a:solidFill>
                  <a:schemeClr val="bg1"/>
                </a:solidFill>
                <a:latin typeface="Times New Roman" panose="02020603050405020304" pitchFamily="18" charset="0"/>
                <a:cs typeface="Times New Roman" panose="02020603050405020304" pitchFamily="18" charset="0"/>
              </a:rPr>
              <a:t>המחלקה להנדסת חשמל ומחשבים באוניברסיטת בן-גוריון </a:t>
            </a:r>
            <a:endParaRPr lang="en-US" sz="3600" dirty="0">
              <a:solidFill>
                <a:schemeClr val="bg1"/>
              </a:solidFill>
            </a:endParaRPr>
          </a:p>
        </p:txBody>
      </p:sp>
    </p:spTree>
    <p:extLst>
      <p:ext uri="{BB962C8B-B14F-4D97-AF65-F5344CB8AC3E}">
        <p14:creationId xmlns:p14="http://schemas.microsoft.com/office/powerpoint/2010/main" val="3306368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462" y="0"/>
            <a:ext cx="7101106" cy="1524000"/>
          </a:xfrm>
        </p:spPr>
        <p:txBody>
          <a:bodyPr>
            <a:normAutofit/>
          </a:bodyPr>
          <a:lstStyle/>
          <a:p>
            <a:pPr algn="ctr" rtl="1"/>
            <a:r>
              <a:rPr lang="he-IL" sz="3600" b="1" dirty="0" smtClean="0">
                <a:solidFill>
                  <a:schemeClr val="bg1"/>
                </a:solidFill>
              </a:rPr>
              <a:t>אלגוריתמי למידה נוספים</a:t>
            </a:r>
            <a:endParaRPr lang="en-US" sz="3600" b="1" dirty="0">
              <a:solidFill>
                <a:schemeClr val="bg1"/>
              </a:solidFill>
            </a:endParaRPr>
          </a:p>
        </p:txBody>
      </p:sp>
      <p:sp>
        <p:nvSpPr>
          <p:cNvPr id="3" name="Content Placeholder 2"/>
          <p:cNvSpPr>
            <a:spLocks noGrp="1"/>
          </p:cNvSpPr>
          <p:nvPr>
            <p:ph idx="1"/>
          </p:nvPr>
        </p:nvSpPr>
        <p:spPr>
          <a:xfrm>
            <a:off x="827313" y="1410790"/>
            <a:ext cx="8516983" cy="5447210"/>
          </a:xfrm>
        </p:spPr>
        <p:txBody>
          <a:bodyPr>
            <a:noAutofit/>
          </a:bodyPr>
          <a:lstStyle/>
          <a:p>
            <a:pPr algn="just" rtl="1">
              <a:buClrTx/>
            </a:pPr>
            <a:r>
              <a:rPr lang="he-IL" sz="2400" dirty="0" smtClean="0">
                <a:solidFill>
                  <a:schemeClr val="bg1"/>
                </a:solidFill>
                <a:latin typeface="Times New Roman" panose="02020603050405020304" pitchFamily="18" charset="0"/>
                <a:cs typeface="Times New Roman" panose="02020603050405020304" pitchFamily="18" charset="0"/>
              </a:rPr>
              <a:t>מכיוון</a:t>
            </a:r>
            <a:r>
              <a:rPr lang="he-IL" sz="2400" b="1" dirty="0" smtClean="0">
                <a:solidFill>
                  <a:schemeClr val="bg1"/>
                </a:solidFill>
                <a:latin typeface="Times New Roman" panose="02020603050405020304" pitchFamily="18" charset="0"/>
                <a:cs typeface="Times New Roman" panose="02020603050405020304" pitchFamily="18" charset="0"/>
              </a:rPr>
              <a:t> </a:t>
            </a:r>
            <a:r>
              <a:rPr lang="he-IL" sz="2400" dirty="0" smtClean="0">
                <a:solidFill>
                  <a:schemeClr val="bg1"/>
                </a:solidFill>
                <a:latin typeface="Times New Roman" panose="02020603050405020304" pitchFamily="18" charset="0"/>
                <a:cs typeface="Times New Roman" panose="02020603050405020304" pitchFamily="18" charset="0"/>
              </a:rPr>
              <a:t>שהנתונים שהתקבלו מאלגוריתמיים השונים (דעיכה, מזג אוויר) ייתכן שהיו ללא סיווג (</a:t>
            </a:r>
            <a:r>
              <a:rPr lang="en-US" sz="2400" dirty="0" smtClean="0">
                <a:solidFill>
                  <a:schemeClr val="bg1"/>
                </a:solidFill>
                <a:latin typeface="Times New Roman" panose="02020603050405020304" pitchFamily="18" charset="0"/>
                <a:cs typeface="Times New Roman" panose="02020603050405020304" pitchFamily="18" charset="0"/>
              </a:rPr>
              <a:t>Label</a:t>
            </a:r>
            <a:r>
              <a:rPr lang="he-IL" sz="2400" dirty="0" smtClean="0">
                <a:solidFill>
                  <a:schemeClr val="bg1"/>
                </a:solidFill>
                <a:latin typeface="Times New Roman" panose="02020603050405020304" pitchFamily="18" charset="0"/>
                <a:cs typeface="Times New Roman" panose="02020603050405020304" pitchFamily="18" charset="0"/>
              </a:rPr>
              <a:t>)</a:t>
            </a:r>
            <a:r>
              <a:rPr lang="en-US" sz="2400" dirty="0" smtClean="0">
                <a:solidFill>
                  <a:schemeClr val="bg1"/>
                </a:solidFill>
                <a:latin typeface="Times New Roman" panose="02020603050405020304" pitchFamily="18" charset="0"/>
                <a:cs typeface="Times New Roman" panose="02020603050405020304" pitchFamily="18" charset="0"/>
              </a:rPr>
              <a:t> </a:t>
            </a:r>
            <a:r>
              <a:rPr lang="he-IL" sz="2400" dirty="0" smtClean="0">
                <a:solidFill>
                  <a:schemeClr val="bg1"/>
                </a:solidFill>
                <a:latin typeface="Times New Roman" panose="02020603050405020304" pitchFamily="18" charset="0"/>
                <a:cs typeface="Times New Roman" panose="02020603050405020304" pitchFamily="18" charset="0"/>
              </a:rPr>
              <a:t> נידרש לבצע פעולה "יקרה" של סיווג. כדי להמעיט בפעולות "יקרות" נשתמש במערכת לומדת "למידה פעילה". </a:t>
            </a:r>
          </a:p>
          <a:p>
            <a:pPr algn="just" rtl="1">
              <a:buClrTx/>
            </a:pPr>
            <a:r>
              <a:rPr lang="he-IL" sz="2400" b="1" dirty="0" smtClean="0">
                <a:solidFill>
                  <a:schemeClr val="bg1"/>
                </a:solidFill>
                <a:latin typeface="Times New Roman" panose="02020603050405020304" pitchFamily="18" charset="0"/>
                <a:cs typeface="Times New Roman" panose="02020603050405020304" pitchFamily="18" charset="0"/>
              </a:rPr>
              <a:t>למידה </a:t>
            </a:r>
            <a:r>
              <a:rPr lang="he-IL" sz="2400" b="1" dirty="0">
                <a:solidFill>
                  <a:schemeClr val="bg1"/>
                </a:solidFill>
                <a:latin typeface="Times New Roman" panose="02020603050405020304" pitchFamily="18" charset="0"/>
                <a:cs typeface="Times New Roman" panose="02020603050405020304" pitchFamily="18" charset="0"/>
              </a:rPr>
              <a:t>פעילה</a:t>
            </a:r>
            <a:r>
              <a:rPr lang="he-IL" sz="2400" dirty="0">
                <a:solidFill>
                  <a:schemeClr val="bg1"/>
                </a:solidFill>
                <a:latin typeface="Times New Roman" panose="02020603050405020304" pitchFamily="18" charset="0"/>
                <a:cs typeface="Times New Roman" panose="02020603050405020304" pitchFamily="18" charset="0"/>
              </a:rPr>
              <a:t> </a:t>
            </a:r>
            <a:r>
              <a:rPr lang="he-IL" sz="2400" dirty="0" smtClean="0">
                <a:solidFill>
                  <a:schemeClr val="bg1"/>
                </a:solidFill>
                <a:latin typeface="Times New Roman" panose="02020603050405020304" pitchFamily="18" charset="0"/>
                <a:cs typeface="Times New Roman" panose="02020603050405020304" pitchFamily="18" charset="0"/>
              </a:rPr>
              <a:t>(</a:t>
            </a:r>
            <a:r>
              <a:rPr lang="en-US" sz="2400" dirty="0">
                <a:solidFill>
                  <a:schemeClr val="bg1"/>
                </a:solidFill>
                <a:latin typeface="Times New Roman" panose="02020603050405020304" pitchFamily="18" charset="0"/>
                <a:cs typeface="Times New Roman" panose="02020603050405020304" pitchFamily="18" charset="0"/>
              </a:rPr>
              <a:t>Active </a:t>
            </a:r>
            <a:r>
              <a:rPr lang="en-US" sz="2400" dirty="0" smtClean="0">
                <a:solidFill>
                  <a:schemeClr val="bg1"/>
                </a:solidFill>
                <a:latin typeface="Times New Roman" panose="02020603050405020304" pitchFamily="18" charset="0"/>
                <a:cs typeface="Times New Roman" panose="02020603050405020304" pitchFamily="18" charset="0"/>
              </a:rPr>
              <a:t>Learning</a:t>
            </a:r>
            <a:r>
              <a:rPr lang="he-IL" sz="2400" dirty="0" smtClean="0">
                <a:solidFill>
                  <a:schemeClr val="bg1"/>
                </a:solidFill>
                <a:latin typeface="Times New Roman" panose="02020603050405020304" pitchFamily="18" charset="0"/>
                <a:cs typeface="Times New Roman" panose="02020603050405020304" pitchFamily="18" charset="0"/>
              </a:rPr>
              <a:t>) היא </a:t>
            </a:r>
            <a:r>
              <a:rPr lang="he-IL" sz="2400" dirty="0">
                <a:solidFill>
                  <a:schemeClr val="bg1"/>
                </a:solidFill>
                <a:latin typeface="Times New Roman" panose="02020603050405020304" pitchFamily="18" charset="0"/>
                <a:cs typeface="Times New Roman" panose="02020603050405020304" pitchFamily="18" charset="0"/>
              </a:rPr>
              <a:t>מקרה מיוחד של למידה </a:t>
            </a:r>
            <a:r>
              <a:rPr lang="he-IL" sz="2400" dirty="0" smtClean="0">
                <a:solidFill>
                  <a:schemeClr val="bg1"/>
                </a:solidFill>
                <a:latin typeface="Times New Roman" panose="02020603050405020304" pitchFamily="18" charset="0"/>
                <a:cs typeface="Times New Roman" panose="02020603050405020304" pitchFamily="18" charset="0"/>
              </a:rPr>
              <a:t>מפוקחת למחצה (</a:t>
            </a:r>
            <a:r>
              <a:rPr lang="en-US" sz="2400" dirty="0">
                <a:solidFill>
                  <a:schemeClr val="bg1"/>
                </a:solidFill>
                <a:latin typeface="Times New Roman" panose="02020603050405020304" pitchFamily="18" charset="0"/>
                <a:cs typeface="Times New Roman" panose="02020603050405020304" pitchFamily="18" charset="0"/>
              </a:rPr>
              <a:t>semi-supervised machine learning</a:t>
            </a:r>
            <a:r>
              <a:rPr lang="he-IL" sz="2400" dirty="0" smtClean="0">
                <a:solidFill>
                  <a:schemeClr val="bg1"/>
                </a:solidFill>
                <a:latin typeface="Times New Roman" panose="02020603050405020304" pitchFamily="18" charset="0"/>
                <a:cs typeface="Times New Roman" panose="02020603050405020304" pitchFamily="18" charset="0"/>
              </a:rPr>
              <a:t>), </a:t>
            </a:r>
            <a:r>
              <a:rPr lang="he-IL" sz="2400" dirty="0">
                <a:solidFill>
                  <a:schemeClr val="bg1"/>
                </a:solidFill>
                <a:latin typeface="Times New Roman" panose="02020603050405020304" pitchFamily="18" charset="0"/>
                <a:cs typeface="Times New Roman" panose="02020603050405020304" pitchFamily="18" charset="0"/>
              </a:rPr>
              <a:t>שבה אלגוריתם למידה יכול לשאול באופן אינטראקטיבי את המשתמש (או מקור מידע אחר) </a:t>
            </a:r>
            <a:r>
              <a:rPr lang="he-IL" sz="2400" dirty="0" smtClean="0">
                <a:solidFill>
                  <a:schemeClr val="bg1"/>
                </a:solidFill>
                <a:latin typeface="Times New Roman" panose="02020603050405020304" pitchFamily="18" charset="0"/>
                <a:cs typeface="Times New Roman" panose="02020603050405020304" pitchFamily="18" charset="0"/>
              </a:rPr>
              <a:t>מהו הסיווג</a:t>
            </a:r>
            <a:r>
              <a:rPr lang="en-US" sz="2400" dirty="0" smtClean="0">
                <a:solidFill>
                  <a:schemeClr val="bg1"/>
                </a:solidFill>
                <a:latin typeface="Times New Roman" panose="02020603050405020304" pitchFamily="18" charset="0"/>
                <a:cs typeface="Times New Roman" panose="02020603050405020304" pitchFamily="18" charset="0"/>
              </a:rPr>
              <a:t> </a:t>
            </a:r>
            <a:r>
              <a:rPr lang="he-IL" sz="2400" dirty="0" smtClean="0">
                <a:solidFill>
                  <a:schemeClr val="bg1"/>
                </a:solidFill>
                <a:latin typeface="Times New Roman" panose="02020603050405020304" pitchFamily="18" charset="0"/>
                <a:cs typeface="Times New Roman" panose="02020603050405020304" pitchFamily="18" charset="0"/>
              </a:rPr>
              <a:t>של הנתונים וזאת כדי </a:t>
            </a:r>
            <a:r>
              <a:rPr lang="he-IL" sz="2400" dirty="0">
                <a:solidFill>
                  <a:schemeClr val="bg1"/>
                </a:solidFill>
                <a:latin typeface="Times New Roman" panose="02020603050405020304" pitchFamily="18" charset="0"/>
                <a:cs typeface="Times New Roman" panose="02020603050405020304" pitchFamily="18" charset="0"/>
              </a:rPr>
              <a:t>לקבל את הפלט הרצוי בנקודות נתונים חדשות. </a:t>
            </a:r>
            <a:endParaRPr lang="he-IL" sz="2400" dirty="0" smtClean="0">
              <a:solidFill>
                <a:schemeClr val="bg1"/>
              </a:solidFill>
              <a:latin typeface="Times New Roman" panose="02020603050405020304" pitchFamily="18" charset="0"/>
              <a:cs typeface="Times New Roman" panose="02020603050405020304" pitchFamily="18" charset="0"/>
            </a:endParaRPr>
          </a:p>
          <a:p>
            <a:pPr algn="just" rtl="1">
              <a:buClr>
                <a:schemeClr val="bg1"/>
              </a:buClr>
            </a:pPr>
            <a:r>
              <a:rPr lang="he-IL" sz="2400" dirty="0" smtClean="0">
                <a:solidFill>
                  <a:schemeClr val="bg1"/>
                </a:solidFill>
                <a:latin typeface="Times New Roman" panose="02020603050405020304" pitchFamily="18" charset="0"/>
                <a:cs typeface="Times New Roman" panose="02020603050405020304" pitchFamily="18" charset="0"/>
              </a:rPr>
              <a:t>הגדרה של </a:t>
            </a:r>
            <a:r>
              <a:rPr lang="he-IL" sz="2400" b="1" dirty="0" smtClean="0">
                <a:solidFill>
                  <a:schemeClr val="bg1"/>
                </a:solidFill>
                <a:latin typeface="Times New Roman" panose="02020603050405020304" pitchFamily="18" charset="0"/>
                <a:cs typeface="Times New Roman" panose="02020603050405020304" pitchFamily="18" charset="0"/>
              </a:rPr>
              <a:t>למידה פעילה</a:t>
            </a:r>
            <a:r>
              <a:rPr lang="he-IL" sz="2400" dirty="0" smtClean="0">
                <a:solidFill>
                  <a:schemeClr val="bg1"/>
                </a:solidFill>
                <a:latin typeface="Times New Roman" panose="02020603050405020304" pitchFamily="18" charset="0"/>
                <a:cs typeface="Times New Roman" panose="02020603050405020304" pitchFamily="18" charset="0"/>
              </a:rPr>
              <a:t>: תהי </a:t>
            </a:r>
            <a:r>
              <a:rPr lang="en-US" sz="2400" i="1" dirty="0" smtClean="0">
                <a:solidFill>
                  <a:schemeClr val="bg1"/>
                </a:solidFill>
                <a:latin typeface="Times New Roman" panose="02020603050405020304" pitchFamily="18" charset="0"/>
                <a:cs typeface="Times New Roman" panose="02020603050405020304" pitchFamily="18" charset="0"/>
              </a:rPr>
              <a:t>T</a:t>
            </a:r>
            <a:r>
              <a:rPr lang="he-IL" sz="2400" dirty="0">
                <a:solidFill>
                  <a:schemeClr val="bg1"/>
                </a:solidFill>
                <a:latin typeface="Times New Roman" panose="02020603050405020304" pitchFamily="18" charset="0"/>
                <a:cs typeface="Times New Roman" panose="02020603050405020304" pitchFamily="18" charset="0"/>
              </a:rPr>
              <a:t>  סך כל </a:t>
            </a:r>
            <a:r>
              <a:rPr lang="he-IL" sz="2400" dirty="0" smtClean="0">
                <a:solidFill>
                  <a:schemeClr val="bg1"/>
                </a:solidFill>
                <a:latin typeface="Times New Roman" panose="02020603050405020304" pitchFamily="18" charset="0"/>
                <a:cs typeface="Times New Roman" panose="02020603050405020304" pitchFamily="18" charset="0"/>
              </a:rPr>
              <a:t>המידע הנלקח בחשבון. </a:t>
            </a:r>
            <a:r>
              <a:rPr lang="he-IL" sz="2400" dirty="0">
                <a:solidFill>
                  <a:schemeClr val="bg1"/>
                </a:solidFill>
                <a:latin typeface="Times New Roman" panose="02020603050405020304" pitchFamily="18" charset="0"/>
                <a:cs typeface="Times New Roman" panose="02020603050405020304" pitchFamily="18" charset="0"/>
              </a:rPr>
              <a:t>	</a:t>
            </a:r>
            <a:endParaRPr lang="he-IL" sz="2400" dirty="0" smtClean="0">
              <a:solidFill>
                <a:schemeClr val="bg1"/>
              </a:solidFill>
              <a:latin typeface="Times New Roman" panose="02020603050405020304" pitchFamily="18" charset="0"/>
              <a:cs typeface="Times New Roman" panose="02020603050405020304" pitchFamily="18" charset="0"/>
            </a:endParaRPr>
          </a:p>
          <a:p>
            <a:pPr marL="0" indent="0" algn="just" rtl="1">
              <a:buNone/>
            </a:pPr>
            <a:r>
              <a:rPr lang="he-IL" sz="2400" dirty="0">
                <a:solidFill>
                  <a:schemeClr val="bg1"/>
                </a:solidFill>
                <a:latin typeface="Times New Roman" panose="02020603050405020304" pitchFamily="18" charset="0"/>
                <a:cs typeface="Times New Roman" panose="02020603050405020304" pitchFamily="18" charset="0"/>
              </a:rPr>
              <a:t> </a:t>
            </a:r>
            <a:r>
              <a:rPr lang="he-IL" sz="2400" dirty="0" smtClean="0">
                <a:solidFill>
                  <a:schemeClr val="bg1"/>
                </a:solidFill>
                <a:latin typeface="Times New Roman" panose="02020603050405020304" pitchFamily="18" charset="0"/>
                <a:cs typeface="Times New Roman" panose="02020603050405020304" pitchFamily="18" charset="0"/>
              </a:rPr>
              <a:t>   במהלך </a:t>
            </a:r>
            <a:r>
              <a:rPr lang="he-IL" sz="2400" dirty="0">
                <a:solidFill>
                  <a:schemeClr val="bg1"/>
                </a:solidFill>
                <a:latin typeface="Times New Roman" panose="02020603050405020304" pitchFamily="18" charset="0"/>
                <a:cs typeface="Times New Roman" panose="02020603050405020304" pitchFamily="18" charset="0"/>
              </a:rPr>
              <a:t>כל </a:t>
            </a:r>
            <a:r>
              <a:rPr lang="he-IL" sz="2400" dirty="0" err="1">
                <a:solidFill>
                  <a:schemeClr val="bg1"/>
                </a:solidFill>
                <a:latin typeface="Times New Roman" panose="02020603050405020304" pitchFamily="18" charset="0"/>
                <a:cs typeface="Times New Roman" panose="02020603050405020304" pitchFamily="18" charset="0"/>
              </a:rPr>
              <a:t>איטרציה</a:t>
            </a:r>
            <a:r>
              <a:rPr lang="he-IL" sz="2400" dirty="0">
                <a:solidFill>
                  <a:schemeClr val="bg1"/>
                </a:solidFill>
                <a:latin typeface="Times New Roman" panose="02020603050405020304" pitchFamily="18" charset="0"/>
                <a:cs typeface="Times New Roman" panose="02020603050405020304" pitchFamily="18" charset="0"/>
              </a:rPr>
              <a:t>, </a:t>
            </a:r>
            <a:r>
              <a:rPr lang="en-US" sz="2400" i="1" dirty="0" err="1" smtClean="0">
                <a:solidFill>
                  <a:schemeClr val="bg1"/>
                </a:solidFill>
                <a:latin typeface="Times New Roman" panose="02020603050405020304" pitchFamily="18" charset="0"/>
                <a:cs typeface="Times New Roman" panose="02020603050405020304" pitchFamily="18" charset="0"/>
              </a:rPr>
              <a:t>i</a:t>
            </a:r>
            <a:r>
              <a:rPr lang="he-IL" sz="2400" dirty="0" smtClean="0">
                <a:solidFill>
                  <a:schemeClr val="bg1"/>
                </a:solidFill>
                <a:latin typeface="Times New Roman" panose="02020603050405020304" pitchFamily="18" charset="0"/>
                <a:cs typeface="Times New Roman" panose="02020603050405020304" pitchFamily="18" charset="0"/>
              </a:rPr>
              <a:t>, </a:t>
            </a:r>
            <a:r>
              <a:rPr lang="en-US" sz="2400" i="1" dirty="0" smtClean="0">
                <a:solidFill>
                  <a:schemeClr val="bg1"/>
                </a:solidFill>
                <a:latin typeface="Times New Roman" panose="02020603050405020304" pitchFamily="18" charset="0"/>
                <a:cs typeface="Times New Roman" panose="02020603050405020304" pitchFamily="18" charset="0"/>
              </a:rPr>
              <a:t>T</a:t>
            </a:r>
            <a:r>
              <a:rPr lang="he-IL" sz="2400" dirty="0" smtClean="0">
                <a:solidFill>
                  <a:schemeClr val="bg1"/>
                </a:solidFill>
                <a:latin typeface="Times New Roman" panose="02020603050405020304" pitchFamily="18" charset="0"/>
                <a:cs typeface="Times New Roman" panose="02020603050405020304" pitchFamily="18" charset="0"/>
              </a:rPr>
              <a:t> מתחלק ל-3 תת קבוצות:</a:t>
            </a:r>
          </a:p>
          <a:p>
            <a:pPr marL="457200" indent="-457200" algn="just">
              <a:buClrTx/>
              <a:buFont typeface="+mj-lt"/>
              <a:buAutoNum type="arabicPeriod"/>
            </a:pPr>
            <a:r>
              <a:rPr lang="en-US" sz="2400" i="1" dirty="0" err="1" smtClean="0">
                <a:solidFill>
                  <a:schemeClr val="bg1"/>
                </a:solidFill>
                <a:latin typeface="Times New Roman" panose="02020603050405020304" pitchFamily="18" charset="0"/>
                <a:cs typeface="Times New Roman" panose="02020603050405020304" pitchFamily="18" charset="0"/>
              </a:rPr>
              <a:t>T</a:t>
            </a:r>
            <a:r>
              <a:rPr lang="en-US" sz="2400" i="1" baseline="-25000" dirty="0" err="1" smtClean="0">
                <a:solidFill>
                  <a:schemeClr val="bg1"/>
                </a:solidFill>
                <a:latin typeface="Times New Roman" panose="02020603050405020304" pitchFamily="18" charset="0"/>
                <a:cs typeface="Times New Roman" panose="02020603050405020304" pitchFamily="18" charset="0"/>
              </a:rPr>
              <a:t>K,i</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Data points where the label is known</a:t>
            </a:r>
            <a:r>
              <a:rPr lang="en-US" sz="2400" dirty="0" smtClean="0">
                <a:solidFill>
                  <a:schemeClr val="bg1"/>
                </a:solidFill>
                <a:latin typeface="Times New Roman" panose="02020603050405020304" pitchFamily="18" charset="0"/>
                <a:cs typeface="Times New Roman" panose="02020603050405020304" pitchFamily="18" charset="0"/>
              </a:rPr>
              <a:t>.</a:t>
            </a:r>
          </a:p>
          <a:p>
            <a:pPr marL="457200" indent="-457200" algn="just">
              <a:buClrTx/>
              <a:buFont typeface="+mj-lt"/>
              <a:buAutoNum type="arabicPeriod"/>
            </a:pPr>
            <a:r>
              <a:rPr lang="en-US" sz="2400" i="1" dirty="0" err="1" smtClean="0">
                <a:solidFill>
                  <a:schemeClr val="bg1"/>
                </a:solidFill>
                <a:latin typeface="Times New Roman" panose="02020603050405020304" pitchFamily="18" charset="0"/>
                <a:cs typeface="Times New Roman" panose="02020603050405020304" pitchFamily="18" charset="0"/>
              </a:rPr>
              <a:t>T</a:t>
            </a:r>
            <a:r>
              <a:rPr lang="en-US" sz="2400" i="1" baseline="-25000" dirty="0" err="1" smtClean="0">
                <a:solidFill>
                  <a:schemeClr val="bg1"/>
                </a:solidFill>
                <a:latin typeface="Times New Roman" panose="02020603050405020304" pitchFamily="18" charset="0"/>
                <a:cs typeface="Times New Roman" panose="02020603050405020304" pitchFamily="18" charset="0"/>
              </a:rPr>
              <a:t>U,i</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Data points where the label is unknown</a:t>
            </a:r>
            <a:r>
              <a:rPr lang="en-US" sz="2400" dirty="0" smtClean="0">
                <a:solidFill>
                  <a:schemeClr val="bg1"/>
                </a:solidFill>
                <a:latin typeface="Times New Roman" panose="02020603050405020304" pitchFamily="18" charset="0"/>
                <a:cs typeface="Times New Roman" panose="02020603050405020304" pitchFamily="18" charset="0"/>
              </a:rPr>
              <a:t>.</a:t>
            </a:r>
          </a:p>
          <a:p>
            <a:pPr marL="457200" indent="-457200" algn="just">
              <a:buClrTx/>
              <a:buFont typeface="+mj-lt"/>
              <a:buAutoNum type="arabicPeriod"/>
            </a:pPr>
            <a:r>
              <a:rPr lang="en-US" sz="2400" i="1" dirty="0" smtClean="0">
                <a:solidFill>
                  <a:schemeClr val="bg1"/>
                </a:solidFill>
                <a:latin typeface="Times New Roman" panose="02020603050405020304" pitchFamily="18" charset="0"/>
                <a:cs typeface="Times New Roman" panose="02020603050405020304" pitchFamily="18" charset="0"/>
              </a:rPr>
              <a:t>T</a:t>
            </a:r>
            <a:r>
              <a:rPr lang="en-US" sz="2400" i="1" baseline="-25000" dirty="0" smtClean="0">
                <a:solidFill>
                  <a:schemeClr val="bg1"/>
                </a:solidFill>
                <a:latin typeface="Times New Roman" panose="02020603050405020304" pitchFamily="18" charset="0"/>
                <a:cs typeface="Times New Roman" panose="02020603050405020304" pitchFamily="18" charset="0"/>
              </a:rPr>
              <a:t>C,I </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A </a:t>
            </a:r>
            <a:r>
              <a:rPr lang="en-US" sz="2400" dirty="0">
                <a:solidFill>
                  <a:schemeClr val="bg1"/>
                </a:solidFill>
                <a:latin typeface="Times New Roman" panose="02020603050405020304" pitchFamily="18" charset="0"/>
                <a:cs typeface="Times New Roman" panose="02020603050405020304" pitchFamily="18" charset="0"/>
              </a:rPr>
              <a:t>subset of </a:t>
            </a:r>
            <a:r>
              <a:rPr lang="en-US" sz="2400" i="1" dirty="0" err="1">
                <a:solidFill>
                  <a:schemeClr val="bg1"/>
                </a:solidFill>
                <a:latin typeface="Times New Roman" panose="02020603050405020304" pitchFamily="18" charset="0"/>
                <a:cs typeface="Times New Roman" panose="02020603050405020304" pitchFamily="18" charset="0"/>
              </a:rPr>
              <a:t>T</a:t>
            </a:r>
            <a:r>
              <a:rPr lang="en-US" sz="2400" i="1" baseline="-25000" dirty="0" err="1">
                <a:solidFill>
                  <a:schemeClr val="bg1"/>
                </a:solidFill>
                <a:latin typeface="Times New Roman" panose="02020603050405020304" pitchFamily="18" charset="0"/>
                <a:cs typeface="Times New Roman" panose="02020603050405020304" pitchFamily="18" charset="0"/>
              </a:rPr>
              <a:t>U,i</a:t>
            </a:r>
            <a:r>
              <a:rPr lang="en-US" sz="2400" i="1" baseline="-250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that </a:t>
            </a:r>
            <a:r>
              <a:rPr lang="en-US" sz="2400" dirty="0">
                <a:solidFill>
                  <a:schemeClr val="bg1"/>
                </a:solidFill>
                <a:latin typeface="Times New Roman" panose="02020603050405020304" pitchFamily="18" charset="0"/>
                <a:cs typeface="Times New Roman" panose="02020603050405020304" pitchFamily="18" charset="0"/>
              </a:rPr>
              <a:t>is chosen to be labeled.</a:t>
            </a:r>
            <a:endParaRPr lang="he-IL" sz="2400" dirty="0" smtClean="0">
              <a:solidFill>
                <a:schemeClr val="bg1"/>
              </a:solidFill>
              <a:latin typeface="Times New Roman" panose="02020603050405020304" pitchFamily="18" charset="0"/>
              <a:cs typeface="Times New Roman" panose="02020603050405020304" pitchFamily="18" charset="0"/>
            </a:endParaRPr>
          </a:p>
          <a:p>
            <a:pPr marL="0" indent="0" algn="just" rtl="1">
              <a:buNone/>
            </a:pPr>
            <a:endParaRPr lang="he-IL" sz="24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890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9708"/>
            <a:ext cx="8699863" cy="1524000"/>
          </a:xfrm>
        </p:spPr>
        <p:txBody>
          <a:bodyPr/>
          <a:lstStyle/>
          <a:p>
            <a:pPr algn="r" rtl="1"/>
            <a:r>
              <a:rPr lang="he-IL" b="1" dirty="0" smtClean="0">
                <a:solidFill>
                  <a:schemeClr val="bg1"/>
                </a:solidFill>
                <a:latin typeface="Times New Roman" panose="02020603050405020304" pitchFamily="18" charset="0"/>
                <a:cs typeface="Times New Roman" panose="02020603050405020304" pitchFamily="18" charset="0"/>
              </a:rPr>
              <a:t>הדמיה של למידה </a:t>
            </a:r>
            <a:r>
              <a:rPr lang="he-IL" b="1" dirty="0">
                <a:solidFill>
                  <a:schemeClr val="bg1"/>
                </a:solidFill>
                <a:latin typeface="Times New Roman" panose="02020603050405020304" pitchFamily="18" charset="0"/>
                <a:cs typeface="Times New Roman" panose="02020603050405020304" pitchFamily="18" charset="0"/>
              </a:rPr>
              <a:t>פעילה (</a:t>
            </a:r>
            <a:r>
              <a:rPr lang="en-US" b="1" dirty="0">
                <a:solidFill>
                  <a:schemeClr val="bg1"/>
                </a:solidFill>
                <a:latin typeface="Times New Roman" panose="02020603050405020304" pitchFamily="18" charset="0"/>
                <a:cs typeface="Times New Roman" panose="02020603050405020304" pitchFamily="18" charset="0"/>
              </a:rPr>
              <a:t>Active Learning</a:t>
            </a:r>
            <a:r>
              <a:rPr lang="he-IL" b="1" dirty="0">
                <a:solidFill>
                  <a:schemeClr val="bg1"/>
                </a:solidFill>
                <a:latin typeface="Times New Roman" panose="02020603050405020304" pitchFamily="18" charset="0"/>
                <a:cs typeface="Times New Roman" panose="02020603050405020304" pitchFamily="18" charset="0"/>
              </a:rPr>
              <a:t>)</a:t>
            </a:r>
            <a:endParaRPr lang="en-US" b="1" dirty="0"/>
          </a:p>
        </p:txBody>
      </p:sp>
      <p:pic>
        <p:nvPicPr>
          <p:cNvPr id="5" name="Picture 4"/>
          <p:cNvPicPr>
            <a:picLocks noChangeAspect="1"/>
          </p:cNvPicPr>
          <p:nvPr/>
        </p:nvPicPr>
        <p:blipFill>
          <a:blip r:embed="rId2"/>
          <a:stretch>
            <a:fillRect/>
          </a:stretch>
        </p:blipFill>
        <p:spPr>
          <a:xfrm>
            <a:off x="230158" y="757645"/>
            <a:ext cx="4652715" cy="2804884"/>
          </a:xfrm>
          <a:prstGeom prst="rect">
            <a:avLst/>
          </a:prstGeom>
        </p:spPr>
      </p:pic>
      <p:pic>
        <p:nvPicPr>
          <p:cNvPr id="6" name="Picture 5"/>
          <p:cNvPicPr>
            <a:picLocks noChangeAspect="1"/>
          </p:cNvPicPr>
          <p:nvPr/>
        </p:nvPicPr>
        <p:blipFill>
          <a:blip r:embed="rId3"/>
          <a:stretch>
            <a:fillRect/>
          </a:stretch>
        </p:blipFill>
        <p:spPr>
          <a:xfrm>
            <a:off x="5159208" y="757645"/>
            <a:ext cx="4652715" cy="2804884"/>
          </a:xfrm>
          <a:prstGeom prst="rect">
            <a:avLst/>
          </a:prstGeom>
        </p:spPr>
      </p:pic>
      <p:pic>
        <p:nvPicPr>
          <p:cNvPr id="7" name="Picture 6"/>
          <p:cNvPicPr>
            <a:picLocks noChangeAspect="1"/>
          </p:cNvPicPr>
          <p:nvPr/>
        </p:nvPicPr>
        <p:blipFill>
          <a:blip r:embed="rId4"/>
          <a:stretch>
            <a:fillRect/>
          </a:stretch>
        </p:blipFill>
        <p:spPr>
          <a:xfrm>
            <a:off x="2360023" y="3655562"/>
            <a:ext cx="5556068" cy="3146540"/>
          </a:xfrm>
          <a:prstGeom prst="rect">
            <a:avLst/>
          </a:prstGeom>
        </p:spPr>
      </p:pic>
    </p:spTree>
    <p:extLst>
      <p:ext uri="{BB962C8B-B14F-4D97-AF65-F5344CB8AC3E}">
        <p14:creationId xmlns:p14="http://schemas.microsoft.com/office/powerpoint/2010/main" val="902010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1524000"/>
          </a:xfrm>
        </p:spPr>
        <p:txBody>
          <a:bodyPr>
            <a:noAutofit/>
          </a:bodyPr>
          <a:lstStyle/>
          <a:p>
            <a:pPr algn="ctr"/>
            <a:r>
              <a:rPr lang="he-IL" sz="3600" dirty="0" smtClean="0">
                <a:solidFill>
                  <a:schemeClr val="bg1"/>
                </a:solidFill>
                <a:latin typeface="Times New Roman" panose="02020603050405020304" pitchFamily="18" charset="0"/>
                <a:ea typeface="+mn-ea"/>
                <a:cs typeface="Times New Roman" panose="02020603050405020304" pitchFamily="18" charset="0"/>
              </a:rPr>
              <a:t> הפתרון המוצע</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9" name="Content Placeholder 8"/>
          <p:cNvSpPr>
            <a:spLocks noGrp="1"/>
          </p:cNvSpPr>
          <p:nvPr>
            <p:ph idx="1"/>
          </p:nvPr>
        </p:nvSpPr>
        <p:spPr>
          <a:xfrm>
            <a:off x="589024" y="1349829"/>
            <a:ext cx="8824942" cy="4963885"/>
          </a:xfrm>
        </p:spPr>
        <p:txBody>
          <a:bodyPr>
            <a:normAutofit/>
          </a:bodyPr>
          <a:lstStyle/>
          <a:p>
            <a:pPr marL="0" indent="0" algn="just" rtl="1">
              <a:buNone/>
            </a:pPr>
            <a:r>
              <a:rPr lang="he-IL" sz="2400" dirty="0">
                <a:latin typeface="Times New Roman" panose="02020603050405020304" pitchFamily="18" charset="0"/>
                <a:cs typeface="Times New Roman" panose="02020603050405020304" pitchFamily="18" charset="0"/>
              </a:rPr>
              <a:t>הנחת בסיס היא שבעזרת אלגוריתם חיזוי יהיה ניתן להוריד את שולי המערכת משמעותית וע"י זה לשפר את יעילות </a:t>
            </a:r>
            <a:r>
              <a:rPr lang="he-IL" sz="2400" dirty="0" smtClean="0">
                <a:latin typeface="Times New Roman" panose="02020603050405020304" pitchFamily="18" charset="0"/>
                <a:cs typeface="Times New Roman" panose="02020603050405020304" pitchFamily="18" charset="0"/>
              </a:rPr>
              <a:t>המערכת בעשרות </a:t>
            </a:r>
            <a:r>
              <a:rPr lang="he-IL" sz="2400" dirty="0">
                <a:latin typeface="Times New Roman" panose="02020603050405020304" pitchFamily="18" charset="0"/>
                <a:cs typeface="Times New Roman" panose="02020603050405020304" pitchFamily="18" charset="0"/>
              </a:rPr>
              <a:t>אחוזים</a:t>
            </a:r>
            <a:r>
              <a:rPr lang="he-IL"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dB - 2dB</a:t>
            </a:r>
            <a:r>
              <a:rPr lang="en-US" sz="2400" dirty="0">
                <a:latin typeface="Times New Roman" panose="02020603050405020304" pitchFamily="18" charset="0"/>
                <a:cs typeface="Times New Roman" panose="02020603050405020304" pitchFamily="18" charset="0"/>
              </a:rPr>
              <a:t>) </a:t>
            </a:r>
            <a:r>
              <a:rPr lang="he-IL" sz="2400" dirty="0" smtClean="0">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 (</a:t>
            </a:r>
            <a:r>
              <a:rPr lang="he-IL" sz="2400" dirty="0" smtClean="0">
                <a:latin typeface="Times New Roman" panose="02020603050405020304" pitchFamily="18" charset="0"/>
                <a:cs typeface="Times New Roman" panose="02020603050405020304" pitchFamily="18" charset="0"/>
              </a:rPr>
              <a:t>.  </a:t>
            </a:r>
          </a:p>
          <a:p>
            <a:pPr marL="0" indent="0" algn="just" rtl="1">
              <a:buNone/>
            </a:pPr>
            <a:r>
              <a:rPr lang="he-IL" sz="2400" dirty="0" smtClean="0">
                <a:latin typeface="Times New Roman" panose="02020603050405020304" pitchFamily="18" charset="0"/>
                <a:cs typeface="Times New Roman" panose="02020603050405020304" pitchFamily="18" charset="0"/>
              </a:rPr>
              <a:t>בעזרת </a:t>
            </a:r>
            <a:r>
              <a:rPr lang="he-IL" sz="2400" dirty="0">
                <a:latin typeface="Times New Roman" panose="02020603050405020304" pitchFamily="18" charset="0"/>
                <a:cs typeface="Times New Roman" panose="02020603050405020304" pitchFamily="18" charset="0"/>
              </a:rPr>
              <a:t>אלגוריתמים נכונים לחיזוי המצב הבא ע"י אנליזה וסינון של מידע המגיע מסנסורים רבים במקביל (טרמינלים). </a:t>
            </a:r>
            <a:endParaRPr lang="he-IL" sz="2400" dirty="0" smtClean="0">
              <a:latin typeface="Times New Roman" panose="02020603050405020304" pitchFamily="18" charset="0"/>
              <a:cs typeface="Times New Roman" panose="02020603050405020304" pitchFamily="18" charset="0"/>
            </a:endParaRPr>
          </a:p>
          <a:p>
            <a:pPr marL="0" indent="0" algn="just" rtl="1">
              <a:buNone/>
            </a:pPr>
            <a:r>
              <a:rPr lang="he-IL" sz="2400" dirty="0" smtClean="0">
                <a:latin typeface="Times New Roman" panose="02020603050405020304" pitchFamily="18" charset="0"/>
                <a:cs typeface="Times New Roman" panose="02020603050405020304" pitchFamily="18" charset="0"/>
              </a:rPr>
              <a:t>אלגוריתמים </a:t>
            </a:r>
            <a:r>
              <a:rPr lang="he-IL" sz="2400" dirty="0">
                <a:latin typeface="Times New Roman" panose="02020603050405020304" pitchFamily="18" charset="0"/>
                <a:cs typeface="Times New Roman" panose="02020603050405020304" pitchFamily="18" charset="0"/>
              </a:rPr>
              <a:t>אלו צריכים להיות אדפטיביים על מנת לכסות על שינוים במזג אוויר במקומות ספציפיים בעקבות </a:t>
            </a:r>
            <a:r>
              <a:rPr lang="he-IL" sz="2400" dirty="0" smtClean="0">
                <a:latin typeface="Times New Roman" panose="02020603050405020304" pitchFamily="18" charset="0"/>
                <a:cs typeface="Times New Roman" panose="02020603050405020304" pitchFamily="18" charset="0"/>
              </a:rPr>
              <a:t>תופעות </a:t>
            </a:r>
            <a:r>
              <a:rPr lang="he-IL" sz="2400" dirty="0">
                <a:latin typeface="Times New Roman" panose="02020603050405020304" pitchFamily="18" charset="0"/>
                <a:cs typeface="Times New Roman" panose="02020603050405020304" pitchFamily="18" charset="0"/>
              </a:rPr>
              <a:t>של שינויי </a:t>
            </a:r>
            <a:r>
              <a:rPr lang="he-IL" sz="2400" dirty="0" smtClean="0">
                <a:latin typeface="Times New Roman" panose="02020603050405020304" pitchFamily="18" charset="0"/>
                <a:cs typeface="Times New Roman" panose="02020603050405020304" pitchFamily="18" charset="0"/>
              </a:rPr>
              <a:t>אקלים וגאומטריה. </a:t>
            </a:r>
            <a:r>
              <a:rPr lang="he-IL" sz="2400" dirty="0">
                <a:latin typeface="Times New Roman" panose="02020603050405020304" pitchFamily="18" charset="0"/>
                <a:cs typeface="Times New Roman" panose="02020603050405020304" pitchFamily="18" charset="0"/>
              </a:rPr>
              <a:t>אלגוריתמים אלו יכולים להוות גם בסיס למנגנון קבלת החלטות לניתובים מיטיבים עתידיים (חיזוי  דרך איזה נתיב יהיה יותר כדי מבחינת דעיכה או תנאי מזג אוויר, לשלוח את המידע בכל רגע עתידי, במקרה של ריבוי לוויינים המשרתים את אותו המקום, </a:t>
            </a:r>
            <a:endParaRPr lang="he-IL" sz="2400" dirty="0" smtClean="0">
              <a:latin typeface="Times New Roman" panose="02020603050405020304" pitchFamily="18" charset="0"/>
              <a:cs typeface="Times New Roman" panose="02020603050405020304" pitchFamily="18" charset="0"/>
            </a:endParaRPr>
          </a:p>
          <a:p>
            <a:pPr marL="0" indent="0" algn="just" rtl="1">
              <a:buNone/>
            </a:pPr>
            <a:r>
              <a:rPr lang="he-IL" sz="2400" dirty="0" smtClean="0">
                <a:latin typeface="Times New Roman" panose="02020603050405020304" pitchFamily="18" charset="0"/>
                <a:cs typeface="Times New Roman" panose="02020603050405020304" pitchFamily="18" charset="0"/>
              </a:rPr>
              <a:t>מנגנונים </a:t>
            </a:r>
            <a:r>
              <a:rPr lang="he-IL" sz="2400" dirty="0">
                <a:latin typeface="Times New Roman" panose="02020603050405020304" pitchFamily="18" charset="0"/>
                <a:cs typeface="Times New Roman" panose="02020603050405020304" pitchFamily="18" charset="0"/>
              </a:rPr>
              <a:t>אלו יכולים להוות בסיס טוב ל </a:t>
            </a:r>
            <a:r>
              <a:rPr lang="en-US" sz="2400" dirty="0" smtClean="0">
                <a:latin typeface="Times New Roman" panose="02020603050405020304" pitchFamily="18" charset="0"/>
                <a:cs typeface="Times New Roman" panose="02020603050405020304" pitchFamily="18" charset="0"/>
              </a:rPr>
              <a:t> SPACE </a:t>
            </a:r>
            <a:r>
              <a:rPr lang="en-US" sz="2400" dirty="0">
                <a:latin typeface="Times New Roman" panose="02020603050405020304" pitchFamily="18" charset="0"/>
                <a:cs typeface="Times New Roman" panose="02020603050405020304" pitchFamily="18" charset="0"/>
              </a:rPr>
              <a:t>DIVERSITY </a:t>
            </a:r>
            <a:r>
              <a:rPr lang="he-IL" sz="2400" dirty="0">
                <a:latin typeface="Times New Roman" panose="02020603050405020304" pitchFamily="18" charset="0"/>
                <a:cs typeface="Times New Roman" panose="02020603050405020304" pitchFamily="18" charset="0"/>
              </a:rPr>
              <a:t>מתוזמן ומחושב. מנגנון זה יכול לשפר את השיטות המקובלות של </a:t>
            </a:r>
            <a:r>
              <a:rPr lang="en-US" sz="2400" dirty="0" smtClean="0">
                <a:latin typeface="Times New Roman" panose="02020603050405020304" pitchFamily="18" charset="0"/>
                <a:cs typeface="Times New Roman" panose="02020603050405020304" pitchFamily="18" charset="0"/>
              </a:rPr>
              <a:t>SITE </a:t>
            </a:r>
            <a:r>
              <a:rPr lang="en-US" sz="2400" dirty="0">
                <a:latin typeface="Times New Roman" panose="02020603050405020304" pitchFamily="18" charset="0"/>
                <a:cs typeface="Times New Roman" panose="02020603050405020304" pitchFamily="18" charset="0"/>
              </a:rPr>
              <a:t>DIVERSITY </a:t>
            </a:r>
            <a:r>
              <a:rPr lang="he-IL" sz="2400" dirty="0" smtClean="0">
                <a:latin typeface="Times New Roman" panose="02020603050405020304" pitchFamily="18" charset="0"/>
                <a:cs typeface="Times New Roman" panose="02020603050405020304" pitchFamily="18" charset="0"/>
              </a:rPr>
              <a:t> גם </a:t>
            </a:r>
            <a:r>
              <a:rPr lang="he-IL" sz="2400" dirty="0">
                <a:latin typeface="Times New Roman" panose="02020603050405020304" pitchFamily="18" charset="0"/>
                <a:cs typeface="Times New Roman" panose="02020603050405020304" pitchFamily="18" charset="0"/>
              </a:rPr>
              <a:t>בקרקע וגם בלוויין </a:t>
            </a:r>
            <a:r>
              <a:rPr lang="he-IL" sz="2400" dirty="0" err="1">
                <a:latin typeface="Times New Roman" panose="02020603050405020304" pitchFamily="18" charset="0"/>
                <a:cs typeface="Times New Roman" panose="02020603050405020304" pitchFamily="18" charset="0"/>
              </a:rPr>
              <a:t>לאפטם</a:t>
            </a:r>
            <a:r>
              <a:rPr lang="he-IL" sz="2400" dirty="0">
                <a:latin typeface="Times New Roman" panose="02020603050405020304" pitchFamily="18" charset="0"/>
                <a:cs typeface="Times New Roman" panose="02020603050405020304" pitchFamily="18" charset="0"/>
              </a:rPr>
              <a:t> את ביצועי מערכת התקשורת.</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6875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867229"/>
          </a:xfrm>
        </p:spPr>
        <p:txBody>
          <a:bodyPr>
            <a:noAutofit/>
          </a:bodyPr>
          <a:lstStyle/>
          <a:p>
            <a:pPr algn="ctr"/>
            <a:r>
              <a:rPr lang="he-IL" sz="3600" dirty="0" smtClean="0">
                <a:solidFill>
                  <a:schemeClr val="bg1"/>
                </a:solidFill>
                <a:latin typeface="Times New Roman" panose="02020603050405020304" pitchFamily="18" charset="0"/>
                <a:ea typeface="+mn-ea"/>
                <a:cs typeface="Times New Roman" panose="02020603050405020304" pitchFamily="18" charset="0"/>
              </a:rPr>
              <a:t> </a:t>
            </a:r>
            <a:r>
              <a:rPr lang="he-IL" sz="3600" dirty="0" err="1">
                <a:solidFill>
                  <a:schemeClr val="bg1"/>
                </a:solidFill>
                <a:latin typeface="Times New Roman" panose="02020603050405020304" pitchFamily="18" charset="0"/>
                <a:ea typeface="+mn-ea"/>
                <a:cs typeface="Times New Roman" panose="02020603050405020304" pitchFamily="18" charset="0"/>
              </a:rPr>
              <a:t>תוכנית</a:t>
            </a:r>
            <a:r>
              <a:rPr lang="he-IL" sz="3600" dirty="0">
                <a:solidFill>
                  <a:schemeClr val="bg1"/>
                </a:solidFill>
                <a:latin typeface="Times New Roman" panose="02020603050405020304" pitchFamily="18" charset="0"/>
                <a:ea typeface="+mn-ea"/>
                <a:cs typeface="Times New Roman" panose="02020603050405020304" pitchFamily="18" charset="0"/>
              </a:rPr>
              <a:t> המחקר המוצעת</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9" name="Content Placeholder 8"/>
          <p:cNvSpPr>
            <a:spLocks noGrp="1"/>
          </p:cNvSpPr>
          <p:nvPr>
            <p:ph idx="1"/>
          </p:nvPr>
        </p:nvSpPr>
        <p:spPr>
          <a:xfrm>
            <a:off x="501937" y="1360714"/>
            <a:ext cx="8938153" cy="5101046"/>
          </a:xfrm>
        </p:spPr>
        <p:txBody>
          <a:bodyPr>
            <a:normAutofit fontScale="92500" lnSpcReduction="10000"/>
          </a:bodyPr>
          <a:lstStyle/>
          <a:p>
            <a:pPr marL="0" indent="0" algn="just" rtl="1">
              <a:buNone/>
            </a:pPr>
            <a:r>
              <a:rPr lang="he-IL" sz="2400" dirty="0" smtClean="0">
                <a:latin typeface="Times New Roman" panose="02020603050405020304" pitchFamily="18" charset="0"/>
                <a:cs typeface="Times New Roman" panose="02020603050405020304" pitchFamily="18" charset="0"/>
              </a:rPr>
              <a:t>בתכנון </a:t>
            </a:r>
            <a:r>
              <a:rPr lang="he-IL" sz="2400" dirty="0">
                <a:latin typeface="Times New Roman" panose="02020603050405020304" pitchFamily="18" charset="0"/>
                <a:cs typeface="Times New Roman" panose="02020603050405020304" pitchFamily="18" charset="0"/>
              </a:rPr>
              <a:t>של קונסטלציות של </a:t>
            </a:r>
            <a:r>
              <a:rPr lang="he-IL" sz="2400" dirty="0" smtClean="0">
                <a:latin typeface="Times New Roman" panose="02020603050405020304" pitchFamily="18" charset="0"/>
                <a:cs typeface="Times New Roman" panose="02020603050405020304" pitchFamily="18" charset="0"/>
              </a:rPr>
              <a:t>לווייניים </a:t>
            </a:r>
            <a:r>
              <a:rPr lang="he-IL" sz="2400" dirty="0">
                <a:latin typeface="Times New Roman" panose="02020603050405020304" pitchFamily="18" charset="0"/>
                <a:cs typeface="Times New Roman" panose="02020603050405020304" pitchFamily="18" charset="0"/>
              </a:rPr>
              <a:t>נמוכי </a:t>
            </a:r>
            <a:r>
              <a:rPr lang="he-IL" sz="2400" dirty="0" smtClean="0">
                <a:latin typeface="Times New Roman" panose="02020603050405020304" pitchFamily="18" charset="0"/>
                <a:cs typeface="Times New Roman" panose="02020603050405020304" pitchFamily="18" charset="0"/>
              </a:rPr>
              <a:t>מסלול</a:t>
            </a:r>
            <a:r>
              <a:rPr lang="en-US" sz="2400" dirty="0" smtClean="0">
                <a:latin typeface="Times New Roman" panose="02020603050405020304" pitchFamily="18" charset="0"/>
                <a:cs typeface="Times New Roman" panose="02020603050405020304" pitchFamily="18" charset="0"/>
              </a:rPr>
              <a:t>LEO</a:t>
            </a:r>
            <a:r>
              <a:rPr lang="en-US" sz="2400" dirty="0">
                <a:latin typeface="Times New Roman" panose="02020603050405020304" pitchFamily="18" charset="0"/>
                <a:cs typeface="Times New Roman" panose="02020603050405020304" pitchFamily="18" charset="0"/>
              </a:rPr>
              <a:t>) </a:t>
            </a:r>
            <a:r>
              <a:rPr lang="he-IL" sz="2400" dirty="0" smtClean="0">
                <a:latin typeface="Times New Roman" panose="02020603050405020304" pitchFamily="18" charset="0"/>
                <a:cs typeface="Times New Roman" panose="02020603050405020304" pitchFamily="18" charset="0"/>
              </a:rPr>
              <a:t>) אנו נניח </a:t>
            </a:r>
            <a:r>
              <a:rPr lang="he-IL" sz="2400" dirty="0">
                <a:latin typeface="Times New Roman" panose="02020603050405020304" pitchFamily="18" charset="0"/>
                <a:cs typeface="Times New Roman" panose="02020603050405020304" pitchFamily="18" charset="0"/>
              </a:rPr>
              <a:t>כי כל לוויין </a:t>
            </a:r>
            <a:r>
              <a:rPr lang="he-IL" sz="2400" dirty="0" smtClean="0">
                <a:latin typeface="Times New Roman" panose="02020603050405020304" pitchFamily="18" charset="0"/>
                <a:cs typeface="Times New Roman" panose="02020603050405020304" pitchFamily="18" charset="0"/>
              </a:rPr>
              <a:t>מכסה אזור </a:t>
            </a:r>
            <a:r>
              <a:rPr lang="he-IL" sz="2400" dirty="0">
                <a:latin typeface="Times New Roman" panose="02020603050405020304" pitchFamily="18" charset="0"/>
                <a:cs typeface="Times New Roman" panose="02020603050405020304" pitchFamily="18" charset="0"/>
              </a:rPr>
              <a:t>קרקעי בעל שטח נתון, ללא קשר או התאמה למספר משתמשי הקצה או הטרמינלים הלוויינים הפועלים באותו </a:t>
            </a:r>
            <a:r>
              <a:rPr lang="he-IL" sz="2400" dirty="0" smtClean="0">
                <a:latin typeface="Times New Roman" panose="02020603050405020304" pitchFamily="18" charset="0"/>
                <a:cs typeface="Times New Roman" panose="02020603050405020304" pitchFamily="18" charset="0"/>
              </a:rPr>
              <a:t>אזור</a:t>
            </a:r>
            <a:r>
              <a:rPr lang="he-IL" sz="2400" dirty="0">
                <a:latin typeface="Times New Roman" panose="02020603050405020304" pitchFamily="18" charset="0"/>
                <a:cs typeface="Times New Roman" panose="02020603050405020304" pitchFamily="18" charset="0"/>
              </a:rPr>
              <a:t>. </a:t>
            </a:r>
            <a:endParaRPr lang="he-IL" sz="2400" dirty="0" smtClean="0">
              <a:latin typeface="Times New Roman" panose="02020603050405020304" pitchFamily="18" charset="0"/>
              <a:cs typeface="Times New Roman" panose="02020603050405020304" pitchFamily="18" charset="0"/>
            </a:endParaRPr>
          </a:p>
          <a:p>
            <a:pPr marL="0" indent="0" algn="just" rtl="1">
              <a:buNone/>
            </a:pPr>
            <a:r>
              <a:rPr lang="he-IL" sz="2400" dirty="0" smtClean="0">
                <a:latin typeface="Times New Roman" panose="02020603050405020304" pitchFamily="18" charset="0"/>
                <a:cs typeface="Times New Roman" panose="02020603050405020304" pitchFamily="18" charset="0"/>
              </a:rPr>
              <a:t>במחקר </a:t>
            </a:r>
            <a:r>
              <a:rPr lang="he-IL" sz="2400" dirty="0">
                <a:latin typeface="Times New Roman" panose="02020603050405020304" pitchFamily="18" charset="0"/>
                <a:cs typeface="Times New Roman" panose="02020603050405020304" pitchFamily="18" charset="0"/>
              </a:rPr>
              <a:t>זה אנו מניחים שמספר </a:t>
            </a:r>
            <a:r>
              <a:rPr lang="he-IL" sz="2400" dirty="0" smtClean="0">
                <a:latin typeface="Times New Roman" panose="02020603050405020304" pitchFamily="18" charset="0"/>
                <a:cs typeface="Times New Roman" panose="02020603050405020304" pitchFamily="18" charset="0"/>
              </a:rPr>
              <a:t>ליווניים </a:t>
            </a:r>
            <a:r>
              <a:rPr lang="he-IL" sz="2400" dirty="0">
                <a:latin typeface="Times New Roman" panose="02020603050405020304" pitchFamily="18" charset="0"/>
                <a:cs typeface="Times New Roman" panose="02020603050405020304" pitchFamily="18" charset="0"/>
              </a:rPr>
              <a:t>מקונסטלציות שונות או מאותה קונסטלציה יכולים לשרת אזור גאוגרפי נתון.  </a:t>
            </a:r>
            <a:endParaRPr lang="he-IL" sz="2400" dirty="0" smtClean="0">
              <a:latin typeface="Times New Roman" panose="02020603050405020304" pitchFamily="18" charset="0"/>
              <a:cs typeface="Times New Roman" panose="02020603050405020304" pitchFamily="18" charset="0"/>
            </a:endParaRPr>
          </a:p>
          <a:p>
            <a:pPr marL="0" indent="0" algn="just" rtl="1">
              <a:buNone/>
            </a:pPr>
            <a:r>
              <a:rPr lang="he-IL" sz="2400" dirty="0" smtClean="0">
                <a:latin typeface="Times New Roman" panose="02020603050405020304" pitchFamily="18" charset="0"/>
                <a:cs typeface="Times New Roman" panose="02020603050405020304" pitchFamily="18" charset="0"/>
              </a:rPr>
              <a:t>בתכנון </a:t>
            </a:r>
            <a:r>
              <a:rPr lang="he-IL" sz="2400" dirty="0">
                <a:latin typeface="Times New Roman" panose="02020603050405020304" pitchFamily="18" charset="0"/>
                <a:cs typeface="Times New Roman" panose="02020603050405020304" pitchFamily="18" charset="0"/>
              </a:rPr>
              <a:t>של הדורות הבאים של רשתות </a:t>
            </a:r>
            <a:r>
              <a:rPr lang="he-IL" sz="2400" dirty="0" smtClean="0">
                <a:latin typeface="Times New Roman" panose="02020603050405020304" pitchFamily="18" charset="0"/>
                <a:cs typeface="Times New Roman" panose="02020603050405020304" pitchFamily="18" charset="0"/>
              </a:rPr>
              <a:t>לווייני</a:t>
            </a:r>
            <a:r>
              <a:rPr lang="en-US" sz="2400" dirty="0" smtClean="0">
                <a:latin typeface="Times New Roman" panose="02020603050405020304" pitchFamily="18" charset="0"/>
                <a:cs typeface="Times New Roman" panose="02020603050405020304" pitchFamily="18" charset="0"/>
              </a:rPr>
              <a:t>LEO </a:t>
            </a:r>
            <a:r>
              <a:rPr lang="he-IL" sz="2400" dirty="0" smtClean="0">
                <a:latin typeface="Times New Roman" panose="02020603050405020304" pitchFamily="18" charset="0"/>
                <a:cs typeface="Times New Roman" panose="02020603050405020304" pitchFamily="18" charset="0"/>
              </a:rPr>
              <a:t> הוגדרה </a:t>
            </a:r>
            <a:r>
              <a:rPr lang="he-IL" sz="2400" dirty="0">
                <a:latin typeface="Times New Roman" panose="02020603050405020304" pitchFamily="18" charset="0"/>
                <a:cs typeface="Times New Roman" panose="02020603050405020304" pitchFamily="18" charset="0"/>
              </a:rPr>
              <a:t>קיבולת תקשורת מרשימה של עשרות גיגה במגמה לתמוך באופן דינמי ולא מורגש במערכות דור 5. </a:t>
            </a:r>
            <a:endParaRPr lang="he-IL" sz="2400" dirty="0" smtClean="0">
              <a:latin typeface="Times New Roman" panose="02020603050405020304" pitchFamily="18" charset="0"/>
              <a:cs typeface="Times New Roman" panose="02020603050405020304" pitchFamily="18" charset="0"/>
            </a:endParaRPr>
          </a:p>
          <a:p>
            <a:pPr marL="0" indent="0" algn="just" rtl="1">
              <a:buNone/>
            </a:pPr>
            <a:r>
              <a:rPr lang="he-IL" sz="2400" dirty="0" smtClean="0">
                <a:latin typeface="Times New Roman" panose="02020603050405020304" pitchFamily="18" charset="0"/>
                <a:cs typeface="Times New Roman" panose="02020603050405020304" pitchFamily="18" charset="0"/>
              </a:rPr>
              <a:t> </a:t>
            </a:r>
            <a:r>
              <a:rPr lang="he-IL" sz="2400" dirty="0">
                <a:latin typeface="Times New Roman" panose="02020603050405020304" pitchFamily="18" charset="0"/>
                <a:cs typeface="Times New Roman" panose="02020603050405020304" pitchFamily="18" charset="0"/>
              </a:rPr>
              <a:t>אחת הטכנולוגיות הייחודיות לדור זה של לוויינים זה השימוש במערכי אנטנות באופן מסיבי המאפשרות הסחה של אלומת התקשורת </a:t>
            </a:r>
            <a:r>
              <a:rPr lang="he-IL"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(BEAM </a:t>
            </a:r>
            <a:r>
              <a:rPr lang="en-US" sz="2400" dirty="0">
                <a:latin typeface="Times New Roman" panose="02020603050405020304" pitchFamily="18" charset="0"/>
                <a:cs typeface="Times New Roman" panose="02020603050405020304" pitchFamily="18" charset="0"/>
              </a:rPr>
              <a:t>FORMING BEAM STEERING) </a:t>
            </a:r>
            <a:r>
              <a:rPr lang="he-IL" sz="2400" dirty="0">
                <a:latin typeface="Times New Roman" panose="02020603050405020304" pitchFamily="18" charset="0"/>
                <a:cs typeface="Times New Roman" panose="02020603050405020304" pitchFamily="18" charset="0"/>
              </a:rPr>
              <a:t>באופן </a:t>
            </a:r>
            <a:r>
              <a:rPr lang="he-IL" sz="2400" dirty="0" smtClean="0">
                <a:latin typeface="Times New Roman" panose="02020603050405020304" pitchFamily="18" charset="0"/>
                <a:cs typeface="Times New Roman" panose="02020603050405020304" pitchFamily="18" charset="0"/>
              </a:rPr>
              <a:t>דינמי </a:t>
            </a:r>
            <a:r>
              <a:rPr lang="he-IL" sz="2400" dirty="0">
                <a:latin typeface="Times New Roman" panose="02020603050405020304" pitchFamily="18" charset="0"/>
                <a:cs typeface="Times New Roman" panose="02020603050405020304" pitchFamily="18" charset="0"/>
              </a:rPr>
              <a:t>בין משתמשים באופן זריז ויעיל. </a:t>
            </a:r>
            <a:endParaRPr lang="he-IL" sz="2400" dirty="0" smtClean="0">
              <a:latin typeface="Times New Roman" panose="02020603050405020304" pitchFamily="18" charset="0"/>
              <a:cs typeface="Times New Roman" panose="02020603050405020304" pitchFamily="18" charset="0"/>
            </a:endParaRPr>
          </a:p>
          <a:p>
            <a:pPr marL="0" indent="0" algn="just" rtl="1">
              <a:buNone/>
            </a:pPr>
            <a:r>
              <a:rPr lang="he-IL" sz="2400" dirty="0" smtClean="0">
                <a:latin typeface="Times New Roman" panose="02020603050405020304" pitchFamily="18" charset="0"/>
                <a:cs typeface="Times New Roman" panose="02020603050405020304" pitchFamily="18" charset="0"/>
              </a:rPr>
              <a:t>בשיטה </a:t>
            </a:r>
            <a:r>
              <a:rPr lang="he-IL" sz="2400" dirty="0">
                <a:latin typeface="Times New Roman" panose="02020603050405020304" pitchFamily="18" charset="0"/>
                <a:cs typeface="Times New Roman" panose="02020603050405020304" pitchFamily="18" charset="0"/>
              </a:rPr>
              <a:t>זו ניתן להקצאות משאבים למשתמש מיותר לוין אחד בו זמנית.  באם נפתח יכולת חיזוי ותיקון הערוץ כתוצאה </a:t>
            </a:r>
            <a:r>
              <a:rPr lang="he-IL" sz="2400" dirty="0" smtClean="0">
                <a:latin typeface="Times New Roman" panose="02020603050405020304" pitchFamily="18" charset="0"/>
                <a:cs typeface="Times New Roman" panose="02020603050405020304" pitchFamily="18" charset="0"/>
              </a:rPr>
              <a:t>מדעיכות והשפעות </a:t>
            </a:r>
            <a:r>
              <a:rPr lang="he-IL" sz="2400" dirty="0">
                <a:latin typeface="Times New Roman" panose="02020603050405020304" pitchFamily="18" charset="0"/>
                <a:cs typeface="Times New Roman" panose="02020603050405020304" pitchFamily="18" charset="0"/>
              </a:rPr>
              <a:t>מזג אוויר נאפשר </a:t>
            </a:r>
            <a:r>
              <a:rPr lang="he-IL" sz="2400" dirty="0" smtClean="0">
                <a:latin typeface="Times New Roman" panose="02020603050405020304" pitchFamily="18" charset="0"/>
                <a:cs typeface="Times New Roman" panose="02020603050405020304" pitchFamily="18" charset="0"/>
              </a:rPr>
              <a:t>ניצול </a:t>
            </a:r>
            <a:r>
              <a:rPr lang="he-IL" sz="2400" dirty="0">
                <a:latin typeface="Times New Roman" panose="02020603050405020304" pitchFamily="18" charset="0"/>
                <a:cs typeface="Times New Roman" panose="02020603050405020304" pitchFamily="18" charset="0"/>
              </a:rPr>
              <a:t>משאבים אופטימלי תוך כדי התחשבות ביכולות חדשות, (תקשורת בין-לוויינית, ומעבר תכוף בין תחנות קרקע ורשתות לווייניים) . </a:t>
            </a:r>
          </a:p>
          <a:p>
            <a:pPr marL="0" indent="0" algn="just" rtl="1">
              <a:buNone/>
            </a:pPr>
            <a:endParaRPr lang="he-IL"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4107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1524000"/>
          </a:xfrm>
        </p:spPr>
        <p:txBody>
          <a:bodyPr>
            <a:noAutofit/>
          </a:bodyPr>
          <a:lstStyle/>
          <a:p>
            <a:pPr algn="ctr"/>
            <a:r>
              <a:rPr lang="he-IL" sz="3600" dirty="0" smtClean="0">
                <a:solidFill>
                  <a:schemeClr val="bg1"/>
                </a:solidFill>
                <a:latin typeface="Times New Roman" panose="02020603050405020304" pitchFamily="18" charset="0"/>
                <a:ea typeface="+mn-ea"/>
                <a:cs typeface="Times New Roman" panose="02020603050405020304" pitchFamily="18" charset="0"/>
              </a:rPr>
              <a:t> </a:t>
            </a:r>
            <a:r>
              <a:rPr lang="he-IL" sz="3600" dirty="0" err="1">
                <a:solidFill>
                  <a:schemeClr val="bg1"/>
                </a:solidFill>
                <a:latin typeface="Times New Roman" panose="02020603050405020304" pitchFamily="18" charset="0"/>
                <a:ea typeface="+mn-ea"/>
                <a:cs typeface="Times New Roman" panose="02020603050405020304" pitchFamily="18" charset="0"/>
              </a:rPr>
              <a:t>תוכנית</a:t>
            </a:r>
            <a:r>
              <a:rPr lang="he-IL" sz="3600" dirty="0">
                <a:solidFill>
                  <a:schemeClr val="bg1"/>
                </a:solidFill>
                <a:latin typeface="Times New Roman" panose="02020603050405020304" pitchFamily="18" charset="0"/>
                <a:ea typeface="+mn-ea"/>
                <a:cs typeface="Times New Roman" panose="02020603050405020304" pitchFamily="18" charset="0"/>
              </a:rPr>
              <a:t> המחקר המוצעת</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9" name="Content Placeholder 8"/>
          <p:cNvSpPr>
            <a:spLocks noGrp="1"/>
          </p:cNvSpPr>
          <p:nvPr>
            <p:ph idx="1"/>
          </p:nvPr>
        </p:nvSpPr>
        <p:spPr>
          <a:xfrm>
            <a:off x="589024" y="1349829"/>
            <a:ext cx="8851067" cy="5050971"/>
          </a:xfrm>
        </p:spPr>
        <p:txBody>
          <a:bodyPr>
            <a:normAutofit/>
          </a:bodyPr>
          <a:lstStyle/>
          <a:p>
            <a:pPr marL="0" indent="0" algn="just" rtl="1">
              <a:buNone/>
            </a:pPr>
            <a:r>
              <a:rPr lang="he-IL" sz="2400" dirty="0" smtClean="0">
                <a:latin typeface="Times New Roman" panose="02020603050405020304" pitchFamily="18" charset="0"/>
                <a:cs typeface="Times New Roman" panose="02020603050405020304" pitchFamily="18" charset="0"/>
              </a:rPr>
              <a:t>מסגרת </a:t>
            </a:r>
            <a:r>
              <a:rPr lang="he-IL" sz="2400" dirty="0">
                <a:latin typeface="Times New Roman" panose="02020603050405020304" pitchFamily="18" charset="0"/>
                <a:cs typeface="Times New Roman" panose="02020603050405020304" pitchFamily="18" charset="0"/>
              </a:rPr>
              <a:t>הפרויקט, מחקר ופיתוח של ייעול משאבים </a:t>
            </a:r>
            <a:r>
              <a:rPr lang="he-IL" sz="2400" dirty="0" smtClean="0">
                <a:latin typeface="Times New Roman" panose="02020603050405020304" pitchFamily="18" charset="0"/>
                <a:cs typeface="Times New Roman" panose="02020603050405020304" pitchFamily="18" charset="0"/>
              </a:rPr>
              <a:t>בקונסטלציות</a:t>
            </a:r>
            <a:r>
              <a:rPr lang="en-US" sz="2400" dirty="0" smtClean="0">
                <a:latin typeface="Times New Roman" panose="02020603050405020304" pitchFamily="18" charset="0"/>
                <a:cs typeface="Times New Roman" panose="02020603050405020304" pitchFamily="18" charset="0"/>
              </a:rPr>
              <a:t>LEO </a:t>
            </a:r>
            <a:r>
              <a:rPr lang="he-IL" sz="2400" dirty="0" smtClean="0">
                <a:latin typeface="Times New Roman" panose="02020603050405020304" pitchFamily="18" charset="0"/>
                <a:cs typeface="Times New Roman" panose="02020603050405020304" pitchFamily="18" charset="0"/>
              </a:rPr>
              <a:t> לווייניות</a:t>
            </a:r>
            <a:r>
              <a:rPr lang="he-IL" sz="2400" dirty="0">
                <a:latin typeface="Times New Roman" panose="02020603050405020304" pitchFamily="18" charset="0"/>
                <a:cs typeface="Times New Roman" panose="02020603050405020304" pitchFamily="18" charset="0"/>
              </a:rPr>
              <a:t>, נייצר אוסף של המלצות לשימוש בטכנולוגיות המאפשרות מיצוי משאבי לווייני </a:t>
            </a:r>
            <a:r>
              <a:rPr lang="en-US" sz="2400" dirty="0" smtClean="0">
                <a:latin typeface="Times New Roman" panose="02020603050405020304" pitchFamily="18" charset="0"/>
                <a:cs typeface="Times New Roman" panose="02020603050405020304" pitchFamily="18" charset="0"/>
              </a:rPr>
              <a:t>LEO </a:t>
            </a:r>
            <a:r>
              <a:rPr lang="he-IL" sz="2400" dirty="0" smtClean="0">
                <a:latin typeface="Times New Roman" panose="02020603050405020304" pitchFamily="18" charset="0"/>
                <a:cs typeface="Times New Roman" panose="02020603050405020304" pitchFamily="18" charset="0"/>
              </a:rPr>
              <a:t> תוך </a:t>
            </a:r>
            <a:r>
              <a:rPr lang="he-IL" sz="2400" dirty="0">
                <a:latin typeface="Times New Roman" panose="02020603050405020304" pitchFamily="18" charset="0"/>
                <a:cs typeface="Times New Roman" panose="02020603050405020304" pitchFamily="18" charset="0"/>
              </a:rPr>
              <a:t>כדי חסכון במשאבים תקשורת מוגבלים. </a:t>
            </a:r>
            <a:endParaRPr lang="he-IL" sz="2400" dirty="0" smtClean="0">
              <a:latin typeface="Times New Roman" panose="02020603050405020304" pitchFamily="18" charset="0"/>
              <a:cs typeface="Times New Roman" panose="02020603050405020304" pitchFamily="18" charset="0"/>
            </a:endParaRPr>
          </a:p>
          <a:p>
            <a:pPr marL="0" indent="0" algn="just" rtl="1">
              <a:buNone/>
            </a:pPr>
            <a:r>
              <a:rPr lang="he-IL" sz="2400" dirty="0" smtClean="0">
                <a:latin typeface="Times New Roman" panose="02020603050405020304" pitchFamily="18" charset="0"/>
                <a:cs typeface="Times New Roman" panose="02020603050405020304" pitchFamily="18" charset="0"/>
              </a:rPr>
              <a:t>ההמלצות </a:t>
            </a:r>
            <a:r>
              <a:rPr lang="he-IL" sz="2400" dirty="0">
                <a:latin typeface="Times New Roman" panose="02020603050405020304" pitchFamily="18" charset="0"/>
                <a:cs typeface="Times New Roman" panose="02020603050405020304" pitchFamily="18" charset="0"/>
              </a:rPr>
              <a:t>יהוו בסיס ליצירת סטנדרט עולמי לעבודה של המערכת הקרקעית באינטגרציה מלאה עם מקטע החללי וטרמינלים העונים לצרכי פלחי שוק שונים. </a:t>
            </a:r>
            <a:endParaRPr lang="he-IL" sz="2400" dirty="0" smtClean="0">
              <a:latin typeface="Times New Roman" panose="02020603050405020304" pitchFamily="18" charset="0"/>
              <a:cs typeface="Times New Roman" panose="02020603050405020304" pitchFamily="18" charset="0"/>
            </a:endParaRPr>
          </a:p>
          <a:p>
            <a:pPr marL="0" indent="0" algn="just" rtl="1">
              <a:buNone/>
            </a:pPr>
            <a:endParaRPr lang="he-IL" sz="2400" dirty="0">
              <a:latin typeface="Times New Roman" panose="02020603050405020304" pitchFamily="18" charset="0"/>
              <a:cs typeface="Times New Roman" panose="02020603050405020304" pitchFamily="18" charset="0"/>
            </a:endParaRPr>
          </a:p>
          <a:p>
            <a:pPr marL="0" indent="0" algn="just" rtl="1">
              <a:buNone/>
            </a:pPr>
            <a:r>
              <a:rPr lang="he-IL" sz="2400" dirty="0" smtClean="0">
                <a:latin typeface="Times New Roman" panose="02020603050405020304" pitchFamily="18" charset="0"/>
                <a:cs typeface="Times New Roman" panose="02020603050405020304" pitchFamily="18" charset="0"/>
              </a:rPr>
              <a:t>המטרה  </a:t>
            </a:r>
            <a:r>
              <a:rPr lang="he-IL" sz="2400" dirty="0">
                <a:latin typeface="Times New Roman" panose="02020603050405020304" pitchFamily="18" charset="0"/>
                <a:cs typeface="Times New Roman" panose="02020603050405020304" pitchFamily="18" charset="0"/>
              </a:rPr>
              <a:t>של מחקר לפתח אלגוריתמים מבוססים על למידה עמוקה שיאפשרו חיזוי ושיפור ביצועי מערכת תקשורת הלוויינית.  </a:t>
            </a:r>
            <a:endParaRPr lang="he-IL" sz="2400" dirty="0" smtClean="0">
              <a:latin typeface="Times New Roman" panose="02020603050405020304" pitchFamily="18" charset="0"/>
              <a:cs typeface="Times New Roman" panose="02020603050405020304" pitchFamily="18" charset="0"/>
            </a:endParaRPr>
          </a:p>
          <a:p>
            <a:pPr marL="0" indent="0" algn="just" rtl="1">
              <a:buNone/>
            </a:pPr>
            <a:endParaRPr lang="he-I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392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1524000"/>
          </a:xfrm>
        </p:spPr>
        <p:txBody>
          <a:bodyPr>
            <a:noAutofit/>
          </a:bodyPr>
          <a:lstStyle/>
          <a:p>
            <a:pPr algn="ctr"/>
            <a:r>
              <a:rPr lang="he-IL" sz="3600" dirty="0" smtClean="0">
                <a:solidFill>
                  <a:schemeClr val="bg1"/>
                </a:solidFill>
                <a:latin typeface="Times New Roman" panose="02020603050405020304" pitchFamily="18" charset="0"/>
                <a:ea typeface="+mn-ea"/>
                <a:cs typeface="Times New Roman" panose="02020603050405020304" pitchFamily="18" charset="0"/>
              </a:rPr>
              <a:t> </a:t>
            </a:r>
            <a:r>
              <a:rPr lang="he-IL" sz="3600" dirty="0" err="1">
                <a:solidFill>
                  <a:schemeClr val="bg1"/>
                </a:solidFill>
                <a:latin typeface="Times New Roman" panose="02020603050405020304" pitchFamily="18" charset="0"/>
                <a:ea typeface="+mn-ea"/>
                <a:cs typeface="Times New Roman" panose="02020603050405020304" pitchFamily="18" charset="0"/>
              </a:rPr>
              <a:t>תוכנית</a:t>
            </a:r>
            <a:r>
              <a:rPr lang="he-IL" sz="3600" dirty="0">
                <a:solidFill>
                  <a:schemeClr val="bg1"/>
                </a:solidFill>
                <a:latin typeface="Times New Roman" panose="02020603050405020304" pitchFamily="18" charset="0"/>
                <a:ea typeface="+mn-ea"/>
                <a:cs typeface="Times New Roman" panose="02020603050405020304" pitchFamily="18" charset="0"/>
              </a:rPr>
              <a:t> המחקר המוצעת</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9" name="Content Placeholder 8"/>
          <p:cNvSpPr>
            <a:spLocks noGrp="1"/>
          </p:cNvSpPr>
          <p:nvPr>
            <p:ph idx="1"/>
          </p:nvPr>
        </p:nvSpPr>
        <p:spPr>
          <a:xfrm>
            <a:off x="589024" y="1349830"/>
            <a:ext cx="8798816" cy="4027714"/>
          </a:xfrm>
        </p:spPr>
        <p:txBody>
          <a:bodyPr>
            <a:normAutofit/>
          </a:bodyPr>
          <a:lstStyle/>
          <a:p>
            <a:pPr marL="0" indent="0" algn="just" rtl="1">
              <a:buNone/>
            </a:pPr>
            <a:r>
              <a:rPr lang="he-IL" sz="2400" dirty="0" smtClean="0">
                <a:latin typeface="Times New Roman" panose="02020603050405020304" pitchFamily="18" charset="0"/>
                <a:cs typeface="Times New Roman" panose="02020603050405020304" pitchFamily="18" charset="0"/>
              </a:rPr>
              <a:t>חיזוי </a:t>
            </a:r>
            <a:r>
              <a:rPr lang="he-IL" sz="2400" dirty="0">
                <a:latin typeface="Times New Roman" panose="02020603050405020304" pitchFamily="18" charset="0"/>
                <a:cs typeface="Times New Roman" panose="02020603050405020304" pitchFamily="18" charset="0"/>
              </a:rPr>
              <a:t>הביצועים והשיפור יבוצעו </a:t>
            </a:r>
            <a:r>
              <a:rPr lang="he-IL" sz="2400" dirty="0" smtClean="0">
                <a:latin typeface="Times New Roman" panose="02020603050405020304" pitchFamily="18" charset="0"/>
                <a:cs typeface="Times New Roman" panose="02020603050405020304" pitchFamily="18" charset="0"/>
              </a:rPr>
              <a:t>באמצעות:</a:t>
            </a:r>
          </a:p>
          <a:p>
            <a:pPr marL="0" indent="0" algn="just" rtl="1">
              <a:buNone/>
            </a:pPr>
            <a:r>
              <a:rPr lang="he-IL" sz="2400" dirty="0" smtClean="0">
                <a:latin typeface="Times New Roman" panose="02020603050405020304" pitchFamily="18" charset="0"/>
                <a:cs typeface="Times New Roman" panose="02020603050405020304" pitchFamily="18" charset="0"/>
              </a:rPr>
              <a:t>א. בניית אלגוריתם </a:t>
            </a:r>
            <a:r>
              <a:rPr lang="he-IL" sz="2400" dirty="0">
                <a:latin typeface="Times New Roman" panose="02020603050405020304" pitchFamily="18" charset="0"/>
                <a:cs typeface="Times New Roman" panose="02020603050405020304" pitchFamily="18" charset="0"/>
              </a:rPr>
              <a:t>ראשון המדמה באופן סטטיסטי את הדעיכות כתוצאה מהתנועה היחסית של הלוויין (נמוך מסלול) לתחנות קרקע ומטוסים </a:t>
            </a:r>
            <a:endParaRPr lang="he-IL" sz="2400" dirty="0" smtClean="0">
              <a:latin typeface="Times New Roman" panose="02020603050405020304" pitchFamily="18" charset="0"/>
              <a:cs typeface="Times New Roman" panose="02020603050405020304" pitchFamily="18" charset="0"/>
            </a:endParaRPr>
          </a:p>
          <a:p>
            <a:pPr marL="0" indent="0" algn="just" rtl="1">
              <a:buNone/>
            </a:pPr>
            <a:r>
              <a:rPr lang="he-IL" sz="2400" dirty="0" smtClean="0">
                <a:latin typeface="Times New Roman" panose="02020603050405020304" pitchFamily="18" charset="0"/>
                <a:cs typeface="Times New Roman" panose="02020603050405020304" pitchFamily="18" charset="0"/>
              </a:rPr>
              <a:t>ב. אלגוריתם </a:t>
            </a:r>
            <a:r>
              <a:rPr lang="he-IL" sz="2400" dirty="0">
                <a:latin typeface="Times New Roman" panose="02020603050405020304" pitchFamily="18" charset="0"/>
                <a:cs typeface="Times New Roman" panose="02020603050405020304" pitchFamily="18" charset="0"/>
              </a:rPr>
              <a:t>שני </a:t>
            </a:r>
            <a:r>
              <a:rPr lang="he-IL" sz="2400" dirty="0" smtClean="0">
                <a:latin typeface="Times New Roman" panose="02020603050405020304" pitchFamily="18" charset="0"/>
                <a:cs typeface="Times New Roman" panose="02020603050405020304" pitchFamily="18" charset="0"/>
              </a:rPr>
              <a:t>מדמה </a:t>
            </a:r>
            <a:r>
              <a:rPr lang="he-IL" sz="2400" dirty="0">
                <a:latin typeface="Times New Roman" panose="02020603050405020304" pitchFamily="18" charset="0"/>
                <a:cs typeface="Times New Roman" panose="02020603050405020304" pitchFamily="18" charset="0"/>
              </a:rPr>
              <a:t>את מזג האוויר והשפעתו על ביצועי ערוץ התקשורת</a:t>
            </a:r>
            <a:r>
              <a:rPr lang="he-IL" sz="2400" dirty="0" smtClean="0">
                <a:latin typeface="Times New Roman" panose="02020603050405020304" pitchFamily="18" charset="0"/>
                <a:cs typeface="Times New Roman" panose="02020603050405020304" pitchFamily="18" charset="0"/>
              </a:rPr>
              <a:t>.</a:t>
            </a:r>
          </a:p>
          <a:p>
            <a:pPr marL="0" indent="0" algn="just" rtl="1">
              <a:buNone/>
            </a:pPr>
            <a:r>
              <a:rPr lang="he-IL" sz="2400" dirty="0" smtClean="0">
                <a:latin typeface="Times New Roman" panose="02020603050405020304" pitchFamily="18" charset="0"/>
                <a:cs typeface="Times New Roman" panose="02020603050405020304" pitchFamily="18" charset="0"/>
              </a:rPr>
              <a:t>שני אלגוריתמים </a:t>
            </a:r>
            <a:r>
              <a:rPr lang="he-IL" sz="2400" dirty="0">
                <a:latin typeface="Times New Roman" panose="02020603050405020304" pitchFamily="18" charset="0"/>
                <a:cs typeface="Times New Roman" panose="02020603050405020304" pitchFamily="18" charset="0"/>
              </a:rPr>
              <a:t>אלו ויאפשרו לנו לאמן את הרשת באופן מיטבי</a:t>
            </a:r>
            <a:r>
              <a:rPr lang="he-IL" sz="2400" dirty="0" smtClean="0">
                <a:latin typeface="Times New Roman" panose="02020603050405020304" pitchFamily="18" charset="0"/>
                <a:cs typeface="Times New Roman" panose="02020603050405020304" pitchFamily="18" charset="0"/>
              </a:rPr>
              <a:t>.</a:t>
            </a:r>
          </a:p>
          <a:p>
            <a:pPr marL="0" indent="0" algn="just" rtl="1">
              <a:buNone/>
            </a:pPr>
            <a:endParaRPr lang="he-IL" sz="2400" dirty="0">
              <a:latin typeface="Times New Roman" panose="02020603050405020304" pitchFamily="18" charset="0"/>
              <a:cs typeface="Times New Roman" panose="02020603050405020304" pitchFamily="18" charset="0"/>
            </a:endParaRPr>
          </a:p>
          <a:p>
            <a:pPr marL="0" indent="0" algn="just" rtl="1">
              <a:buNone/>
            </a:pPr>
            <a:r>
              <a:rPr lang="he-IL" sz="24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921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9931" y="86851"/>
            <a:ext cx="5726584" cy="719672"/>
          </a:xfrm>
        </p:spPr>
        <p:txBody>
          <a:bodyPr>
            <a:normAutofit/>
          </a:bodyPr>
          <a:lstStyle/>
          <a:p>
            <a:r>
              <a:rPr lang="he-IL" sz="3600" dirty="0">
                <a:solidFill>
                  <a:schemeClr val="bg1"/>
                </a:solidFill>
                <a:latin typeface="Times New Roman" panose="02020603050405020304" pitchFamily="18" charset="0"/>
                <a:ea typeface="+mn-ea"/>
                <a:cs typeface="Times New Roman" panose="02020603050405020304" pitchFamily="18" charset="0"/>
              </a:rPr>
              <a:t>רעיון מרכזי של המחקר  </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Rectangle 2"/>
          <p:cNvSpPr/>
          <p:nvPr/>
        </p:nvSpPr>
        <p:spPr>
          <a:xfrm>
            <a:off x="92883" y="1730108"/>
            <a:ext cx="1741714" cy="1332411"/>
          </a:xfrm>
          <a:prstGeom prst="rect">
            <a:avLst/>
          </a:prstGeom>
        </p:spPr>
        <p:style>
          <a:lnRef idx="1">
            <a:schemeClr val="dk1"/>
          </a:lnRef>
          <a:fillRef idx="1002">
            <a:schemeClr val="lt1"/>
          </a:fillRef>
          <a:effectRef idx="1">
            <a:schemeClr val="dk1"/>
          </a:effectRef>
          <a:fontRef idx="minor">
            <a:schemeClr val="dk1"/>
          </a:fontRef>
        </p:style>
        <p:txBody>
          <a:bodyPr rtlCol="0" anchor="ctr"/>
          <a:lstStyle/>
          <a:p>
            <a:pPr algn="ctr"/>
            <a:r>
              <a:rPr lang="he-IL" dirty="0" smtClean="0">
                <a:latin typeface="Times New Roman" panose="02020603050405020304" pitchFamily="18" charset="0"/>
                <a:cs typeface="Times New Roman" panose="02020603050405020304" pitchFamily="18" charset="0"/>
              </a:rPr>
              <a:t>מודל </a:t>
            </a:r>
            <a:r>
              <a:rPr lang="he-IL" dirty="0" err="1" smtClean="0">
                <a:latin typeface="Times New Roman" panose="02020603050405020304" pitchFamily="18" charset="0"/>
                <a:cs typeface="Times New Roman" panose="02020603050405020304" pitchFamily="18" charset="0"/>
              </a:rPr>
              <a:t>לדעיכות</a:t>
            </a:r>
            <a:r>
              <a:rPr lang="he-IL" dirty="0" smtClean="0">
                <a:latin typeface="Times New Roman" panose="02020603050405020304" pitchFamily="18" charset="0"/>
                <a:cs typeface="Times New Roman" panose="02020603050405020304" pitchFamily="18" charset="0"/>
              </a:rPr>
              <a:t> </a:t>
            </a:r>
            <a:r>
              <a:rPr lang="he-IL" dirty="0">
                <a:latin typeface="Times New Roman" panose="02020603050405020304" pitchFamily="18" charset="0"/>
                <a:cs typeface="Times New Roman" panose="02020603050405020304" pitchFamily="18" charset="0"/>
              </a:rPr>
              <a:t>הערוץ עקב דינמיות של הלוויינים וטופוגרפיה של פני שטח</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92883" y="4286074"/>
            <a:ext cx="1741714" cy="1332411"/>
          </a:xfrm>
          <a:prstGeom prst="rect">
            <a:avLst/>
          </a:prstGeom>
        </p:spPr>
        <p:style>
          <a:lnRef idx="1">
            <a:schemeClr val="accent2"/>
          </a:lnRef>
          <a:fillRef idx="1002">
            <a:schemeClr val="lt1"/>
          </a:fillRef>
          <a:effectRef idx="1">
            <a:schemeClr val="accent2"/>
          </a:effectRef>
          <a:fontRef idx="minor">
            <a:schemeClr val="dk1"/>
          </a:fontRef>
        </p:style>
        <p:txBody>
          <a:bodyPr rtlCol="0" anchor="ctr"/>
          <a:lstStyle/>
          <a:p>
            <a:pPr algn="ctr"/>
            <a:r>
              <a:rPr lang="he-IL" dirty="0" smtClean="0">
                <a:latin typeface="Times New Roman" panose="02020603050405020304" pitchFamily="18" charset="0"/>
                <a:cs typeface="Times New Roman" panose="02020603050405020304" pitchFamily="18" charset="0"/>
              </a:rPr>
              <a:t>מודל </a:t>
            </a:r>
            <a:r>
              <a:rPr lang="he-IL" dirty="0">
                <a:latin typeface="Times New Roman" panose="02020603050405020304" pitchFamily="18" charset="0"/>
                <a:cs typeface="Times New Roman" panose="02020603050405020304" pitchFamily="18" charset="0"/>
              </a:rPr>
              <a:t>להשפעת מזג האוויר הגורמות </a:t>
            </a:r>
            <a:r>
              <a:rPr lang="he-IL" dirty="0" err="1">
                <a:latin typeface="Times New Roman" panose="02020603050405020304" pitchFamily="18" charset="0"/>
                <a:cs typeface="Times New Roman" panose="02020603050405020304" pitchFamily="18" charset="0"/>
              </a:rPr>
              <a:t>לדעיכות</a:t>
            </a:r>
            <a:r>
              <a:rPr lang="he-IL" dirty="0">
                <a:latin typeface="Times New Roman" panose="02020603050405020304" pitchFamily="18" charset="0"/>
                <a:cs typeface="Times New Roman" panose="02020603050405020304" pitchFamily="18" charset="0"/>
              </a:rPr>
              <a:t> הערוץ </a:t>
            </a:r>
            <a:r>
              <a:rPr lang="he-IL" dirty="0" smtClean="0">
                <a:latin typeface="Times New Roman" panose="02020603050405020304" pitchFamily="18" charset="0"/>
                <a:cs typeface="Times New Roman" panose="02020603050405020304" pitchFamily="18" charset="0"/>
              </a:rPr>
              <a:t> </a:t>
            </a:r>
            <a:endParaRPr lang="en-US" dirty="0"/>
          </a:p>
        </p:txBody>
      </p:sp>
      <p:sp>
        <p:nvSpPr>
          <p:cNvPr id="6" name="Rectangle 5"/>
          <p:cNvSpPr/>
          <p:nvPr/>
        </p:nvSpPr>
        <p:spPr>
          <a:xfrm>
            <a:off x="2346092" y="3122606"/>
            <a:ext cx="1599646" cy="1175067"/>
          </a:xfrm>
          <a:prstGeom prst="rect">
            <a:avLst/>
          </a:prstGeom>
        </p:spPr>
        <p:style>
          <a:lnRef idx="1">
            <a:schemeClr val="accent2"/>
          </a:lnRef>
          <a:fillRef idx="1002">
            <a:schemeClr val="lt1"/>
          </a:fillRef>
          <a:effectRef idx="1">
            <a:schemeClr val="accent2"/>
          </a:effectRef>
          <a:fontRef idx="minor">
            <a:schemeClr val="dk1"/>
          </a:fontRef>
        </p:style>
        <p:txBody>
          <a:bodyPr rtlCol="0" anchor="ctr"/>
          <a:lstStyle/>
          <a:p>
            <a:pPr algn="ctr"/>
            <a:r>
              <a:rPr lang="he-IL" dirty="0" smtClean="0">
                <a:latin typeface="Times New Roman" panose="02020603050405020304" pitchFamily="18" charset="0"/>
                <a:cs typeface="Times New Roman" panose="02020603050405020304" pitchFamily="18" charset="0"/>
              </a:rPr>
              <a:t>שימוש במודלי הדעיכות בתנאים שונים ליצירת בסיס נתונים</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338776" y="4297673"/>
            <a:ext cx="1606962" cy="1202599"/>
          </a:xfrm>
          <a:prstGeom prst="rect">
            <a:avLst/>
          </a:prstGeom>
        </p:spPr>
      </p:pic>
      <p:sp>
        <p:nvSpPr>
          <p:cNvPr id="4" name="Notched Right Arrow 3"/>
          <p:cNvSpPr/>
          <p:nvPr/>
        </p:nvSpPr>
        <p:spPr>
          <a:xfrm>
            <a:off x="3945738" y="3507664"/>
            <a:ext cx="683227" cy="404949"/>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Notched Right Arrow 9"/>
          <p:cNvSpPr/>
          <p:nvPr/>
        </p:nvSpPr>
        <p:spPr>
          <a:xfrm rot="19666781">
            <a:off x="1723370" y="3972021"/>
            <a:ext cx="688152" cy="404949"/>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ectangle 10"/>
          <p:cNvSpPr/>
          <p:nvPr/>
        </p:nvSpPr>
        <p:spPr>
          <a:xfrm>
            <a:off x="4403636" y="1418939"/>
            <a:ext cx="1702294" cy="1055804"/>
          </a:xfrm>
          <a:prstGeom prst="rect">
            <a:avLst/>
          </a:prstGeom>
        </p:spPr>
        <p:style>
          <a:lnRef idx="1">
            <a:schemeClr val="accent2"/>
          </a:lnRef>
          <a:fillRef idx="1002">
            <a:schemeClr val="lt1"/>
          </a:fillRef>
          <a:effectRef idx="1">
            <a:schemeClr val="accent2"/>
          </a:effectRef>
          <a:fontRef idx="minor">
            <a:schemeClr val="dk1"/>
          </a:fontRef>
        </p:style>
        <p:txBody>
          <a:bodyPr rtlCol="0" anchor="ctr"/>
          <a:lstStyle/>
          <a:p>
            <a:pPr algn="ctr">
              <a:lnSpc>
                <a:spcPct val="150000"/>
              </a:lnSpc>
              <a:spcBef>
                <a:spcPts val="600"/>
              </a:spcBef>
              <a:spcAft>
                <a:spcPts val="600"/>
              </a:spcAft>
            </a:pPr>
            <a:r>
              <a:rPr lang="he-IL" dirty="0" smtClean="0">
                <a:latin typeface="Times New Roman" panose="02020603050405020304" pitchFamily="18" charset="0"/>
                <a:cs typeface="Times New Roman" panose="02020603050405020304" pitchFamily="18" charset="0"/>
              </a:rPr>
              <a:t>תכנון </a:t>
            </a:r>
            <a:r>
              <a:rPr lang="he-IL" dirty="0">
                <a:latin typeface="Times New Roman" panose="02020603050405020304" pitchFamily="18" charset="0"/>
                <a:cs typeface="Times New Roman" panose="02020603050405020304" pitchFamily="18" charset="0"/>
              </a:rPr>
              <a:t>רשת </a:t>
            </a:r>
            <a:r>
              <a:rPr lang="he-IL" dirty="0" smtClean="0">
                <a:latin typeface="Times New Roman" panose="02020603050405020304" pitchFamily="18" charset="0"/>
                <a:cs typeface="Times New Roman" panose="02020603050405020304" pitchFamily="18" charset="0"/>
              </a:rPr>
              <a:t>נוירונים "למידה עמוקה"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ectangle 11"/>
          <p:cNvSpPr/>
          <p:nvPr/>
        </p:nvSpPr>
        <p:spPr>
          <a:xfrm>
            <a:off x="4628668" y="3038454"/>
            <a:ext cx="1442425" cy="1332411"/>
          </a:xfrm>
          <a:prstGeom prst="rect">
            <a:avLst/>
          </a:prstGeom>
        </p:spPr>
        <p:style>
          <a:lnRef idx="1">
            <a:schemeClr val="accent2"/>
          </a:lnRef>
          <a:fillRef idx="1002">
            <a:schemeClr val="lt1"/>
          </a:fillRef>
          <a:effectRef idx="1">
            <a:schemeClr val="accent2"/>
          </a:effectRef>
          <a:fontRef idx="minor">
            <a:schemeClr val="dk1"/>
          </a:fontRef>
        </p:style>
        <p:txBody>
          <a:bodyPr rtlCol="0" anchor="ctr"/>
          <a:lstStyle/>
          <a:p>
            <a:pPr algn="just">
              <a:lnSpc>
                <a:spcPct val="150000"/>
              </a:lnSpc>
              <a:spcBef>
                <a:spcPts val="600"/>
              </a:spcBef>
              <a:spcAft>
                <a:spcPts val="600"/>
              </a:spcAft>
            </a:pPr>
            <a:r>
              <a:rPr lang="he-IL" dirty="0">
                <a:latin typeface="Times New Roman" panose="02020603050405020304" pitchFamily="18" charset="0"/>
                <a:cs typeface="Times New Roman" panose="02020603050405020304" pitchFamily="18" charset="0"/>
              </a:rPr>
              <a:t>אימון </a:t>
            </a:r>
            <a:r>
              <a:rPr lang="he-IL" dirty="0" smtClean="0">
                <a:latin typeface="Times New Roman" panose="02020603050405020304" pitchFamily="18" charset="0"/>
                <a:cs typeface="Times New Roman" panose="02020603050405020304" pitchFamily="18" charset="0"/>
              </a:rPr>
              <a:t>הרשת עם בסיס הנתונים שייצרו המודלים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Notched Right Arrow 12"/>
          <p:cNvSpPr/>
          <p:nvPr/>
        </p:nvSpPr>
        <p:spPr>
          <a:xfrm rot="2157136">
            <a:off x="1721418" y="3015207"/>
            <a:ext cx="706808" cy="404949"/>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Notched Right Arrow 13"/>
          <p:cNvSpPr/>
          <p:nvPr/>
        </p:nvSpPr>
        <p:spPr>
          <a:xfrm rot="5400000">
            <a:off x="4982813" y="2554124"/>
            <a:ext cx="563711" cy="404949"/>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Rectangle 16"/>
          <p:cNvSpPr/>
          <p:nvPr/>
        </p:nvSpPr>
        <p:spPr>
          <a:xfrm>
            <a:off x="6633029" y="3045101"/>
            <a:ext cx="1317919" cy="1308345"/>
          </a:xfrm>
          <a:prstGeom prst="rect">
            <a:avLst/>
          </a:prstGeom>
        </p:spPr>
        <p:style>
          <a:lnRef idx="1">
            <a:schemeClr val="accent2"/>
          </a:lnRef>
          <a:fillRef idx="1002">
            <a:schemeClr val="lt1"/>
          </a:fillRef>
          <a:effectRef idx="1">
            <a:schemeClr val="accent2"/>
          </a:effectRef>
          <a:fontRef idx="minor">
            <a:schemeClr val="dk1"/>
          </a:fontRef>
        </p:style>
        <p:txBody>
          <a:bodyPr rtlCol="0" anchor="ctr"/>
          <a:lstStyle/>
          <a:p>
            <a:pPr algn="just">
              <a:lnSpc>
                <a:spcPct val="150000"/>
              </a:lnSpc>
              <a:spcBef>
                <a:spcPts val="600"/>
              </a:spcBef>
              <a:spcAft>
                <a:spcPts val="600"/>
              </a:spcAft>
            </a:pPr>
            <a:r>
              <a:rPr lang="he-IL" dirty="0">
                <a:latin typeface="Times New Roman" panose="02020603050405020304" pitchFamily="18" charset="0"/>
                <a:cs typeface="Times New Roman" panose="02020603050405020304" pitchFamily="18" charset="0"/>
              </a:rPr>
              <a:t>חיזוי ביצועי </a:t>
            </a:r>
            <a:r>
              <a:rPr lang="he-IL" dirty="0" smtClean="0">
                <a:latin typeface="Times New Roman" panose="02020603050405020304" pitchFamily="18" charset="0"/>
                <a:cs typeface="Times New Roman" panose="02020603050405020304" pitchFamily="18" charset="0"/>
              </a:rPr>
              <a:t>ערוצי </a:t>
            </a:r>
            <a:r>
              <a:rPr lang="he-IL" dirty="0">
                <a:latin typeface="Times New Roman" panose="02020603050405020304" pitchFamily="18" charset="0"/>
                <a:cs typeface="Times New Roman" panose="02020603050405020304" pitchFamily="18" charset="0"/>
              </a:rPr>
              <a:t>התקשורת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Notched Right Arrow 18"/>
          <p:cNvSpPr/>
          <p:nvPr/>
        </p:nvSpPr>
        <p:spPr>
          <a:xfrm>
            <a:off x="6077505" y="3502184"/>
            <a:ext cx="546815" cy="404949"/>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Notched Right Arrow 20"/>
          <p:cNvSpPr/>
          <p:nvPr/>
        </p:nvSpPr>
        <p:spPr>
          <a:xfrm rot="5400000">
            <a:off x="6942241" y="2561143"/>
            <a:ext cx="563713" cy="404949"/>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Rectangle 22"/>
          <p:cNvSpPr/>
          <p:nvPr/>
        </p:nvSpPr>
        <p:spPr>
          <a:xfrm>
            <a:off x="8470248" y="3062520"/>
            <a:ext cx="1317919" cy="1290926"/>
          </a:xfrm>
          <a:prstGeom prst="rect">
            <a:avLst/>
          </a:prstGeom>
        </p:spPr>
        <p:style>
          <a:lnRef idx="1">
            <a:schemeClr val="accent2"/>
          </a:lnRef>
          <a:fillRef idx="1002">
            <a:schemeClr val="lt1"/>
          </a:fillRef>
          <a:effectRef idx="1">
            <a:schemeClr val="accent2"/>
          </a:effectRef>
          <a:fontRef idx="minor">
            <a:schemeClr val="dk1"/>
          </a:fontRef>
        </p:style>
        <p:txBody>
          <a:bodyPr rtlCol="0" anchor="ctr"/>
          <a:lstStyle/>
          <a:p>
            <a:pPr algn="just">
              <a:lnSpc>
                <a:spcPct val="150000"/>
              </a:lnSpc>
              <a:spcBef>
                <a:spcPts val="600"/>
              </a:spcBef>
              <a:spcAft>
                <a:spcPts val="600"/>
              </a:spcAft>
            </a:pPr>
            <a:r>
              <a:rPr lang="he-IL" dirty="0">
                <a:latin typeface="Times New Roman" panose="02020603050405020304" pitchFamily="18" charset="0"/>
                <a:cs typeface="Times New Roman" panose="02020603050405020304" pitchFamily="18" charset="0"/>
              </a:rPr>
              <a:t>בחינת ביצועי הרשת מול נתונים </a:t>
            </a:r>
            <a:r>
              <a:rPr lang="he-IL" dirty="0" smtClean="0">
                <a:latin typeface="Times New Roman" panose="02020603050405020304" pitchFamily="18" charset="0"/>
                <a:cs typeface="Times New Roman" panose="02020603050405020304" pitchFamily="18" charset="0"/>
              </a:rPr>
              <a:t>אמתיים</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4" name="Rectangle 23"/>
          <p:cNvSpPr/>
          <p:nvPr/>
        </p:nvSpPr>
        <p:spPr>
          <a:xfrm>
            <a:off x="6338481" y="4898972"/>
            <a:ext cx="1775006" cy="1055804"/>
          </a:xfrm>
          <a:prstGeom prst="rect">
            <a:avLst/>
          </a:prstGeom>
        </p:spPr>
        <p:style>
          <a:lnRef idx="1">
            <a:schemeClr val="accent2"/>
          </a:lnRef>
          <a:fillRef idx="1002">
            <a:schemeClr val="lt1"/>
          </a:fillRef>
          <a:effectRef idx="1">
            <a:schemeClr val="accent2"/>
          </a:effectRef>
          <a:fontRef idx="minor">
            <a:schemeClr val="dk1"/>
          </a:fontRef>
        </p:style>
        <p:txBody>
          <a:bodyPr rtlCol="0" anchor="ctr"/>
          <a:lstStyle/>
          <a:p>
            <a:pPr algn="ctr">
              <a:lnSpc>
                <a:spcPct val="150000"/>
              </a:lnSpc>
              <a:spcBef>
                <a:spcPts val="600"/>
              </a:spcBef>
              <a:spcAft>
                <a:spcPts val="600"/>
              </a:spcAft>
            </a:pPr>
            <a:r>
              <a:rPr lang="he-IL" dirty="0">
                <a:latin typeface="Times New Roman" panose="02020603050405020304" pitchFamily="18" charset="0"/>
                <a:cs typeface="Times New Roman" panose="02020603050405020304" pitchFamily="18" charset="0"/>
              </a:rPr>
              <a:t>אלגוריתמים לשיפור ביצועים </a:t>
            </a:r>
            <a:r>
              <a:rPr lang="he-IL"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Notched Right Arrow 24"/>
          <p:cNvSpPr/>
          <p:nvPr/>
        </p:nvSpPr>
        <p:spPr>
          <a:xfrm>
            <a:off x="7966069" y="3505508"/>
            <a:ext cx="504179" cy="404949"/>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6" name="Notched Right Arrow 25"/>
          <p:cNvSpPr/>
          <p:nvPr/>
        </p:nvSpPr>
        <p:spPr>
          <a:xfrm rot="16200000">
            <a:off x="7019225" y="4423734"/>
            <a:ext cx="545526" cy="404949"/>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3"/>
          <a:stretch>
            <a:fillRect/>
          </a:stretch>
        </p:blipFill>
        <p:spPr>
          <a:xfrm>
            <a:off x="92883" y="506553"/>
            <a:ext cx="1741714" cy="1218892"/>
          </a:xfrm>
          <a:prstGeom prst="rect">
            <a:avLst/>
          </a:prstGeom>
        </p:spPr>
      </p:pic>
      <p:pic>
        <p:nvPicPr>
          <p:cNvPr id="28" name="Picture 27"/>
          <p:cNvPicPr>
            <a:picLocks noChangeAspect="1"/>
          </p:cNvPicPr>
          <p:nvPr/>
        </p:nvPicPr>
        <p:blipFill>
          <a:blip r:embed="rId4"/>
          <a:stretch>
            <a:fillRect/>
          </a:stretch>
        </p:blipFill>
        <p:spPr>
          <a:xfrm>
            <a:off x="92883" y="5682982"/>
            <a:ext cx="1741714" cy="1006608"/>
          </a:xfrm>
          <a:prstGeom prst="rect">
            <a:avLst/>
          </a:prstGeom>
        </p:spPr>
      </p:pic>
      <p:pic>
        <p:nvPicPr>
          <p:cNvPr id="29" name="Picture 28"/>
          <p:cNvPicPr>
            <a:picLocks noChangeAspect="1"/>
          </p:cNvPicPr>
          <p:nvPr/>
        </p:nvPicPr>
        <p:blipFill>
          <a:blip r:embed="rId5"/>
          <a:stretch>
            <a:fillRect/>
          </a:stretch>
        </p:blipFill>
        <p:spPr>
          <a:xfrm>
            <a:off x="2585645" y="1415340"/>
            <a:ext cx="1817991" cy="1066421"/>
          </a:xfrm>
          <a:prstGeom prst="rect">
            <a:avLst/>
          </a:prstGeom>
        </p:spPr>
      </p:pic>
      <p:pic>
        <p:nvPicPr>
          <p:cNvPr id="31" name="Picture 30"/>
          <p:cNvPicPr>
            <a:picLocks noChangeAspect="1"/>
          </p:cNvPicPr>
          <p:nvPr/>
        </p:nvPicPr>
        <p:blipFill>
          <a:blip r:embed="rId6"/>
          <a:stretch>
            <a:fillRect/>
          </a:stretch>
        </p:blipFill>
        <p:spPr>
          <a:xfrm>
            <a:off x="4657195" y="4399521"/>
            <a:ext cx="1420310" cy="1027353"/>
          </a:xfrm>
          <a:prstGeom prst="rect">
            <a:avLst/>
          </a:prstGeom>
        </p:spPr>
      </p:pic>
      <p:pic>
        <p:nvPicPr>
          <p:cNvPr id="32" name="Picture 31"/>
          <p:cNvPicPr>
            <a:picLocks noChangeAspect="1"/>
          </p:cNvPicPr>
          <p:nvPr/>
        </p:nvPicPr>
        <p:blipFill>
          <a:blip r:embed="rId7"/>
          <a:stretch>
            <a:fillRect/>
          </a:stretch>
        </p:blipFill>
        <p:spPr>
          <a:xfrm>
            <a:off x="6338481" y="5954775"/>
            <a:ext cx="1775005" cy="734815"/>
          </a:xfrm>
          <a:prstGeom prst="rect">
            <a:avLst/>
          </a:prstGeom>
        </p:spPr>
      </p:pic>
      <p:pic>
        <p:nvPicPr>
          <p:cNvPr id="33" name="Picture 32"/>
          <p:cNvPicPr>
            <a:picLocks noChangeAspect="1"/>
          </p:cNvPicPr>
          <p:nvPr/>
        </p:nvPicPr>
        <p:blipFill>
          <a:blip r:embed="rId8"/>
          <a:stretch>
            <a:fillRect/>
          </a:stretch>
        </p:blipFill>
        <p:spPr>
          <a:xfrm>
            <a:off x="6754023" y="3502184"/>
            <a:ext cx="432233" cy="531805"/>
          </a:xfrm>
          <a:prstGeom prst="rect">
            <a:avLst/>
          </a:prstGeom>
        </p:spPr>
      </p:pic>
      <p:pic>
        <p:nvPicPr>
          <p:cNvPr id="34" name="Picture 33"/>
          <p:cNvPicPr>
            <a:picLocks noChangeAspect="1"/>
          </p:cNvPicPr>
          <p:nvPr/>
        </p:nvPicPr>
        <p:blipFill>
          <a:blip r:embed="rId9"/>
          <a:stretch>
            <a:fillRect/>
          </a:stretch>
        </p:blipFill>
        <p:spPr>
          <a:xfrm>
            <a:off x="8081309" y="1441262"/>
            <a:ext cx="1390714" cy="1033481"/>
          </a:xfrm>
          <a:prstGeom prst="rect">
            <a:avLst/>
          </a:prstGeom>
        </p:spPr>
      </p:pic>
      <p:pic>
        <p:nvPicPr>
          <p:cNvPr id="35" name="Picture 34"/>
          <p:cNvPicPr>
            <a:picLocks noChangeAspect="1"/>
          </p:cNvPicPr>
          <p:nvPr/>
        </p:nvPicPr>
        <p:blipFill>
          <a:blip r:embed="rId10"/>
          <a:stretch>
            <a:fillRect/>
          </a:stretch>
        </p:blipFill>
        <p:spPr>
          <a:xfrm>
            <a:off x="8470247" y="4370865"/>
            <a:ext cx="1317919" cy="829430"/>
          </a:xfrm>
          <a:prstGeom prst="rect">
            <a:avLst/>
          </a:prstGeom>
        </p:spPr>
      </p:pic>
      <p:sp>
        <p:nvSpPr>
          <p:cNvPr id="20" name="Rectangle 19"/>
          <p:cNvSpPr/>
          <p:nvPr/>
        </p:nvSpPr>
        <p:spPr>
          <a:xfrm>
            <a:off x="6286033" y="1415340"/>
            <a:ext cx="1923240" cy="1059403"/>
          </a:xfrm>
          <a:prstGeom prst="rect">
            <a:avLst/>
          </a:prstGeom>
        </p:spPr>
        <p:style>
          <a:lnRef idx="1">
            <a:schemeClr val="accent2"/>
          </a:lnRef>
          <a:fillRef idx="1001">
            <a:schemeClr val="lt1"/>
          </a:fillRef>
          <a:effectRef idx="1">
            <a:schemeClr val="accent2"/>
          </a:effectRef>
          <a:fontRef idx="minor">
            <a:schemeClr val="dk1"/>
          </a:fontRef>
        </p:style>
        <p:txBody>
          <a:bodyPr rtlCol="0" anchor="ctr"/>
          <a:lstStyle/>
          <a:p>
            <a:pPr algn="ctr">
              <a:lnSpc>
                <a:spcPct val="150000"/>
              </a:lnSpc>
              <a:spcBef>
                <a:spcPts val="600"/>
              </a:spcBef>
              <a:spcAft>
                <a:spcPts val="600"/>
              </a:spcAft>
            </a:pPr>
            <a:r>
              <a:rPr lang="he-IL" dirty="0" smtClean="0">
                <a:latin typeface="Times New Roman" panose="02020603050405020304" pitchFamily="18" charset="0"/>
                <a:cs typeface="Times New Roman" panose="02020603050405020304" pitchFamily="18" charset="0"/>
              </a:rPr>
              <a:t>מקרי לימוד לבחינת החוזי של המערכת עם נתונים ידועים מראש</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7" name="Rectangle 36"/>
          <p:cNvSpPr/>
          <p:nvPr/>
        </p:nvSpPr>
        <p:spPr>
          <a:xfrm>
            <a:off x="8456105" y="4600081"/>
            <a:ext cx="546945" cy="430887"/>
          </a:xfrm>
          <a:prstGeom prst="rect">
            <a:avLst/>
          </a:prstGeom>
        </p:spPr>
        <p:txBody>
          <a:bodyPr wrap="none">
            <a:spAutoFit/>
          </a:bodyPr>
          <a:lstStyle/>
          <a:p>
            <a:pPr algn="ctr"/>
            <a:r>
              <a:rPr lang="he-IL" sz="1100" dirty="0">
                <a:latin typeface="Times New Roman" panose="02020603050405020304" pitchFamily="18" charset="0"/>
                <a:cs typeface="Times New Roman" panose="02020603050405020304" pitchFamily="18" charset="0"/>
              </a:rPr>
              <a:t>נתונים </a:t>
            </a:r>
            <a:endParaRPr lang="he-IL" sz="1100" dirty="0" smtClean="0">
              <a:latin typeface="Times New Roman" panose="02020603050405020304" pitchFamily="18" charset="0"/>
              <a:cs typeface="Times New Roman" panose="02020603050405020304" pitchFamily="18" charset="0"/>
            </a:endParaRPr>
          </a:p>
          <a:p>
            <a:pPr algn="ctr"/>
            <a:r>
              <a:rPr lang="he-IL" sz="1100" dirty="0" smtClean="0">
                <a:latin typeface="Times New Roman" panose="02020603050405020304" pitchFamily="18" charset="0"/>
                <a:cs typeface="Times New Roman" panose="02020603050405020304" pitchFamily="18" charset="0"/>
              </a:rPr>
              <a:t>אמתיים</a:t>
            </a:r>
            <a:endParaRPr lang="en-US" sz="1100" dirty="0"/>
          </a:p>
        </p:txBody>
      </p:sp>
      <p:sp>
        <p:nvSpPr>
          <p:cNvPr id="38" name="Rectangle 37"/>
          <p:cNvSpPr/>
          <p:nvPr/>
        </p:nvSpPr>
        <p:spPr>
          <a:xfrm>
            <a:off x="9266390" y="4619527"/>
            <a:ext cx="482824" cy="430887"/>
          </a:xfrm>
          <a:prstGeom prst="rect">
            <a:avLst/>
          </a:prstGeom>
        </p:spPr>
        <p:txBody>
          <a:bodyPr wrap="none">
            <a:spAutoFit/>
          </a:bodyPr>
          <a:lstStyle/>
          <a:p>
            <a:pPr algn="ctr"/>
            <a:r>
              <a:rPr lang="he-IL" sz="1100" dirty="0" smtClean="0">
                <a:latin typeface="Times New Roman" panose="02020603050405020304" pitchFamily="18" charset="0"/>
                <a:cs typeface="Times New Roman" panose="02020603050405020304" pitchFamily="18" charset="0"/>
              </a:rPr>
              <a:t>חוזי </a:t>
            </a:r>
          </a:p>
          <a:p>
            <a:pPr algn="ctr"/>
            <a:r>
              <a:rPr lang="he-IL" sz="1100" dirty="0" smtClean="0">
                <a:latin typeface="Times New Roman" panose="02020603050405020304" pitchFamily="18" charset="0"/>
                <a:cs typeface="Times New Roman" panose="02020603050405020304" pitchFamily="18" charset="0"/>
              </a:rPr>
              <a:t>המודל</a:t>
            </a:r>
            <a:endParaRPr lang="en-US" sz="1100" dirty="0"/>
          </a:p>
        </p:txBody>
      </p:sp>
    </p:spTree>
    <p:extLst>
      <p:ext uri="{BB962C8B-B14F-4D97-AF65-F5344CB8AC3E}">
        <p14:creationId xmlns:p14="http://schemas.microsoft.com/office/powerpoint/2010/main" val="1037905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1524000"/>
          </a:xfrm>
        </p:spPr>
        <p:txBody>
          <a:bodyPr>
            <a:noAutofit/>
          </a:bodyPr>
          <a:lstStyle/>
          <a:p>
            <a:pPr algn="ctr"/>
            <a:r>
              <a:rPr lang="he-IL" sz="3600" dirty="0" smtClean="0">
                <a:solidFill>
                  <a:schemeClr val="bg1"/>
                </a:solidFill>
                <a:latin typeface="Times New Roman" panose="02020603050405020304" pitchFamily="18" charset="0"/>
                <a:ea typeface="+mn-ea"/>
                <a:cs typeface="Times New Roman" panose="02020603050405020304" pitchFamily="18" charset="0"/>
              </a:rPr>
              <a:t> </a:t>
            </a:r>
            <a:r>
              <a:rPr lang="he-IL" sz="3600" dirty="0">
                <a:solidFill>
                  <a:schemeClr val="bg1"/>
                </a:solidFill>
                <a:latin typeface="Times New Roman" panose="02020603050405020304" pitchFamily="18" charset="0"/>
                <a:ea typeface="+mn-ea"/>
                <a:cs typeface="Times New Roman" panose="02020603050405020304" pitchFamily="18" charset="0"/>
              </a:rPr>
              <a:t>תכולת העבודה כוללת </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9" name="Content Placeholder 8"/>
          <p:cNvSpPr>
            <a:spLocks noGrp="1"/>
          </p:cNvSpPr>
          <p:nvPr>
            <p:ph idx="1"/>
          </p:nvPr>
        </p:nvSpPr>
        <p:spPr>
          <a:xfrm>
            <a:off x="589024" y="1349830"/>
            <a:ext cx="8885902" cy="2837542"/>
          </a:xfrm>
        </p:spPr>
        <p:txBody>
          <a:bodyPr>
            <a:normAutofit/>
          </a:bodyPr>
          <a:lstStyle/>
          <a:p>
            <a:pPr marL="0" indent="0" algn="just" rtl="1">
              <a:buNone/>
            </a:pPr>
            <a:r>
              <a:rPr lang="he-IL" sz="2400" dirty="0" smtClean="0">
                <a:latin typeface="Times New Roman" panose="02020603050405020304" pitchFamily="18" charset="0"/>
                <a:cs typeface="Times New Roman" panose="02020603050405020304" pitchFamily="18" charset="0"/>
              </a:rPr>
              <a:t>תכולת </a:t>
            </a:r>
            <a:r>
              <a:rPr lang="he-IL" sz="2400" dirty="0">
                <a:latin typeface="Times New Roman" panose="02020603050405020304" pitchFamily="18" charset="0"/>
                <a:cs typeface="Times New Roman" panose="02020603050405020304" pitchFamily="18" charset="0"/>
              </a:rPr>
              <a:t>העבודה </a:t>
            </a:r>
            <a:r>
              <a:rPr lang="he-IL" sz="2400" dirty="0" smtClean="0">
                <a:latin typeface="Times New Roman" panose="02020603050405020304" pitchFamily="18" charset="0"/>
                <a:cs typeface="Times New Roman" panose="02020603050405020304" pitchFamily="18" charset="0"/>
              </a:rPr>
              <a:t>כוללת</a:t>
            </a:r>
          </a:p>
          <a:p>
            <a:pPr marL="0" indent="0" algn="just" rtl="1">
              <a:buNone/>
            </a:pPr>
            <a:r>
              <a:rPr lang="he-IL" sz="2400" dirty="0" smtClean="0">
                <a:latin typeface="Times New Roman" panose="02020603050405020304" pitchFamily="18" charset="0"/>
                <a:cs typeface="Times New Roman" panose="02020603050405020304" pitchFamily="18" charset="0"/>
              </a:rPr>
              <a:t>א</a:t>
            </a:r>
            <a:r>
              <a:rPr lang="he-IL" sz="2400" dirty="0">
                <a:latin typeface="Times New Roman" panose="02020603050405020304" pitchFamily="18" charset="0"/>
                <a:cs typeface="Times New Roman" panose="02020603050405020304" pitchFamily="18" charset="0"/>
              </a:rPr>
              <a:t>. פיתוח מערכת </a:t>
            </a:r>
            <a:r>
              <a:rPr lang="he-IL" sz="2400" dirty="0" err="1">
                <a:latin typeface="Times New Roman" panose="02020603050405020304" pitchFamily="18" charset="0"/>
                <a:cs typeface="Times New Roman" panose="02020603050405020304" pitchFamily="18" charset="0"/>
              </a:rPr>
              <a:t>סימולטיבית</a:t>
            </a:r>
            <a:r>
              <a:rPr lang="he-IL" sz="2400" dirty="0">
                <a:latin typeface="Times New Roman" panose="02020603050405020304" pitchFamily="18" charset="0"/>
                <a:cs typeface="Times New Roman" panose="02020603050405020304" pitchFamily="18" charset="0"/>
              </a:rPr>
              <a:t> של ערוצי תקשורת </a:t>
            </a:r>
            <a:r>
              <a:rPr lang="he-IL" sz="2400" dirty="0" smtClean="0">
                <a:latin typeface="Times New Roman" panose="02020603050405020304" pitchFamily="18" charset="0"/>
                <a:cs typeface="Times New Roman" panose="02020603050405020304" pitchFamily="18" charset="0"/>
              </a:rPr>
              <a:t>לוויינים מרובים</a:t>
            </a:r>
          </a:p>
          <a:p>
            <a:pPr marL="0" indent="0" algn="just" rtl="1">
              <a:buNone/>
            </a:pPr>
            <a:r>
              <a:rPr lang="he-IL" sz="2400" dirty="0" smtClean="0">
                <a:latin typeface="Times New Roman" panose="02020603050405020304" pitchFamily="18" charset="0"/>
                <a:cs typeface="Times New Roman" panose="02020603050405020304" pitchFamily="18" charset="0"/>
              </a:rPr>
              <a:t>ב</a:t>
            </a:r>
            <a:r>
              <a:rPr lang="he-IL" sz="2400" dirty="0">
                <a:latin typeface="Times New Roman" panose="02020603050405020304" pitchFamily="18" charset="0"/>
                <a:cs typeface="Times New Roman" panose="02020603050405020304" pitchFamily="18" charset="0"/>
              </a:rPr>
              <a:t>. </a:t>
            </a:r>
            <a:r>
              <a:rPr lang="he-IL" sz="2400" dirty="0" smtClean="0">
                <a:latin typeface="Times New Roman" panose="02020603050405020304" pitchFamily="18" charset="0"/>
                <a:cs typeface="Times New Roman" panose="02020603050405020304" pitchFamily="18" charset="0"/>
              </a:rPr>
              <a:t>פיתוח </a:t>
            </a:r>
            <a:r>
              <a:rPr lang="he-IL" sz="2400" dirty="0">
                <a:latin typeface="Times New Roman" panose="02020603050405020304" pitchFamily="18" charset="0"/>
                <a:cs typeface="Times New Roman" panose="02020603050405020304" pitchFamily="18" charset="0"/>
              </a:rPr>
              <a:t>אלגוריתמים לניבוי ביצועים </a:t>
            </a:r>
            <a:endParaRPr lang="he-IL" sz="2400" dirty="0" smtClean="0">
              <a:latin typeface="Times New Roman" panose="02020603050405020304" pitchFamily="18" charset="0"/>
              <a:cs typeface="Times New Roman" panose="02020603050405020304" pitchFamily="18" charset="0"/>
            </a:endParaRPr>
          </a:p>
          <a:p>
            <a:pPr marL="0" indent="0" algn="just" rtl="1">
              <a:buNone/>
            </a:pPr>
            <a:r>
              <a:rPr lang="he-IL" sz="2400" dirty="0" smtClean="0">
                <a:latin typeface="Times New Roman" panose="02020603050405020304" pitchFamily="18" charset="0"/>
                <a:cs typeface="Times New Roman" panose="02020603050405020304" pitchFamily="18" charset="0"/>
              </a:rPr>
              <a:t>ג</a:t>
            </a:r>
            <a:r>
              <a:rPr lang="he-IL" sz="2400" dirty="0">
                <a:latin typeface="Times New Roman" panose="02020603050405020304" pitchFamily="18" charset="0"/>
                <a:cs typeface="Times New Roman" panose="02020603050405020304" pitchFamily="18" charset="0"/>
              </a:rPr>
              <a:t>. פיתוח אלגוריתמים לשיפור ביצועים. </a:t>
            </a:r>
            <a:endParaRPr lang="he-IL" sz="2400" dirty="0" smtClean="0">
              <a:latin typeface="Times New Roman" panose="02020603050405020304" pitchFamily="18" charset="0"/>
              <a:cs typeface="Times New Roman" panose="02020603050405020304" pitchFamily="18" charset="0"/>
            </a:endParaRPr>
          </a:p>
          <a:p>
            <a:pPr marL="0" indent="0" algn="just" rtl="1">
              <a:buNone/>
            </a:pPr>
            <a:endParaRPr lang="he-I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5543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1524000"/>
          </a:xfrm>
        </p:spPr>
        <p:txBody>
          <a:bodyPr>
            <a:noAutofit/>
          </a:bodyPr>
          <a:lstStyle/>
          <a:p>
            <a:pPr algn="ctr"/>
            <a:r>
              <a:rPr lang="he-IL" sz="3600" dirty="0" smtClean="0">
                <a:solidFill>
                  <a:schemeClr val="bg1"/>
                </a:solidFill>
                <a:latin typeface="Times New Roman" panose="02020603050405020304" pitchFamily="18" charset="0"/>
                <a:ea typeface="+mn-ea"/>
                <a:cs typeface="Times New Roman" panose="02020603050405020304" pitchFamily="18" charset="0"/>
              </a:rPr>
              <a:t> יעדי המחקר</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9" name="Content Placeholder 8"/>
          <p:cNvSpPr>
            <a:spLocks noGrp="1"/>
          </p:cNvSpPr>
          <p:nvPr>
            <p:ph idx="1"/>
          </p:nvPr>
        </p:nvSpPr>
        <p:spPr>
          <a:xfrm>
            <a:off x="589024" y="1349829"/>
            <a:ext cx="8772690" cy="2982685"/>
          </a:xfrm>
        </p:spPr>
        <p:txBody>
          <a:bodyPr>
            <a:normAutofit/>
          </a:bodyPr>
          <a:lstStyle/>
          <a:p>
            <a:pPr marL="0" indent="0" algn="just" rtl="1">
              <a:buNone/>
            </a:pPr>
            <a:r>
              <a:rPr lang="he-IL" sz="2400" dirty="0" smtClean="0">
                <a:latin typeface="Times New Roman" panose="02020603050405020304" pitchFamily="18" charset="0"/>
                <a:cs typeface="Times New Roman" panose="02020603050405020304" pitchFamily="18" charset="0"/>
              </a:rPr>
              <a:t>היעדים </a:t>
            </a:r>
            <a:r>
              <a:rPr lang="he-IL" sz="2400" dirty="0">
                <a:latin typeface="Times New Roman" panose="02020603050405020304" pitchFamily="18" charset="0"/>
                <a:cs typeface="Times New Roman" panose="02020603050405020304" pitchFamily="18" charset="0"/>
              </a:rPr>
              <a:t>המרכזים של מחקר זה </a:t>
            </a:r>
            <a:r>
              <a:rPr lang="he-IL" sz="2400" dirty="0" smtClean="0">
                <a:latin typeface="Times New Roman" panose="02020603050405020304" pitchFamily="18" charset="0"/>
                <a:cs typeface="Times New Roman" panose="02020603050405020304" pitchFamily="18" charset="0"/>
              </a:rPr>
              <a:t>הם:</a:t>
            </a:r>
          </a:p>
          <a:p>
            <a:pPr marL="0" indent="0" algn="just" rtl="1">
              <a:buNone/>
            </a:pPr>
            <a:r>
              <a:rPr lang="he-IL" sz="2400" dirty="0" smtClean="0">
                <a:latin typeface="Times New Roman" panose="02020603050405020304" pitchFamily="18" charset="0"/>
                <a:cs typeface="Times New Roman" panose="02020603050405020304" pitchFamily="18" charset="0"/>
              </a:rPr>
              <a:t> א. הגדלת </a:t>
            </a:r>
            <a:r>
              <a:rPr lang="he-IL" sz="2400" dirty="0">
                <a:latin typeface="Times New Roman" panose="02020603050405020304" pitchFamily="18" charset="0"/>
                <a:cs typeface="Times New Roman" panose="02020603050405020304" pitchFamily="18" charset="0"/>
              </a:rPr>
              <a:t>הקיבול של מערכת תקשורת לוויינית מרובת ערוצים.  </a:t>
            </a:r>
            <a:endParaRPr lang="he-IL" sz="2400" dirty="0" smtClean="0">
              <a:latin typeface="Times New Roman" panose="02020603050405020304" pitchFamily="18" charset="0"/>
              <a:cs typeface="Times New Roman" panose="02020603050405020304" pitchFamily="18" charset="0"/>
            </a:endParaRPr>
          </a:p>
          <a:p>
            <a:pPr marL="0" indent="0" algn="just" rtl="1">
              <a:buNone/>
            </a:pPr>
            <a:r>
              <a:rPr lang="he-IL" sz="2400" dirty="0" smtClean="0">
                <a:latin typeface="Times New Roman" panose="02020603050405020304" pitchFamily="18" charset="0"/>
                <a:cs typeface="Times New Roman" panose="02020603050405020304" pitchFamily="18" charset="0"/>
              </a:rPr>
              <a:t>ב.  יעדי המשנה של מחקר זה הם: </a:t>
            </a:r>
          </a:p>
          <a:p>
            <a:pPr marL="0" indent="0" algn="just" rtl="1">
              <a:buNone/>
            </a:pPr>
            <a:r>
              <a:rPr lang="he-IL" sz="2400" dirty="0" smtClean="0">
                <a:latin typeface="Times New Roman" panose="02020603050405020304" pitchFamily="18" charset="0"/>
                <a:cs typeface="Times New Roman" panose="02020603050405020304" pitchFamily="18" charset="0"/>
              </a:rPr>
              <a:t>    פיתוח </a:t>
            </a:r>
            <a:r>
              <a:rPr lang="he-IL" sz="2400" dirty="0">
                <a:latin typeface="Times New Roman" panose="02020603050405020304" pitchFamily="18" charset="0"/>
                <a:cs typeface="Times New Roman" panose="02020603050405020304" pitchFamily="18" charset="0"/>
              </a:rPr>
              <a:t>כלי סימולציה ואלגוריתמי חיזוי ושיפור ביצועים. </a:t>
            </a:r>
            <a:endParaRPr lang="he-IL" sz="2400" dirty="0" smtClean="0">
              <a:latin typeface="Times New Roman" panose="02020603050405020304" pitchFamily="18" charset="0"/>
              <a:cs typeface="Times New Roman" panose="02020603050405020304" pitchFamily="18" charset="0"/>
            </a:endParaRPr>
          </a:p>
          <a:p>
            <a:pPr marL="0" indent="0" algn="just" rtl="1">
              <a:buNone/>
            </a:pPr>
            <a:endParaRPr lang="he-IL" sz="2400" dirty="0">
              <a:latin typeface="Times New Roman" panose="02020603050405020304" pitchFamily="18" charset="0"/>
              <a:cs typeface="Times New Roman" panose="02020603050405020304" pitchFamily="18" charset="0"/>
            </a:endParaRPr>
          </a:p>
          <a:p>
            <a:pPr marL="0" indent="0" algn="just" rtl="1">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089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755" y="63589"/>
            <a:ext cx="7101106" cy="1524000"/>
          </a:xfrm>
        </p:spPr>
        <p:txBody>
          <a:bodyPr>
            <a:normAutofit/>
          </a:bodyPr>
          <a:lstStyle/>
          <a:p>
            <a:pPr algn="ctr"/>
            <a:r>
              <a:rPr lang="he-IL" sz="3600" dirty="0">
                <a:solidFill>
                  <a:schemeClr val="bg1"/>
                </a:solidFill>
                <a:latin typeface="Times New Roman" panose="02020603050405020304" pitchFamily="18" charset="0"/>
                <a:ea typeface="+mn-ea"/>
                <a:cs typeface="Times New Roman" panose="02020603050405020304" pitchFamily="18" charset="0"/>
              </a:rPr>
              <a:t>היעדים המרכזים של מחקר</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589024" y="1085753"/>
            <a:ext cx="9007822" cy="5449388"/>
          </a:xfrm>
        </p:spPr>
        <p:txBody>
          <a:bodyPr>
            <a:noAutofit/>
          </a:bodyPr>
          <a:lstStyle/>
          <a:p>
            <a:pPr marL="0" indent="0" algn="just" rtl="1">
              <a:buNone/>
            </a:pPr>
            <a:r>
              <a:rPr lang="he-IL" sz="3200" dirty="0" smtClean="0">
                <a:latin typeface="Times New Roman" panose="02020603050405020304" pitchFamily="18" charset="0"/>
                <a:cs typeface="Times New Roman" panose="02020603050405020304" pitchFamily="18" charset="0"/>
              </a:rPr>
              <a:t>הגדלת </a:t>
            </a:r>
            <a:r>
              <a:rPr lang="he-IL" sz="3200" dirty="0">
                <a:latin typeface="Times New Roman" panose="02020603050405020304" pitchFamily="18" charset="0"/>
                <a:cs typeface="Times New Roman" panose="02020603050405020304" pitchFamily="18" charset="0"/>
              </a:rPr>
              <a:t>הקיבול של מערכת תקשורת לוויינית מרובת ערוצים.  </a:t>
            </a:r>
            <a:endParaRPr lang="he-IL" sz="3200" dirty="0" smtClean="0">
              <a:latin typeface="Times New Roman" panose="02020603050405020304" pitchFamily="18" charset="0"/>
              <a:cs typeface="Times New Roman" panose="02020603050405020304" pitchFamily="18" charset="0"/>
            </a:endParaRPr>
          </a:p>
          <a:p>
            <a:pPr marL="0" indent="0" algn="just" rtl="1">
              <a:buNone/>
            </a:pPr>
            <a:r>
              <a:rPr lang="he-IL" sz="3200" dirty="0" smtClean="0">
                <a:latin typeface="Times New Roman" panose="02020603050405020304" pitchFamily="18" charset="0"/>
                <a:cs typeface="Times New Roman" panose="02020603050405020304" pitchFamily="18" charset="0"/>
              </a:rPr>
              <a:t>פיתוח </a:t>
            </a:r>
            <a:r>
              <a:rPr lang="he-IL" sz="3200" dirty="0">
                <a:latin typeface="Times New Roman" panose="02020603050405020304" pitchFamily="18" charset="0"/>
                <a:cs typeface="Times New Roman" panose="02020603050405020304" pitchFamily="18" charset="0"/>
              </a:rPr>
              <a:t>כלי סימולציה ואלגוריתמי חיזוי ושיפור ביצועים</a:t>
            </a:r>
            <a:r>
              <a:rPr lang="he-IL" sz="3200" dirty="0" smtClean="0">
                <a:latin typeface="Times New Roman" panose="02020603050405020304" pitchFamily="18" charset="0"/>
                <a:cs typeface="Times New Roman" panose="02020603050405020304" pitchFamily="18" charset="0"/>
              </a:rPr>
              <a:t>. החדשנות </a:t>
            </a:r>
            <a:r>
              <a:rPr lang="he-IL" sz="3200" dirty="0">
                <a:latin typeface="Times New Roman" panose="02020603050405020304" pitchFamily="18" charset="0"/>
                <a:cs typeface="Times New Roman" panose="02020603050405020304" pitchFamily="18" charset="0"/>
              </a:rPr>
              <a:t>בהצעת מחקר </a:t>
            </a:r>
            <a:r>
              <a:rPr lang="he-IL" sz="3200" dirty="0" smtClean="0">
                <a:latin typeface="Times New Roman" panose="02020603050405020304" pitchFamily="18" charset="0"/>
                <a:cs typeface="Times New Roman" panose="02020603050405020304" pitchFamily="18" charset="0"/>
              </a:rPr>
              <a:t>זו: </a:t>
            </a:r>
          </a:p>
          <a:p>
            <a:pPr marL="457200" lvl="1" indent="0" algn="just" rtl="1">
              <a:buNone/>
            </a:pPr>
            <a:r>
              <a:rPr lang="he-IL" sz="3200" dirty="0" smtClean="0">
                <a:latin typeface="Times New Roman" panose="02020603050405020304" pitchFamily="18" charset="0"/>
                <a:cs typeface="Times New Roman" panose="02020603050405020304" pitchFamily="18" charset="0"/>
              </a:rPr>
              <a:t>גישה </a:t>
            </a:r>
            <a:r>
              <a:rPr lang="he-IL" sz="3200" dirty="0">
                <a:latin typeface="Times New Roman" panose="02020603050405020304" pitchFamily="18" charset="0"/>
                <a:cs typeface="Times New Roman" panose="02020603050405020304" pitchFamily="18" charset="0"/>
              </a:rPr>
              <a:t>ממוקדת לפתרון בעיה מסובכת ודינמית של הקצאת משאבים במערכות תקשורת </a:t>
            </a:r>
            <a:r>
              <a:rPr lang="he-IL" sz="3200" dirty="0" smtClean="0">
                <a:latin typeface="Times New Roman" panose="02020603050405020304" pitchFamily="18" charset="0"/>
                <a:cs typeface="Times New Roman" panose="02020603050405020304" pitchFamily="18" charset="0"/>
              </a:rPr>
              <a:t>לווייניות.</a:t>
            </a:r>
          </a:p>
          <a:p>
            <a:pPr marL="457200" lvl="1" indent="0" algn="just" rtl="1">
              <a:buNone/>
            </a:pPr>
            <a:r>
              <a:rPr lang="he-IL" sz="3200" dirty="0" smtClean="0">
                <a:latin typeface="Times New Roman" panose="02020603050405020304" pitchFamily="18" charset="0"/>
                <a:cs typeface="Times New Roman" panose="02020603050405020304" pitchFamily="18" charset="0"/>
              </a:rPr>
              <a:t>שילוב </a:t>
            </a:r>
            <a:r>
              <a:rPr lang="he-IL" sz="3200" dirty="0">
                <a:latin typeface="Times New Roman" panose="02020603050405020304" pitchFamily="18" charset="0"/>
                <a:cs typeface="Times New Roman" panose="02020603050405020304" pitchFamily="18" charset="0"/>
              </a:rPr>
              <a:t>של כלים בתחום התקשורת </a:t>
            </a:r>
            <a:r>
              <a:rPr lang="he-IL" sz="3200" dirty="0" smtClean="0">
                <a:latin typeface="Times New Roman" panose="02020603050405020304" pitchFamily="18" charset="0"/>
                <a:cs typeface="Times New Roman" panose="02020603050405020304" pitchFamily="18" charset="0"/>
              </a:rPr>
              <a:t>המודרנית. </a:t>
            </a:r>
          </a:p>
          <a:p>
            <a:pPr marL="457200" lvl="1" indent="0" algn="just" rtl="1">
              <a:buNone/>
            </a:pPr>
            <a:r>
              <a:rPr lang="he-IL" sz="3200" dirty="0" smtClean="0">
                <a:latin typeface="Times New Roman" panose="02020603050405020304" pitchFamily="18" charset="0"/>
                <a:cs typeface="Times New Roman" panose="02020603050405020304" pitchFamily="18" charset="0"/>
              </a:rPr>
              <a:t>למידת </a:t>
            </a:r>
            <a:r>
              <a:rPr lang="he-IL" sz="3200" dirty="0">
                <a:latin typeface="Times New Roman" panose="02020603050405020304" pitchFamily="18" charset="0"/>
                <a:cs typeface="Times New Roman" panose="02020603050405020304" pitchFamily="18" charset="0"/>
              </a:rPr>
              <a:t>מכונה וסימולציות שמאפשרת אופטימיזציה </a:t>
            </a:r>
            <a:r>
              <a:rPr lang="he-IL" sz="3200" dirty="0" smtClean="0">
                <a:latin typeface="Times New Roman" panose="02020603050405020304" pitchFamily="18" charset="0"/>
                <a:cs typeface="Times New Roman" panose="02020603050405020304" pitchFamily="18" charset="0"/>
              </a:rPr>
              <a:t>משמעותית. </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962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7796"/>
            <a:ext cx="9481729" cy="680754"/>
          </a:xfrm>
        </p:spPr>
        <p:txBody>
          <a:bodyPr>
            <a:normAutofit fontScale="90000"/>
          </a:bodyPr>
          <a:lstStyle/>
          <a:p>
            <a:pPr algn="just" rtl="1"/>
            <a:r>
              <a:rPr lang="he-IL" sz="4000" dirty="0">
                <a:solidFill>
                  <a:schemeClr val="bg1"/>
                </a:solidFill>
                <a:latin typeface="Times New Roman" panose="02020603050405020304" pitchFamily="18" charset="0"/>
                <a:ea typeface="+mn-ea"/>
                <a:cs typeface="Times New Roman" panose="02020603050405020304" pitchFamily="18" charset="0"/>
              </a:rPr>
              <a:t>המעבדה לוויינים ותקשורת </a:t>
            </a:r>
            <a:r>
              <a:rPr lang="he-IL" sz="4000" dirty="0" smtClean="0">
                <a:solidFill>
                  <a:schemeClr val="bg1"/>
                </a:solidFill>
                <a:latin typeface="Times New Roman" panose="02020603050405020304" pitchFamily="18" charset="0"/>
                <a:ea typeface="+mn-ea"/>
                <a:cs typeface="Times New Roman" panose="02020603050405020304" pitchFamily="18" charset="0"/>
              </a:rPr>
              <a:t>אלחוטית</a:t>
            </a:r>
            <a:endParaRPr lang="en-US" dirty="0"/>
          </a:p>
        </p:txBody>
      </p:sp>
      <p:sp>
        <p:nvSpPr>
          <p:cNvPr id="3" name="Content Placeholder 2"/>
          <p:cNvSpPr>
            <a:spLocks noGrp="1"/>
          </p:cNvSpPr>
          <p:nvPr>
            <p:ph idx="1"/>
          </p:nvPr>
        </p:nvSpPr>
        <p:spPr>
          <a:xfrm>
            <a:off x="373759" y="1003664"/>
            <a:ext cx="9316976" cy="5344885"/>
          </a:xfrm>
        </p:spPr>
        <p:txBody>
          <a:bodyPr>
            <a:normAutofit/>
          </a:bodyPr>
          <a:lstStyle/>
          <a:p>
            <a:pPr algn="just" rtl="1"/>
            <a:r>
              <a:rPr lang="he-IL" sz="2400" dirty="0">
                <a:latin typeface="Times New Roman" panose="02020603050405020304" pitchFamily="18" charset="0"/>
                <a:cs typeface="Times New Roman" panose="02020603050405020304" pitchFamily="18" charset="0"/>
              </a:rPr>
              <a:t>המעבדה לוויינים ותקשורת אלחוטית</a:t>
            </a:r>
            <a:r>
              <a:rPr lang="he-IL" sz="2400" dirty="0" smtClean="0">
                <a:latin typeface="Times New Roman" panose="02020603050405020304" pitchFamily="18" charset="0"/>
                <a:cs typeface="Times New Roman" panose="02020603050405020304" pitchFamily="18" charset="0"/>
              </a:rPr>
              <a:t> </a:t>
            </a:r>
            <a:r>
              <a:rPr lang="he-IL" sz="2400" dirty="0">
                <a:latin typeface="Times New Roman" panose="02020603050405020304" pitchFamily="18" charset="0"/>
                <a:cs typeface="Times New Roman" panose="02020603050405020304" pitchFamily="18" charset="0"/>
              </a:rPr>
              <a:t>מעורבת לאורך השנים בהיבטים ויישומים רבים של </a:t>
            </a:r>
            <a:r>
              <a:rPr lang="he-IL" sz="2400" dirty="0" smtClean="0">
                <a:latin typeface="Times New Roman" panose="02020603050405020304" pitchFamily="18" charset="0"/>
                <a:cs typeface="Times New Roman" panose="02020603050405020304" pitchFamily="18" charset="0"/>
              </a:rPr>
              <a:t>מערכות תקשורת, </a:t>
            </a:r>
            <a:r>
              <a:rPr lang="he-IL" sz="2400" dirty="0">
                <a:latin typeface="Times New Roman" panose="02020603050405020304" pitchFamily="18" charset="0"/>
                <a:cs typeface="Times New Roman" panose="02020603050405020304" pitchFamily="18" charset="0"/>
              </a:rPr>
              <a:t>בנוסף לתפקידה החינוכי, </a:t>
            </a:r>
            <a:r>
              <a:rPr lang="he-IL" sz="2400" dirty="0" smtClean="0">
                <a:latin typeface="Times New Roman" panose="02020603050405020304" pitchFamily="18" charset="0"/>
                <a:cs typeface="Times New Roman" panose="02020603050405020304" pitchFamily="18" charset="0"/>
              </a:rPr>
              <a:t>המחקרים </a:t>
            </a:r>
            <a:r>
              <a:rPr lang="he-IL" sz="2400" dirty="0">
                <a:latin typeface="Times New Roman" panose="02020603050405020304" pitchFamily="18" charset="0"/>
                <a:cs typeface="Times New Roman" panose="02020603050405020304" pitchFamily="18" charset="0"/>
              </a:rPr>
              <a:t>והפרויקטים שבוצעו במעבדה תרמו ישירות לתעשיית ההיי-טק הפורחת </a:t>
            </a:r>
            <a:r>
              <a:rPr lang="he-IL" sz="2400" dirty="0" smtClean="0">
                <a:latin typeface="Times New Roman" panose="02020603050405020304" pitchFamily="18" charset="0"/>
                <a:cs typeface="Times New Roman" panose="02020603050405020304" pitchFamily="18" charset="0"/>
              </a:rPr>
              <a:t>בישראל וסיפקה </a:t>
            </a:r>
            <a:r>
              <a:rPr lang="he-IL" sz="2400" dirty="0">
                <a:latin typeface="Times New Roman" panose="02020603050405020304" pitchFamily="18" charset="0"/>
                <a:cs typeface="Times New Roman" panose="02020603050405020304" pitchFamily="18" charset="0"/>
              </a:rPr>
              <a:t>לבוגריה הזדמנות לצבור ניסיון </a:t>
            </a:r>
            <a:r>
              <a:rPr lang="he-IL" sz="2400" dirty="0" smtClean="0">
                <a:latin typeface="Times New Roman" panose="02020603050405020304" pitchFamily="18" charset="0"/>
                <a:cs typeface="Times New Roman" panose="02020603050405020304" pitchFamily="18" charset="0"/>
              </a:rPr>
              <a:t>בתחום. המעבדה </a:t>
            </a:r>
            <a:r>
              <a:rPr lang="he-IL" sz="2400" dirty="0">
                <a:latin typeface="Times New Roman" panose="02020603050405020304" pitchFamily="18" charset="0"/>
                <a:cs typeface="Times New Roman" panose="02020603050405020304" pitchFamily="18" charset="0"/>
              </a:rPr>
              <a:t>מתמקדת במחקר ובחינוך בתחומים הבאים </a:t>
            </a:r>
            <a:r>
              <a:rPr lang="he-IL" sz="2400" dirty="0" smtClean="0">
                <a:latin typeface="Times New Roman" panose="02020603050405020304" pitchFamily="18" charset="0"/>
                <a:cs typeface="Times New Roman" panose="02020603050405020304" pitchFamily="18" charset="0"/>
              </a:rPr>
              <a:t>- </a:t>
            </a:r>
            <a:r>
              <a:rPr lang="he-IL" sz="2400" dirty="0">
                <a:latin typeface="Times New Roman" panose="02020603050405020304" pitchFamily="18" charset="0"/>
                <a:cs typeface="Times New Roman" panose="02020603050405020304" pitchFamily="18" charset="0"/>
              </a:rPr>
              <a:t>באמצעות פרויקטים ומחקרים. </a:t>
            </a:r>
            <a:endParaRPr lang="he-IL" sz="2400" dirty="0" smtClean="0">
              <a:latin typeface="Times New Roman" panose="02020603050405020304" pitchFamily="18" charset="0"/>
              <a:cs typeface="Times New Roman" panose="02020603050405020304" pitchFamily="18" charset="0"/>
            </a:endParaRPr>
          </a:p>
          <a:p>
            <a:pPr lvl="1" algn="just" rtl="1"/>
            <a:r>
              <a:rPr lang="he-IL" sz="2400" dirty="0" smtClean="0">
                <a:latin typeface="Times New Roman" panose="02020603050405020304" pitchFamily="18" charset="0"/>
                <a:cs typeface="Times New Roman" panose="02020603050405020304" pitchFamily="18" charset="0"/>
              </a:rPr>
              <a:t>תקשורת </a:t>
            </a:r>
            <a:r>
              <a:rPr lang="he-IL" sz="2400" dirty="0">
                <a:latin typeface="Times New Roman" panose="02020603050405020304" pitchFamily="18" charset="0"/>
                <a:cs typeface="Times New Roman" panose="02020603050405020304" pitchFamily="18" charset="0"/>
              </a:rPr>
              <a:t>לוויינית </a:t>
            </a:r>
            <a:endParaRPr lang="he-IL" sz="2400" dirty="0" smtClean="0">
              <a:latin typeface="Times New Roman" panose="02020603050405020304" pitchFamily="18" charset="0"/>
              <a:cs typeface="Times New Roman" panose="02020603050405020304" pitchFamily="18" charset="0"/>
            </a:endParaRPr>
          </a:p>
          <a:p>
            <a:pPr lvl="1" algn="just" rtl="1"/>
            <a:r>
              <a:rPr lang="he-IL" sz="2400" dirty="0" smtClean="0">
                <a:latin typeface="Times New Roman" panose="02020603050405020304" pitchFamily="18" charset="0"/>
                <a:cs typeface="Times New Roman" panose="02020603050405020304" pitchFamily="18" charset="0"/>
              </a:rPr>
              <a:t>מערכות תקשורת אופטיות ואלחוטית מתקדמות.</a:t>
            </a:r>
          </a:p>
          <a:p>
            <a:pPr lvl="1" algn="just" rtl="1"/>
            <a:r>
              <a:rPr lang="he-IL" sz="2400" dirty="0" smtClean="0">
                <a:latin typeface="Times New Roman" panose="02020603050405020304" pitchFamily="18" charset="0"/>
                <a:cs typeface="Times New Roman" panose="02020603050405020304" pitchFamily="18" charset="0"/>
              </a:rPr>
              <a:t>טכניקות </a:t>
            </a:r>
            <a:r>
              <a:rPr lang="he-IL" sz="2400" dirty="0">
                <a:latin typeface="Times New Roman" panose="02020603050405020304" pitchFamily="18" charset="0"/>
                <a:cs typeface="Times New Roman" panose="02020603050405020304" pitchFamily="18" charset="0"/>
              </a:rPr>
              <a:t>תקשורת מתקדמות ויישומים עבור פלטפורמות  </a:t>
            </a:r>
            <a:r>
              <a:rPr lang="he-IL" sz="2400" dirty="0" smtClean="0">
                <a:latin typeface="Times New Roman" panose="02020603050405020304" pitchFamily="18" charset="0"/>
                <a:cs typeface="Times New Roman" panose="02020603050405020304" pitchFamily="18" charset="0"/>
              </a:rPr>
              <a:t>בגובה גבוה (</a:t>
            </a:r>
            <a:r>
              <a:rPr lang="en-US" sz="2400" dirty="0" smtClean="0">
                <a:latin typeface="Times New Roman" panose="02020603050405020304" pitchFamily="18" charset="0"/>
                <a:cs typeface="Times New Roman" panose="02020603050405020304" pitchFamily="18" charset="0"/>
              </a:rPr>
              <a:t>HAP</a:t>
            </a:r>
            <a:r>
              <a:rPr lang="he-IL" sz="2400" dirty="0" smtClean="0">
                <a:latin typeface="Times New Roman" panose="02020603050405020304" pitchFamily="18" charset="0"/>
                <a:cs typeface="Times New Roman" panose="02020603050405020304" pitchFamily="18" charset="0"/>
              </a:rPr>
              <a:t>)</a:t>
            </a:r>
          </a:p>
          <a:p>
            <a:pPr lvl="1" algn="just" rtl="1"/>
            <a:r>
              <a:rPr lang="he-IL" sz="2400" dirty="0" smtClean="0">
                <a:latin typeface="Times New Roman" panose="02020603050405020304" pitchFamily="18" charset="0"/>
                <a:cs typeface="Times New Roman" panose="02020603050405020304" pitchFamily="18" charset="0"/>
              </a:rPr>
              <a:t>תקשורת וקוונטים</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236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1524000"/>
          </a:xfrm>
        </p:spPr>
        <p:txBody>
          <a:bodyPr>
            <a:noAutofit/>
          </a:bodyPr>
          <a:lstStyle/>
          <a:p>
            <a:pPr algn="ctr"/>
            <a:r>
              <a:rPr lang="he-IL" sz="3600" dirty="0" smtClean="0">
                <a:solidFill>
                  <a:schemeClr val="bg1"/>
                </a:solidFill>
                <a:latin typeface="Times New Roman" panose="02020603050405020304" pitchFamily="18" charset="0"/>
                <a:ea typeface="+mn-ea"/>
                <a:cs typeface="Times New Roman" panose="02020603050405020304" pitchFamily="18" charset="0"/>
              </a:rPr>
              <a:t> </a:t>
            </a:r>
            <a:r>
              <a:rPr lang="he-IL" sz="3600" dirty="0">
                <a:solidFill>
                  <a:schemeClr val="bg1"/>
                </a:solidFill>
                <a:latin typeface="Times New Roman" panose="02020603050405020304" pitchFamily="18" charset="0"/>
                <a:ea typeface="+mn-ea"/>
                <a:cs typeface="Times New Roman" panose="02020603050405020304" pitchFamily="18" charset="0"/>
              </a:rPr>
              <a:t>החדשנות בהצעת מחקר </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9" name="Content Placeholder 8"/>
          <p:cNvSpPr>
            <a:spLocks noGrp="1"/>
          </p:cNvSpPr>
          <p:nvPr>
            <p:ph idx="1"/>
          </p:nvPr>
        </p:nvSpPr>
        <p:spPr>
          <a:xfrm>
            <a:off x="458395" y="2235202"/>
            <a:ext cx="9316976" cy="1618341"/>
          </a:xfrm>
        </p:spPr>
        <p:txBody>
          <a:bodyPr>
            <a:noAutofit/>
          </a:bodyPr>
          <a:lstStyle/>
          <a:p>
            <a:pPr marL="0" indent="0" algn="just" rtl="1">
              <a:lnSpc>
                <a:spcPct val="150000"/>
              </a:lnSpc>
              <a:buNone/>
            </a:pPr>
            <a:r>
              <a:rPr lang="he-IL" sz="3200" dirty="0" smtClean="0">
                <a:latin typeface="Times New Roman" panose="02020603050405020304" pitchFamily="18" charset="0"/>
                <a:cs typeface="Times New Roman" panose="02020603050405020304" pitchFamily="18" charset="0"/>
              </a:rPr>
              <a:t>למיטב </a:t>
            </a:r>
            <a:r>
              <a:rPr lang="he-IL" sz="3200" dirty="0">
                <a:latin typeface="Times New Roman" panose="02020603050405020304" pitchFamily="18" charset="0"/>
                <a:cs typeface="Times New Roman" panose="02020603050405020304" pitchFamily="18" charset="0"/>
              </a:rPr>
              <a:t>ידיעתנו החדשנות בהצעת מחקר זו נובעת מגישה ממוקדת לפתרון בעיה מסובכת ודינמית של הקצאת משאבים במערכות תקשורת לווייניות </a:t>
            </a:r>
            <a:r>
              <a:rPr lang="he-IL" sz="3200" dirty="0" smtClean="0">
                <a:latin typeface="Times New Roman" panose="02020603050405020304" pitchFamily="18" charset="0"/>
                <a:cs typeface="Times New Roman" panose="02020603050405020304" pitchFamily="18" charset="0"/>
              </a:rPr>
              <a:t>בשילוב </a:t>
            </a:r>
            <a:r>
              <a:rPr lang="he-IL" sz="3200" dirty="0">
                <a:latin typeface="Times New Roman" panose="02020603050405020304" pitchFamily="18" charset="0"/>
                <a:cs typeface="Times New Roman" panose="02020603050405020304" pitchFamily="18" charset="0"/>
              </a:rPr>
              <a:t>של כלים בתחום התקשורת המודרנית למידת מכונה וסימולציות שמאפשרת אופטימיזציה </a:t>
            </a:r>
            <a:r>
              <a:rPr lang="he-IL" sz="3200" dirty="0" smtClean="0">
                <a:latin typeface="Times New Roman" panose="02020603050405020304" pitchFamily="18" charset="0"/>
                <a:cs typeface="Times New Roman" panose="02020603050405020304" pitchFamily="18" charset="0"/>
              </a:rPr>
              <a:t>משמעותית.</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9222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1524000"/>
          </a:xfrm>
        </p:spPr>
        <p:txBody>
          <a:bodyPr>
            <a:noAutofit/>
          </a:bodyPr>
          <a:lstStyle/>
          <a:p>
            <a:pPr algn="ctr"/>
            <a:r>
              <a:rPr lang="he-IL" sz="3600" dirty="0">
                <a:solidFill>
                  <a:schemeClr val="bg1"/>
                </a:solidFill>
                <a:latin typeface="Times New Roman" panose="02020603050405020304" pitchFamily="18" charset="0"/>
                <a:ea typeface="+mn-ea"/>
                <a:cs typeface="Times New Roman" panose="02020603050405020304" pitchFamily="18" charset="0"/>
              </a:rPr>
              <a:t>	חסמים טכנולוגיים והדרך להסרתם</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9" name="Content Placeholder 8"/>
          <p:cNvSpPr>
            <a:spLocks noGrp="1"/>
          </p:cNvSpPr>
          <p:nvPr>
            <p:ph idx="1"/>
          </p:nvPr>
        </p:nvSpPr>
        <p:spPr>
          <a:xfrm>
            <a:off x="429367" y="1509485"/>
            <a:ext cx="9089102" cy="4856481"/>
          </a:xfrm>
        </p:spPr>
        <p:txBody>
          <a:bodyPr>
            <a:normAutofit/>
          </a:bodyPr>
          <a:lstStyle/>
          <a:p>
            <a:pPr marL="0" indent="0" algn="just" rtl="1">
              <a:lnSpc>
                <a:spcPct val="200000"/>
              </a:lnSpc>
              <a:buNone/>
            </a:pPr>
            <a:r>
              <a:rPr lang="he-IL" sz="2400" dirty="0">
                <a:latin typeface="Times New Roman" panose="02020603050405020304" pitchFamily="18" charset="0"/>
                <a:cs typeface="Times New Roman" panose="02020603050405020304" pitchFamily="18" charset="0"/>
              </a:rPr>
              <a:t>החסמים הטכנולוגים העיקרים הקיימים בשלב זה היא חוסר של אינפורמציה מתויגת של הערוצים בתנאים שונים ותרחישים שונים. במגמה לאמן רשת נדרשים כמויות גדולות מאד של מידע מתויג. במגמה להתמודד עם חסם זה אנו מפתחים את כלי הסימולציה שיאפשרו לנו ליצר כמויות גדולות של מידע מתיוג.  ובמקביל נבנה מאגר נתונים מהספרות ואינפורמציה אחרת שניתן לקצור. כלים ויכולות אלו יאפשרו לנו לאמן את </a:t>
            </a:r>
            <a:r>
              <a:rPr lang="he-IL" sz="2400" dirty="0" smtClean="0">
                <a:latin typeface="Times New Roman" panose="02020603050405020304" pitchFamily="18" charset="0"/>
                <a:cs typeface="Times New Roman" panose="02020603050405020304" pitchFamily="18" charset="0"/>
              </a:rPr>
              <a:t>הרשת.</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14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4963041"/>
              </p:ext>
            </p:extLst>
          </p:nvPr>
        </p:nvGraphicFramePr>
        <p:xfrm>
          <a:off x="711654" y="1061314"/>
          <a:ext cx="9194346" cy="4595120"/>
        </p:xfrm>
        <a:graphic>
          <a:graphicData uri="http://schemas.openxmlformats.org/drawingml/2006/table">
            <a:tbl>
              <a:tblPr>
                <a:tableStyleId>{2D5ABB26-0587-4C30-8999-92F81FD0307C}</a:tableStyleId>
              </a:tblPr>
              <a:tblGrid>
                <a:gridCol w="8453246">
                  <a:extLst>
                    <a:ext uri="{9D8B030D-6E8A-4147-A177-3AD203B41FA5}">
                      <a16:colId xmlns:a16="http://schemas.microsoft.com/office/drawing/2014/main" val="3043961122"/>
                    </a:ext>
                  </a:extLst>
                </a:gridCol>
                <a:gridCol w="741100">
                  <a:extLst>
                    <a:ext uri="{9D8B030D-6E8A-4147-A177-3AD203B41FA5}">
                      <a16:colId xmlns:a16="http://schemas.microsoft.com/office/drawing/2014/main" val="169869537"/>
                    </a:ext>
                  </a:extLst>
                </a:gridCol>
              </a:tblGrid>
              <a:tr h="941657">
                <a:tc>
                  <a:txBody>
                    <a:bodyPr/>
                    <a:lstStyle/>
                    <a:p>
                      <a:pPr algn="just" rtl="1">
                        <a:lnSpc>
                          <a:spcPct val="150000"/>
                        </a:lnSpc>
                        <a:spcBef>
                          <a:spcPts val="0"/>
                        </a:spcBef>
                        <a:spcAft>
                          <a:spcPts val="0"/>
                        </a:spcAft>
                      </a:pPr>
                      <a:r>
                        <a:rPr lang="he-IL"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rPr>
                        <a:t>פיתוח </a:t>
                      </a: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אלגוריתמים לדעיכת </a:t>
                      </a:r>
                      <a:r>
                        <a:rPr lang="he-IL"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rPr>
                        <a:t>הערוץ עקב דינמיות של הלוויינים וטופוגרפיה של פני שטח</a:t>
                      </a:r>
                      <a:endParaRPr lang="en-US"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just" defTabSz="457200" rtl="1" eaLnBrk="1" latinLnBrk="0" hangingPunct="1">
                        <a:lnSpc>
                          <a:spcPct val="150000"/>
                        </a:lnSpc>
                        <a:spcBef>
                          <a:spcPts val="0"/>
                        </a:spcBef>
                        <a:spcAft>
                          <a:spcPts val="0"/>
                        </a:spcAft>
                      </a:pPr>
                      <a:r>
                        <a:rPr lang="he-IL"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rPr>
                        <a:t>1</a:t>
                      </a:r>
                      <a:endParaRPr lang="en-US"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4197520481"/>
                  </a:ext>
                </a:extLst>
              </a:tr>
              <a:tr h="443200">
                <a:tc>
                  <a:txBody>
                    <a:bodyPr/>
                    <a:lstStyle/>
                    <a:p>
                      <a:pPr algn="just" rtl="1">
                        <a:lnSpc>
                          <a:spcPct val="150000"/>
                        </a:lnSpc>
                        <a:spcBef>
                          <a:spcPts val="0"/>
                        </a:spcBef>
                        <a:spcAft>
                          <a:spcPts val="0"/>
                        </a:spcAft>
                      </a:pPr>
                      <a:r>
                        <a:rPr lang="he-IL"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rPr>
                        <a:t>פיתוח </a:t>
                      </a: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אלגוריתמים </a:t>
                      </a:r>
                      <a:r>
                        <a:rPr lang="he-IL"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rPr>
                        <a:t>להשפעת מזג </a:t>
                      </a: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האוויר הגורמות לדעיכת הערוץ </a:t>
                      </a:r>
                      <a:endParaRPr lang="en-US"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just" defTabSz="457200" rtl="1" eaLnBrk="1" latinLnBrk="0" hangingPunct="1">
                        <a:lnSpc>
                          <a:spcPct val="150000"/>
                        </a:lnSpc>
                        <a:spcBef>
                          <a:spcPts val="0"/>
                        </a:spcBef>
                        <a:spcAft>
                          <a:spcPts val="0"/>
                        </a:spcAft>
                      </a:pP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2</a:t>
                      </a:r>
                      <a:endParaRPr lang="en-US"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807393493"/>
                  </a:ext>
                </a:extLst>
              </a:tr>
              <a:tr h="589840">
                <a:tc>
                  <a:txBody>
                    <a:bodyPr/>
                    <a:lstStyle/>
                    <a:p>
                      <a:pPr algn="just" rtl="1">
                        <a:lnSpc>
                          <a:spcPct val="150000"/>
                        </a:lnSpc>
                        <a:spcBef>
                          <a:spcPts val="0"/>
                        </a:spcBef>
                        <a:spcAft>
                          <a:spcPts val="0"/>
                        </a:spcAft>
                      </a:pP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תכנון </a:t>
                      </a:r>
                      <a:r>
                        <a:rPr lang="he-IL"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rPr>
                        <a:t>רשת נוירונים </a:t>
                      </a:r>
                      <a:endParaRPr lang="en-US"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just" defTabSz="457200" rtl="1" eaLnBrk="1" latinLnBrk="0" hangingPunct="1">
                        <a:lnSpc>
                          <a:spcPct val="150000"/>
                        </a:lnSpc>
                        <a:spcBef>
                          <a:spcPts val="0"/>
                        </a:spcBef>
                        <a:spcAft>
                          <a:spcPts val="0"/>
                        </a:spcAft>
                      </a:pP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3</a:t>
                      </a:r>
                      <a:endParaRPr lang="en-US"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147158403"/>
                  </a:ext>
                </a:extLst>
              </a:tr>
              <a:tr h="589840">
                <a:tc>
                  <a:txBody>
                    <a:bodyPr/>
                    <a:lstStyle/>
                    <a:p>
                      <a:pPr algn="just" rtl="1">
                        <a:lnSpc>
                          <a:spcPct val="150000"/>
                        </a:lnSpc>
                        <a:spcBef>
                          <a:spcPts val="0"/>
                        </a:spcBef>
                        <a:spcAft>
                          <a:spcPts val="0"/>
                        </a:spcAft>
                      </a:pPr>
                      <a:r>
                        <a:rPr lang="he-IL"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rPr>
                        <a:t>אימון הרשת</a:t>
                      </a:r>
                      <a:endParaRPr lang="en-US"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just" defTabSz="457200" rtl="1" eaLnBrk="1" latinLnBrk="0" hangingPunct="1">
                        <a:lnSpc>
                          <a:spcPct val="150000"/>
                        </a:lnSpc>
                        <a:spcBef>
                          <a:spcPts val="0"/>
                        </a:spcBef>
                        <a:spcAft>
                          <a:spcPts val="0"/>
                        </a:spcAft>
                      </a:pP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4</a:t>
                      </a:r>
                      <a:endParaRPr lang="en-US"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356412783"/>
                  </a:ext>
                </a:extLst>
              </a:tr>
              <a:tr h="589840">
                <a:tc>
                  <a:txBody>
                    <a:bodyPr/>
                    <a:lstStyle/>
                    <a:p>
                      <a:pPr algn="just" rtl="1">
                        <a:lnSpc>
                          <a:spcPct val="150000"/>
                        </a:lnSpc>
                        <a:spcBef>
                          <a:spcPts val="0"/>
                        </a:spcBef>
                        <a:spcAft>
                          <a:spcPts val="0"/>
                        </a:spcAft>
                      </a:pPr>
                      <a:r>
                        <a:rPr lang="he-IL"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rPr>
                        <a:t>חיזוי ביצועי של ערוצי התקשורת  </a:t>
                      </a:r>
                      <a:endParaRPr lang="en-US"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just" defTabSz="457200" rtl="1" eaLnBrk="1" latinLnBrk="0" hangingPunct="1">
                        <a:lnSpc>
                          <a:spcPct val="150000"/>
                        </a:lnSpc>
                        <a:spcBef>
                          <a:spcPts val="0"/>
                        </a:spcBef>
                        <a:spcAft>
                          <a:spcPts val="0"/>
                        </a:spcAft>
                      </a:pPr>
                      <a:r>
                        <a:rPr lang="he-IL"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rPr>
                        <a:t>5</a:t>
                      </a:r>
                      <a:endParaRPr lang="en-US"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514131737"/>
                  </a:ext>
                </a:extLst>
              </a:tr>
              <a:tr h="589840">
                <a:tc>
                  <a:txBody>
                    <a:bodyPr/>
                    <a:lstStyle/>
                    <a:p>
                      <a:pPr algn="just" rtl="1">
                        <a:lnSpc>
                          <a:spcPct val="150000"/>
                        </a:lnSpc>
                        <a:spcBef>
                          <a:spcPts val="0"/>
                        </a:spcBef>
                        <a:spcAft>
                          <a:spcPts val="0"/>
                        </a:spcAft>
                      </a:pP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אלגוריתמים </a:t>
                      </a:r>
                      <a:r>
                        <a:rPr lang="he-IL"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rPr>
                        <a:t>לשיפור ביצועים </a:t>
                      </a:r>
                      <a:endParaRPr lang="en-US"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just" defTabSz="457200" rtl="1" eaLnBrk="1" latinLnBrk="0" hangingPunct="1">
                        <a:lnSpc>
                          <a:spcPct val="150000"/>
                        </a:lnSpc>
                        <a:spcBef>
                          <a:spcPts val="0"/>
                        </a:spcBef>
                        <a:spcAft>
                          <a:spcPts val="0"/>
                        </a:spcAft>
                      </a:pPr>
                      <a:r>
                        <a:rPr lang="he-IL"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rPr>
                        <a:t>6</a:t>
                      </a:r>
                      <a:endParaRPr lang="en-US"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593669438"/>
                  </a:ext>
                </a:extLst>
              </a:tr>
              <a:tr h="589840">
                <a:tc>
                  <a:txBody>
                    <a:bodyPr/>
                    <a:lstStyle/>
                    <a:p>
                      <a:pPr algn="just" rtl="1">
                        <a:lnSpc>
                          <a:spcPct val="150000"/>
                        </a:lnSpc>
                        <a:spcBef>
                          <a:spcPts val="0"/>
                        </a:spcBef>
                        <a:spcAft>
                          <a:spcPts val="0"/>
                        </a:spcAft>
                      </a:pPr>
                      <a:r>
                        <a:rPr lang="he-IL"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rPr>
                        <a:t>בחינת ביצועי </a:t>
                      </a: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הרשת </a:t>
                      </a:r>
                      <a:r>
                        <a:rPr lang="he-IL"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rPr>
                        <a:t>מול נתונים </a:t>
                      </a: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אמתיים</a:t>
                      </a:r>
                      <a:endParaRPr lang="en-US"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just" defTabSz="457200" rtl="1" eaLnBrk="1" latinLnBrk="0" hangingPunct="1">
                        <a:lnSpc>
                          <a:spcPct val="150000"/>
                        </a:lnSpc>
                        <a:spcBef>
                          <a:spcPts val="0"/>
                        </a:spcBef>
                        <a:spcAft>
                          <a:spcPts val="0"/>
                        </a:spcAft>
                      </a:pPr>
                      <a:r>
                        <a:rPr lang="he-IL"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rPr>
                        <a:t>7</a:t>
                      </a:r>
                      <a:endParaRPr lang="en-US"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571238295"/>
                  </a:ext>
                </a:extLst>
              </a:tr>
            </a:tbl>
          </a:graphicData>
        </a:graphic>
      </p:graphicFrame>
      <p:sp>
        <p:nvSpPr>
          <p:cNvPr id="3" name="Rectangle 2"/>
          <p:cNvSpPr/>
          <p:nvPr/>
        </p:nvSpPr>
        <p:spPr>
          <a:xfrm>
            <a:off x="2090638" y="185143"/>
            <a:ext cx="6167073" cy="823752"/>
          </a:xfrm>
          <a:prstGeom prst="rect">
            <a:avLst/>
          </a:prstGeom>
        </p:spPr>
        <p:txBody>
          <a:bodyPr wrap="none">
            <a:spAutoFit/>
          </a:bodyPr>
          <a:lstStyle/>
          <a:p>
            <a:pPr lvl="0">
              <a:lnSpc>
                <a:spcPct val="150000"/>
              </a:lnSpc>
              <a:spcBef>
                <a:spcPts val="1200"/>
              </a:spcBef>
              <a:spcAft>
                <a:spcPts val="1600"/>
              </a:spcAft>
              <a:tabLst>
                <a:tab pos="274320" algn="l"/>
              </a:tabLst>
            </a:pPr>
            <a:r>
              <a:rPr lang="he-IL" sz="3600" cap="all" dirty="0" err="1">
                <a:ln w="3175" cmpd="sng">
                  <a:noFill/>
                </a:ln>
                <a:solidFill>
                  <a:schemeClr val="bg1"/>
                </a:solidFill>
                <a:latin typeface="Times New Roman" panose="02020603050405020304" pitchFamily="18" charset="0"/>
                <a:cs typeface="Times New Roman" panose="02020603050405020304" pitchFamily="18" charset="0"/>
              </a:rPr>
              <a:t>תוכנית</a:t>
            </a:r>
            <a:r>
              <a:rPr lang="he-IL" sz="3600" cap="all" dirty="0">
                <a:ln w="3175" cmpd="sng">
                  <a:noFill/>
                </a:ln>
                <a:solidFill>
                  <a:schemeClr val="bg1"/>
                </a:solidFill>
                <a:latin typeface="Times New Roman" panose="02020603050405020304" pitchFamily="18" charset="0"/>
                <a:cs typeface="Times New Roman" panose="02020603050405020304" pitchFamily="18" charset="0"/>
              </a:rPr>
              <a:t> </a:t>
            </a:r>
            <a:r>
              <a:rPr lang="he-IL" sz="3600" cap="all" dirty="0" smtClean="0">
                <a:ln w="3175" cmpd="sng">
                  <a:noFill/>
                </a:ln>
                <a:solidFill>
                  <a:schemeClr val="bg1"/>
                </a:solidFill>
                <a:latin typeface="Times New Roman" panose="02020603050405020304" pitchFamily="18" charset="0"/>
                <a:cs typeface="Times New Roman" panose="02020603050405020304" pitchFamily="18" charset="0"/>
              </a:rPr>
              <a:t>עבודה - נושאי </a:t>
            </a:r>
            <a:r>
              <a:rPr lang="he-IL" sz="3600" cap="all" dirty="0">
                <a:ln w="3175" cmpd="sng">
                  <a:noFill/>
                </a:ln>
                <a:solidFill>
                  <a:schemeClr val="bg1"/>
                </a:solidFill>
                <a:latin typeface="Times New Roman" panose="02020603050405020304" pitchFamily="18" charset="0"/>
                <a:cs typeface="Times New Roman" panose="02020603050405020304" pitchFamily="18" charset="0"/>
              </a:rPr>
              <a:t>המחקר השונים </a:t>
            </a:r>
            <a:endParaRPr lang="en-US" sz="3600" cap="all" dirty="0">
              <a:ln w="3175" cmpd="sng">
                <a:noFill/>
              </a:ln>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1827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8457" y="185143"/>
            <a:ext cx="6269254" cy="823752"/>
          </a:xfrm>
          <a:prstGeom prst="rect">
            <a:avLst/>
          </a:prstGeom>
        </p:spPr>
        <p:txBody>
          <a:bodyPr wrap="square">
            <a:spAutoFit/>
          </a:bodyPr>
          <a:lstStyle/>
          <a:p>
            <a:pPr lvl="0" algn="ctr">
              <a:lnSpc>
                <a:spcPct val="150000"/>
              </a:lnSpc>
              <a:spcBef>
                <a:spcPts val="1200"/>
              </a:spcBef>
              <a:spcAft>
                <a:spcPts val="1600"/>
              </a:spcAft>
              <a:tabLst>
                <a:tab pos="274320" algn="l"/>
              </a:tabLst>
            </a:pPr>
            <a:r>
              <a:rPr lang="he-IL" sz="3600" cap="all" dirty="0" smtClean="0">
                <a:ln w="3175" cmpd="sng">
                  <a:noFill/>
                </a:ln>
                <a:solidFill>
                  <a:schemeClr val="bg1"/>
                </a:solidFill>
                <a:latin typeface="Times New Roman" panose="02020603050405020304" pitchFamily="18" charset="0"/>
                <a:cs typeface="Times New Roman" panose="02020603050405020304" pitchFamily="18" charset="0"/>
              </a:rPr>
              <a:t>תוצאות </a:t>
            </a:r>
            <a:r>
              <a:rPr lang="he-IL" sz="3600" cap="all" dirty="0">
                <a:ln w="3175" cmpd="sng">
                  <a:noFill/>
                </a:ln>
                <a:solidFill>
                  <a:schemeClr val="bg1"/>
                </a:solidFill>
                <a:latin typeface="Times New Roman" panose="02020603050405020304" pitchFamily="18" charset="0"/>
                <a:cs typeface="Times New Roman" panose="02020603050405020304" pitchFamily="18" charset="0"/>
              </a:rPr>
              <a:t>צפויות</a:t>
            </a:r>
            <a:endParaRPr lang="en-US" sz="3600" cap="all" dirty="0">
              <a:ln w="3175" cmpd="sng">
                <a:noFill/>
              </a:ln>
              <a:solidFill>
                <a:schemeClr val="bg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516890" y="794657"/>
            <a:ext cx="8749029" cy="5527766"/>
          </a:xfrm>
        </p:spPr>
        <p:txBody>
          <a:bodyPr/>
          <a:lstStyle/>
          <a:p>
            <a:pPr algn="just" rtl="1">
              <a:buClr>
                <a:schemeClr val="bg1"/>
              </a:buClr>
              <a:buFont typeface="Arial" panose="020B0604020202020204" pitchFamily="34" charset="0"/>
              <a:buChar char="•"/>
            </a:pPr>
            <a:r>
              <a:rPr lang="he-IL" sz="2800" dirty="0">
                <a:latin typeface="Times New Roman" panose="02020603050405020304" pitchFamily="18" charset="0"/>
                <a:cs typeface="Times New Roman" panose="02020603050405020304" pitchFamily="18" charset="0"/>
              </a:rPr>
              <a:t>פיתוח מתודולוגיה כלים ויכולת המאפשרים </a:t>
            </a:r>
            <a:r>
              <a:rPr lang="he-IL" sz="2800" dirty="0" err="1" smtClean="0">
                <a:latin typeface="Times New Roman" panose="02020603050405020304" pitchFamily="18" charset="0"/>
                <a:cs typeface="Times New Roman" panose="02020603050405020304" pitchFamily="18" charset="0"/>
              </a:rPr>
              <a:t>אלוקציה</a:t>
            </a:r>
            <a:r>
              <a:rPr lang="he-IL" sz="2800" dirty="0" smtClean="0">
                <a:latin typeface="Times New Roman" panose="02020603050405020304" pitchFamily="18" charset="0"/>
                <a:cs typeface="Times New Roman" panose="02020603050405020304" pitchFamily="18" charset="0"/>
              </a:rPr>
              <a:t> (הקצאה) </a:t>
            </a:r>
            <a:r>
              <a:rPr lang="he-IL" sz="2800" dirty="0">
                <a:latin typeface="Times New Roman" panose="02020603050405020304" pitchFamily="18" charset="0"/>
                <a:cs typeface="Times New Roman" panose="02020603050405020304" pitchFamily="18" charset="0"/>
              </a:rPr>
              <a:t>של אלומות  שידור באופן אופטימלי למימוש </a:t>
            </a:r>
            <a:r>
              <a:rPr lang="he-IL" sz="2800" dirty="0" err="1" smtClean="0">
                <a:latin typeface="Times New Roman" panose="02020603050405020304" pitchFamily="18" charset="0"/>
                <a:cs typeface="Times New Roman" panose="02020603050405020304" pitchFamily="18" charset="0"/>
              </a:rPr>
              <a:t>בראוטר</a:t>
            </a:r>
            <a:r>
              <a:rPr lang="he-IL" sz="2800" dirty="0" smtClean="0">
                <a:latin typeface="Times New Roman" panose="02020603050405020304" pitchFamily="18" charset="0"/>
                <a:cs typeface="Times New Roman" panose="02020603050405020304" pitchFamily="18" charset="0"/>
              </a:rPr>
              <a:t> </a:t>
            </a:r>
            <a:r>
              <a:rPr lang="he-IL" sz="2800" dirty="0">
                <a:latin typeface="Times New Roman" panose="02020603050405020304" pitchFamily="18" charset="0"/>
                <a:cs typeface="Times New Roman" panose="02020603050405020304" pitchFamily="18" charset="0"/>
              </a:rPr>
              <a:t>בקרקע או בלוויין. האלגוריתמים יוכל להיות ממומש בתוכנה או בחומרה </a:t>
            </a:r>
            <a:r>
              <a:rPr lang="he-IL" sz="2800" dirty="0" smtClean="0">
                <a:latin typeface="Times New Roman" panose="02020603050405020304" pitchFamily="18" charset="0"/>
                <a:cs typeface="Times New Roman" panose="02020603050405020304" pitchFamily="18" charset="0"/>
              </a:rPr>
              <a:t>ב</a:t>
            </a:r>
            <a:r>
              <a:rPr lang="en-US" sz="2800" dirty="0" smtClean="0">
                <a:latin typeface="Times New Roman" panose="02020603050405020304" pitchFamily="18" charset="0"/>
                <a:cs typeface="Times New Roman" panose="02020603050405020304" pitchFamily="18" charset="0"/>
              </a:rPr>
              <a:t>FPGA (</a:t>
            </a:r>
            <a:r>
              <a:rPr lang="en-US" sz="2800" dirty="0">
                <a:latin typeface="Times New Roman" panose="02020603050405020304" pitchFamily="18" charset="0"/>
                <a:cs typeface="Times New Roman" panose="02020603050405020304" pitchFamily="18" charset="0"/>
              </a:rPr>
              <a:t>Field-Programmable Gate Array</a:t>
            </a:r>
            <a:r>
              <a:rPr lang="en-US" sz="2800" dirty="0" smtClean="0">
                <a:latin typeface="Times New Roman" panose="02020603050405020304" pitchFamily="18" charset="0"/>
                <a:cs typeface="Times New Roman" panose="02020603050405020304" pitchFamily="18" charset="0"/>
              </a:rPr>
              <a:t>).</a:t>
            </a:r>
          </a:p>
          <a:p>
            <a:pPr algn="just" rtl="1">
              <a:buClr>
                <a:schemeClr val="bg1"/>
              </a:buClr>
              <a:buFont typeface="Arial" panose="020B0604020202020204" pitchFamily="34" charset="0"/>
              <a:buChar char="•"/>
            </a:pPr>
            <a:r>
              <a:rPr lang="he-IL" sz="2800" dirty="0" smtClean="0">
                <a:latin typeface="Times New Roman" panose="02020603050405020304" pitchFamily="18" charset="0"/>
                <a:cs typeface="Times New Roman" panose="02020603050405020304" pitchFamily="18" charset="0"/>
              </a:rPr>
              <a:t>פיתוח </a:t>
            </a:r>
            <a:r>
              <a:rPr lang="he-IL" sz="2800" dirty="0">
                <a:latin typeface="Times New Roman" panose="02020603050405020304" pitchFamily="18" charset="0"/>
                <a:cs typeface="Times New Roman" panose="02020603050405020304" pitchFamily="18" charset="0"/>
              </a:rPr>
              <a:t>האלגוריתם של מזג האוויר בתדרים שונים יאפשר כלי פיתוחי חשוב ביותר לכל תכנון מערכתי עתידי של רשת תקשורת </a:t>
            </a:r>
            <a:r>
              <a:rPr lang="he-IL" sz="2800" dirty="0" smtClean="0">
                <a:latin typeface="Times New Roman" panose="02020603050405020304" pitchFamily="18" charset="0"/>
                <a:cs typeface="Times New Roman" panose="02020603050405020304" pitchFamily="18" charset="0"/>
              </a:rPr>
              <a:t>לוויינית.</a:t>
            </a:r>
            <a:endParaRPr lang="en-US" sz="2800" dirty="0" smtClean="0">
              <a:latin typeface="Times New Roman" panose="02020603050405020304" pitchFamily="18" charset="0"/>
              <a:cs typeface="Times New Roman" panose="02020603050405020304" pitchFamily="18" charset="0"/>
            </a:endParaRPr>
          </a:p>
          <a:p>
            <a:pPr algn="just" rtl="1">
              <a:buClr>
                <a:schemeClr val="bg1"/>
              </a:buClr>
              <a:buFont typeface="Arial" panose="020B0604020202020204" pitchFamily="34" charset="0"/>
              <a:buChar char="•"/>
            </a:pPr>
            <a:r>
              <a:rPr lang="he-IL" sz="2800" dirty="0" smtClean="0">
                <a:latin typeface="Times New Roman" panose="02020603050405020304" pitchFamily="18" charset="0"/>
                <a:cs typeface="Times New Roman" panose="02020603050405020304" pitchFamily="18" charset="0"/>
              </a:rPr>
              <a:t>פיתוח </a:t>
            </a:r>
            <a:r>
              <a:rPr lang="he-IL" sz="2800" dirty="0">
                <a:latin typeface="Times New Roman" panose="02020603050405020304" pitchFamily="18" charset="0"/>
                <a:cs typeface="Times New Roman" panose="02020603050405020304" pitchFamily="18" charset="0"/>
              </a:rPr>
              <a:t>האלגוריתם של דעיכת בתדרים שונים יאפשר כלי פיתוחי חשוב ביותר לכל תכנון מערכתי עתידי של רשת תקשורת לוויינית.</a:t>
            </a:r>
          </a:p>
          <a:p>
            <a:pPr marL="0" indent="0" algn="just" rtl="1">
              <a:buNone/>
            </a:pPr>
            <a:endParaRPr lang="en-US" dirty="0"/>
          </a:p>
        </p:txBody>
      </p:sp>
    </p:spTree>
    <p:extLst>
      <p:ext uri="{BB962C8B-B14F-4D97-AF65-F5344CB8AC3E}">
        <p14:creationId xmlns:p14="http://schemas.microsoft.com/office/powerpoint/2010/main" val="5611817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64092885"/>
              </p:ext>
            </p:extLst>
          </p:nvPr>
        </p:nvGraphicFramePr>
        <p:xfrm>
          <a:off x="406627" y="888682"/>
          <a:ext cx="9092746" cy="6035040"/>
        </p:xfrm>
        <a:graphic>
          <a:graphicData uri="http://schemas.openxmlformats.org/drawingml/2006/table">
            <a:tbl>
              <a:tblPr>
                <a:tableStyleId>{2D5ABB26-0587-4C30-8999-92F81FD0307C}</a:tableStyleId>
              </a:tblPr>
              <a:tblGrid>
                <a:gridCol w="9092746">
                  <a:extLst>
                    <a:ext uri="{9D8B030D-6E8A-4147-A177-3AD203B41FA5}">
                      <a16:colId xmlns:a16="http://schemas.microsoft.com/office/drawing/2014/main" val="3043961122"/>
                    </a:ext>
                  </a:extLst>
                </a:gridCol>
              </a:tblGrid>
              <a:tr h="2200843">
                <a:tc>
                  <a:txBody>
                    <a:bodyPr/>
                    <a:lstStyle/>
                    <a:p>
                      <a:pPr algn="just" rtl="1">
                        <a:lnSpc>
                          <a:spcPct val="150000"/>
                        </a:lnSpc>
                        <a:spcBef>
                          <a:spcPts val="0"/>
                        </a:spcBef>
                        <a:spcAft>
                          <a:spcPts val="0"/>
                        </a:spcAft>
                      </a:pP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היעד העיקרי של הקבוצה הוא חקר אלגוריתמים מבוססי למידת מכונה  לדורות הבאים של קונסטלציות לווייני</a:t>
                      </a:r>
                      <a:r>
                        <a:rPr lang="en-US"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LEO </a:t>
                      </a: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שעתידות לספק תשתיות </a:t>
                      </a:r>
                      <a:r>
                        <a:rPr lang="en-US"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Extreme Broadband </a:t>
                      </a: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גלובלית, האתגר בקונסטלציות לווייני </a:t>
                      </a:r>
                      <a:r>
                        <a:rPr lang="en-US"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LEO </a:t>
                      </a: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עתידיות הוא הוספת ממדים למנגנוני ניהול משאבים מערכתיים (הסטה ועיצוב דינמי של אלומות - </a:t>
                      </a:r>
                      <a:r>
                        <a:rPr lang="en-US"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beam forming</a:t>
                      </a: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a:t>
                      </a:r>
                      <a:r>
                        <a:rPr lang="he-IL" sz="2400" kern="1200" cap="none" baseline="0"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a:t>
                      </a: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ערוצי תקשורת בין לוויינים - </a:t>
                      </a:r>
                      <a:r>
                        <a:rPr lang="en-US"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inter satellite links) </a:t>
                      </a: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ופיצוי מסתגל לשינוים דינמיים בערוץ.</a:t>
                      </a:r>
                      <a:r>
                        <a:rPr lang="he-IL" sz="2400" kern="1200" cap="none" baseline="0"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a:t>
                      </a: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יעדי הקבוצה במאגד הם חקר מנגנוני אופטימיזציה ואלגוריתמים  בשכבה הפיסית לצד התאמת ארכיטקטורה לניהול משאבי הקונסטלציה לניצולת מרבית במשאבים הן הספקטרליים והן במקטע הקרקעי </a:t>
                      </a:r>
                      <a:r>
                        <a:rPr lang="en-US"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(ground segment) </a:t>
                      </a: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האופטימיזציה תושג ע"י שילוב מנגנונים שלא באו עד כה לידי ביטוי: מנגנוני ניהול משאבים, דוגמת לימוד וחיזוי צרכים, ע"מ לשלב את הממדים הנוספים לתוך מנגנוני ניהול הרשת תוך ניהול המקטע הלווייני והן חלקים דינמיים מתוך המקטע החללי.</a:t>
                      </a:r>
                      <a:endParaRPr lang="he-IL" sz="2400" kern="1200" cap="none" dirty="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197520481"/>
                  </a:ext>
                </a:extLst>
              </a:tr>
            </a:tbl>
          </a:graphicData>
        </a:graphic>
      </p:graphicFrame>
      <p:sp>
        <p:nvSpPr>
          <p:cNvPr id="3" name="Rectangle 2"/>
          <p:cNvSpPr/>
          <p:nvPr/>
        </p:nvSpPr>
        <p:spPr>
          <a:xfrm>
            <a:off x="921657" y="185143"/>
            <a:ext cx="7336054" cy="823752"/>
          </a:xfrm>
          <a:prstGeom prst="rect">
            <a:avLst/>
          </a:prstGeom>
        </p:spPr>
        <p:txBody>
          <a:bodyPr wrap="square">
            <a:spAutoFit/>
          </a:bodyPr>
          <a:lstStyle/>
          <a:p>
            <a:pPr lvl="0">
              <a:lnSpc>
                <a:spcPct val="150000"/>
              </a:lnSpc>
              <a:spcBef>
                <a:spcPts val="1200"/>
              </a:spcBef>
              <a:spcAft>
                <a:spcPts val="1600"/>
              </a:spcAft>
              <a:tabLst>
                <a:tab pos="274320" algn="l"/>
              </a:tabLst>
            </a:pPr>
            <a:r>
              <a:rPr lang="he-IL" sz="3600" cap="all" dirty="0">
                <a:ln w="3175" cmpd="sng">
                  <a:noFill/>
                </a:ln>
                <a:solidFill>
                  <a:schemeClr val="bg1"/>
                </a:solidFill>
                <a:latin typeface="Times New Roman" panose="02020603050405020304" pitchFamily="18" charset="0"/>
                <a:cs typeface="Times New Roman" panose="02020603050405020304" pitchFamily="18" charset="0"/>
              </a:rPr>
              <a:t>	שיתוף </a:t>
            </a:r>
            <a:r>
              <a:rPr lang="he-IL" sz="3600" cap="all" dirty="0" smtClean="0">
                <a:ln w="3175" cmpd="sng">
                  <a:noFill/>
                </a:ln>
                <a:solidFill>
                  <a:schemeClr val="bg1"/>
                </a:solidFill>
                <a:latin typeface="Times New Roman" panose="02020603050405020304" pitchFamily="18" charset="0"/>
                <a:cs typeface="Times New Roman" panose="02020603050405020304" pitchFamily="18" charset="0"/>
              </a:rPr>
              <a:t>פעולה - </a:t>
            </a:r>
            <a:r>
              <a:rPr lang="he-IL" sz="3600" dirty="0">
                <a:solidFill>
                  <a:schemeClr val="bg1"/>
                </a:solidFill>
                <a:latin typeface="Times New Roman" panose="02020603050405020304" pitchFamily="18" charset="0"/>
                <a:cs typeface="Times New Roman" panose="02020603050405020304" pitchFamily="18" charset="0"/>
              </a:rPr>
              <a:t>היעד העיקרי של הקבוצה </a:t>
            </a:r>
            <a:endParaRPr lang="en-US" sz="3600" cap="all" dirty="0">
              <a:ln w="3175" cmpd="sng">
                <a:noFill/>
              </a:ln>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3339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20815709"/>
              </p:ext>
            </p:extLst>
          </p:nvPr>
        </p:nvGraphicFramePr>
        <p:xfrm>
          <a:off x="508227" y="1345882"/>
          <a:ext cx="9092746" cy="4389120"/>
        </p:xfrm>
        <a:graphic>
          <a:graphicData uri="http://schemas.openxmlformats.org/drawingml/2006/table">
            <a:tbl>
              <a:tblPr>
                <a:tableStyleId>{2D5ABB26-0587-4C30-8999-92F81FD0307C}</a:tableStyleId>
              </a:tblPr>
              <a:tblGrid>
                <a:gridCol w="9092746">
                  <a:extLst>
                    <a:ext uri="{9D8B030D-6E8A-4147-A177-3AD203B41FA5}">
                      <a16:colId xmlns:a16="http://schemas.microsoft.com/office/drawing/2014/main" val="3043961122"/>
                    </a:ext>
                  </a:extLst>
                </a:gridCol>
              </a:tblGrid>
              <a:tr h="2200843">
                <a:tc>
                  <a:txBody>
                    <a:bodyPr/>
                    <a:lstStyle/>
                    <a:p>
                      <a:pPr algn="just" rtl="1">
                        <a:lnSpc>
                          <a:spcPct val="150000"/>
                        </a:lnSpc>
                        <a:spcBef>
                          <a:spcPts val="0"/>
                        </a:spcBef>
                        <a:spcAft>
                          <a:spcPts val="0"/>
                        </a:spcAft>
                      </a:pP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כל אחת מהתעשיות ואקדמיות יוכלו להנאות מתוצרי הפרויקט. תוצרים אלו יאפשרו ניהול משאבי </a:t>
                      </a:r>
                      <a:r>
                        <a:rPr lang="he-IL" sz="2400" kern="1200" cap="none" dirty="0" err="1" smtClean="0">
                          <a:solidFill>
                            <a:schemeClr val="bg2">
                              <a:lumMod val="75000"/>
                            </a:schemeClr>
                          </a:solidFill>
                          <a:effectLst/>
                          <a:latin typeface="Times New Roman" panose="02020603050405020304" pitchFamily="18" charset="0"/>
                          <a:ea typeface="+mn-ea"/>
                          <a:cs typeface="Times New Roman" panose="02020603050405020304" pitchFamily="18" charset="0"/>
                        </a:rPr>
                        <a:t>לווין</a:t>
                      </a: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בשכבות הגבהות יותר. אנו נעזר בידע של התעשייה לטובת בניית תרחישים רלוונטיים הקבוצה שלנו תחקור שיטות להגדלת יעילות משאבים וחיזוי ביצועי ערוץ התקשורת בזמן חליפה של לוויין והקצאת משאבי לוויין מתאימים בחליפה הקרובה. שיטה זאת יכולה לתרום גם להקטנת שולי מערכת הנדרשים על מנת לתחזק חיבוריות אמינה בתנאי מזג אוויר משתנים ע"י חיזוי ניחות הנגרמת ע"י תופעות אטמוספריות. נחקור את האלגוריתמים השונים ואפשרויות פריסתם בקרקע או בלוויין על מנת לאפשר למערכת להסתגל לשינוים מהירים של מזג אוויר, דרישות תעבורה ומבנה קונסטלציה.</a:t>
                      </a:r>
                    </a:p>
                  </a:txBody>
                  <a:tcPr marL="68580" marR="68580" marT="0" marB="0" anchor="ctr"/>
                </a:tc>
                <a:extLst>
                  <a:ext uri="{0D108BD9-81ED-4DB2-BD59-A6C34878D82A}">
                    <a16:rowId xmlns:a16="http://schemas.microsoft.com/office/drawing/2014/main" val="4197520481"/>
                  </a:ext>
                </a:extLst>
              </a:tr>
            </a:tbl>
          </a:graphicData>
        </a:graphic>
      </p:graphicFrame>
      <p:sp>
        <p:nvSpPr>
          <p:cNvPr id="3" name="Rectangle 2"/>
          <p:cNvSpPr/>
          <p:nvPr/>
        </p:nvSpPr>
        <p:spPr>
          <a:xfrm>
            <a:off x="0" y="185143"/>
            <a:ext cx="9840685" cy="823752"/>
          </a:xfrm>
          <a:prstGeom prst="rect">
            <a:avLst/>
          </a:prstGeom>
        </p:spPr>
        <p:txBody>
          <a:bodyPr wrap="square">
            <a:spAutoFit/>
          </a:bodyPr>
          <a:lstStyle/>
          <a:p>
            <a:pPr lvl="0" algn="ctr">
              <a:lnSpc>
                <a:spcPct val="150000"/>
              </a:lnSpc>
              <a:spcBef>
                <a:spcPts val="1200"/>
              </a:spcBef>
              <a:spcAft>
                <a:spcPts val="1600"/>
              </a:spcAft>
              <a:tabLst>
                <a:tab pos="274320" algn="l"/>
              </a:tabLst>
            </a:pPr>
            <a:r>
              <a:rPr lang="he-IL" sz="3600" cap="all" dirty="0">
                <a:ln w="3175" cmpd="sng">
                  <a:noFill/>
                </a:ln>
                <a:solidFill>
                  <a:schemeClr val="bg1"/>
                </a:solidFill>
                <a:latin typeface="Times New Roman" panose="02020603050405020304" pitchFamily="18" charset="0"/>
                <a:cs typeface="Times New Roman" panose="02020603050405020304" pitchFamily="18" charset="0"/>
              </a:rPr>
              <a:t>	שיתוף </a:t>
            </a:r>
            <a:r>
              <a:rPr lang="he-IL" sz="3600" cap="all" dirty="0" smtClean="0">
                <a:ln w="3175" cmpd="sng">
                  <a:noFill/>
                </a:ln>
                <a:solidFill>
                  <a:schemeClr val="bg1"/>
                </a:solidFill>
                <a:latin typeface="Times New Roman" panose="02020603050405020304" pitchFamily="18" charset="0"/>
                <a:cs typeface="Times New Roman" panose="02020603050405020304" pitchFamily="18" charset="0"/>
              </a:rPr>
              <a:t>פעולה - </a:t>
            </a:r>
            <a:r>
              <a:rPr lang="he-IL" sz="3600" dirty="0">
                <a:solidFill>
                  <a:schemeClr val="bg1"/>
                </a:solidFill>
                <a:latin typeface="Times New Roman" panose="02020603050405020304" pitchFamily="18" charset="0"/>
                <a:cs typeface="Times New Roman" panose="02020603050405020304" pitchFamily="18" charset="0"/>
              </a:rPr>
              <a:t>הקשרים עם הקבוצות האחרות </a:t>
            </a:r>
            <a:r>
              <a:rPr lang="he-IL" sz="3600" dirty="0" smtClean="0">
                <a:solidFill>
                  <a:schemeClr val="bg1"/>
                </a:solidFill>
                <a:latin typeface="Times New Roman" panose="02020603050405020304" pitchFamily="18" charset="0"/>
                <a:cs typeface="Times New Roman" panose="02020603050405020304" pitchFamily="18" charset="0"/>
              </a:rPr>
              <a:t>במאגד</a:t>
            </a:r>
            <a:endParaRPr lang="he-IL" sz="3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3288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91641021"/>
              </p:ext>
            </p:extLst>
          </p:nvPr>
        </p:nvGraphicFramePr>
        <p:xfrm>
          <a:off x="450170" y="737897"/>
          <a:ext cx="9455830" cy="6035040"/>
        </p:xfrm>
        <a:graphic>
          <a:graphicData uri="http://schemas.openxmlformats.org/drawingml/2006/table">
            <a:tbl>
              <a:tblPr>
                <a:tableStyleId>{2D5ABB26-0587-4C30-8999-92F81FD0307C}</a:tableStyleId>
              </a:tblPr>
              <a:tblGrid>
                <a:gridCol w="9455830">
                  <a:extLst>
                    <a:ext uri="{9D8B030D-6E8A-4147-A177-3AD203B41FA5}">
                      <a16:colId xmlns:a16="http://schemas.microsoft.com/office/drawing/2014/main" val="3043961122"/>
                    </a:ext>
                  </a:extLst>
                </a:gridCol>
              </a:tblGrid>
              <a:tr h="4959531">
                <a:tc>
                  <a:txBody>
                    <a:bodyPr/>
                    <a:lstStyle/>
                    <a:p>
                      <a:pPr algn="just" rtl="1">
                        <a:lnSpc>
                          <a:spcPct val="150000"/>
                        </a:lnSpc>
                        <a:spcBef>
                          <a:spcPts val="0"/>
                        </a:spcBef>
                        <a:spcAft>
                          <a:spcPts val="0"/>
                        </a:spcAft>
                      </a:pP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נחקור את האלגוריתמים השונים ואפשרויות פריסתם בקרקע או בלוויין על מנת לאפשר למערכת להסתגל לשינויים מהירים של מזג אוויר, </a:t>
                      </a:r>
                    </a:p>
                    <a:p>
                      <a:pPr marL="342900" indent="-342900" algn="just" rtl="1">
                        <a:lnSpc>
                          <a:spcPct val="150000"/>
                        </a:lnSpc>
                        <a:spcBef>
                          <a:spcPts val="0"/>
                        </a:spcBef>
                        <a:spcAft>
                          <a:spcPts val="0"/>
                        </a:spcAft>
                        <a:buFont typeface="Arial" panose="020B0604020202020204" pitchFamily="34" charset="0"/>
                        <a:buChar char="•"/>
                      </a:pP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דרישות תעבורה ומבנה קונסטלציה העבודה תעשה עם חברת </a:t>
                      </a:r>
                      <a:r>
                        <a:rPr lang="he-IL" sz="1800" u="sng" kern="1200" cap="none" dirty="0" err="1" smtClean="0">
                          <a:solidFill>
                            <a:schemeClr val="bg2">
                              <a:lumMod val="75000"/>
                            </a:schemeClr>
                          </a:solidFill>
                          <a:effectLst/>
                          <a:latin typeface="Times New Roman" panose="02020603050405020304" pitchFamily="18" charset="0"/>
                          <a:ea typeface="+mn-ea"/>
                          <a:cs typeface="Times New Roman" panose="02020603050405020304" pitchFamily="18" charset="0"/>
                        </a:rPr>
                        <a:t>אדבנטק-וויירלס</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כמובילה הראשית  חברת </a:t>
                      </a:r>
                      <a:r>
                        <a:rPr lang="he-IL" sz="1800" u="sng"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גילת</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וחברת </a:t>
                      </a:r>
                      <a:r>
                        <a:rPr lang="he-IL" sz="1800" u="sng"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אלביט יבשה</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a:t>
                      </a:r>
                    </a:p>
                    <a:p>
                      <a:pPr marL="342900" indent="-342900" algn="just" rtl="1">
                        <a:lnSpc>
                          <a:spcPct val="150000"/>
                        </a:lnSpc>
                        <a:spcBef>
                          <a:spcPts val="0"/>
                        </a:spcBef>
                        <a:spcAft>
                          <a:spcPts val="0"/>
                        </a:spcAft>
                        <a:buFont typeface="Arial" panose="020B0604020202020204" pitchFamily="34" charset="0"/>
                        <a:buChar char="•"/>
                      </a:pP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נעזר בידע של  </a:t>
                      </a:r>
                      <a:r>
                        <a:rPr lang="he-IL" sz="1800" u="sng"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מבת</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בנושא מגבלות מערכים חללים (הספק, חום כוח עיבוד </a:t>
                      </a:r>
                      <a:r>
                        <a:rPr lang="he-IL" sz="1800" kern="1200" cap="none" dirty="0" err="1" smtClean="0">
                          <a:solidFill>
                            <a:schemeClr val="bg2">
                              <a:lumMod val="75000"/>
                            </a:schemeClr>
                          </a:solidFill>
                          <a:effectLst/>
                          <a:latin typeface="Times New Roman" panose="02020603050405020304" pitchFamily="18" charset="0"/>
                          <a:ea typeface="+mn-ea"/>
                          <a:cs typeface="Times New Roman" panose="02020603050405020304" pitchFamily="18" charset="0"/>
                        </a:rPr>
                        <a:t>וכו</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מגבלות </a:t>
                      </a:r>
                      <a:r>
                        <a:rPr lang="he-IL" sz="1800" kern="1200" cap="none" dirty="0" err="1" smtClean="0">
                          <a:solidFill>
                            <a:schemeClr val="bg2">
                              <a:lumMod val="75000"/>
                            </a:schemeClr>
                          </a:solidFill>
                          <a:effectLst/>
                          <a:latin typeface="Times New Roman" panose="02020603050405020304" pitchFamily="18" charset="0"/>
                          <a:ea typeface="+mn-ea"/>
                          <a:cs typeface="Times New Roman" panose="02020603050405020304" pitchFamily="18" charset="0"/>
                        </a:rPr>
                        <a:t>הקונסטלאציה</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(מסלולי </a:t>
                      </a:r>
                      <a:r>
                        <a:rPr lang="he-IL" sz="1800" kern="1200" cap="none" dirty="0" err="1" smtClean="0">
                          <a:solidFill>
                            <a:schemeClr val="bg2">
                              <a:lumMod val="75000"/>
                            </a:schemeClr>
                          </a:solidFill>
                          <a:effectLst/>
                          <a:latin typeface="Times New Roman" panose="02020603050405020304" pitchFamily="18" charset="0"/>
                          <a:ea typeface="+mn-ea"/>
                          <a:cs typeface="Times New Roman" panose="02020603050405020304" pitchFamily="18" charset="0"/>
                        </a:rPr>
                        <a:t>לווין</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זמן יעיל של </a:t>
                      </a:r>
                      <a:r>
                        <a:rPr lang="he-IL" sz="1800" kern="1200" cap="none" dirty="0" err="1" smtClean="0">
                          <a:solidFill>
                            <a:schemeClr val="bg2">
                              <a:lumMod val="75000"/>
                            </a:schemeClr>
                          </a:solidFill>
                          <a:effectLst/>
                          <a:latin typeface="Times New Roman" panose="02020603050405020304" pitchFamily="18" charset="0"/>
                          <a:ea typeface="+mn-ea"/>
                          <a:cs typeface="Times New Roman" panose="02020603050405020304" pitchFamily="18" charset="0"/>
                        </a:rPr>
                        <a:t>לווין</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a:t>
                      </a:r>
                      <a:r>
                        <a:rPr lang="he-IL" sz="1800" kern="1200" cap="none" dirty="0" err="1" smtClean="0">
                          <a:solidFill>
                            <a:schemeClr val="bg2">
                              <a:lumMod val="75000"/>
                            </a:schemeClr>
                          </a:solidFill>
                          <a:effectLst/>
                          <a:latin typeface="Times New Roman" panose="02020603050405020304" pitchFamily="18" charset="0"/>
                          <a:ea typeface="+mn-ea"/>
                          <a:cs typeface="Times New Roman" panose="02020603050405020304" pitchFamily="18" charset="0"/>
                        </a:rPr>
                        <a:t>וכו</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a:t>
                      </a:r>
                    </a:p>
                    <a:p>
                      <a:pPr marL="342900" indent="-342900" algn="just" rtl="1">
                        <a:lnSpc>
                          <a:spcPct val="150000"/>
                        </a:lnSpc>
                        <a:spcBef>
                          <a:spcPts val="0"/>
                        </a:spcBef>
                        <a:spcAft>
                          <a:spcPts val="0"/>
                        </a:spcAft>
                        <a:buFont typeface="Arial" panose="020B0604020202020204" pitchFamily="34" charset="0"/>
                        <a:buChar char="•"/>
                      </a:pPr>
                      <a:r>
                        <a:rPr lang="he-IL" sz="1800" kern="1200" cap="none" dirty="0" err="1" smtClean="0">
                          <a:solidFill>
                            <a:schemeClr val="bg2">
                              <a:lumMod val="75000"/>
                            </a:schemeClr>
                          </a:solidFill>
                          <a:effectLst/>
                          <a:latin typeface="Times New Roman" panose="02020603050405020304" pitchFamily="18" charset="0"/>
                          <a:ea typeface="+mn-ea"/>
                          <a:cs typeface="Times New Roman" panose="02020603050405020304" pitchFamily="18" charset="0"/>
                        </a:rPr>
                        <a:t>איפיונים</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של</a:t>
                      </a:r>
                      <a:r>
                        <a:rPr lang="he-IL" sz="1800" u="sng"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אלביט </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ו</a:t>
                      </a:r>
                      <a:r>
                        <a:rPr lang="he-IL" sz="1800" u="sng"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גילת</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על מבנה המערכת המתאים לצרכים של החברות למשל מערכים טקטיים, ניידים בסביבת</a:t>
                      </a:r>
                      <a:r>
                        <a:rPr lang="en-US"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LEO ) </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נרצה לקבל פידבק  בדבר הארכיטקטורה המוצעת בהתחשב במבנה הקונסטלציה ואפשרויות טכנולוגיות מתוך ניסיונם בלווייניות </a:t>
                      </a:r>
                      <a:r>
                        <a:rPr lang="en-US"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GEO</a:t>
                      </a:r>
                      <a:r>
                        <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a:t>
                      </a:r>
                    </a:p>
                    <a:p>
                      <a:pPr marL="342900" marR="0" indent="-342900" algn="just" defTabSz="457200" rtl="1" eaLnBrk="1" fontAlgn="auto" latinLnBrk="0" hangingPunct="1">
                        <a:lnSpc>
                          <a:spcPct val="150000"/>
                        </a:lnSpc>
                        <a:spcBef>
                          <a:spcPts val="0"/>
                        </a:spcBef>
                        <a:spcAft>
                          <a:spcPts val="0"/>
                        </a:spcAft>
                        <a:buClrTx/>
                        <a:buSzTx/>
                        <a:buFont typeface="Arial" panose="020B0604020202020204" pitchFamily="34" charset="0"/>
                        <a:buChar char="•"/>
                        <a:tabLst/>
                        <a:defRPr/>
                      </a:pP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צופן </a:t>
                      </a:r>
                      <a:r>
                        <a:rPr lang="he-IL" sz="1800" kern="1200" cap="none" dirty="0" err="1" smtClean="0">
                          <a:solidFill>
                            <a:schemeClr val="bg2">
                              <a:lumMod val="75000"/>
                            </a:schemeClr>
                          </a:solidFill>
                          <a:effectLst/>
                          <a:latin typeface="Times New Roman" panose="02020603050405020304" pitchFamily="18" charset="0"/>
                          <a:ea typeface="+mn-ea"/>
                          <a:cs typeface="Times New Roman" panose="02020603050405020304" pitchFamily="18" charset="0"/>
                        </a:rPr>
                        <a:t>ונובלסאט</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יספקו את נקודת מבטם ליכולות מודמים בין אם בלוויין ובין אם בקרקע על מנת לספק כמות נכונה של משדרים, מקלטים </a:t>
                      </a:r>
                      <a:r>
                        <a:rPr lang="he-IL" sz="1800" kern="1200" cap="none" dirty="0" err="1" smtClean="0">
                          <a:solidFill>
                            <a:schemeClr val="bg2">
                              <a:lumMod val="75000"/>
                            </a:schemeClr>
                          </a:solidFill>
                          <a:effectLst/>
                          <a:latin typeface="Times New Roman" panose="02020603050405020304" pitchFamily="18" charset="0"/>
                          <a:ea typeface="+mn-ea"/>
                          <a:cs typeface="Times New Roman" panose="02020603050405020304" pitchFamily="18" charset="0"/>
                        </a:rPr>
                        <a:t>וכו</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לחשב נקודות עבודה במגברים על מנת למנוע הפרעות הנוצרות מהקרקע, ויקבלו את הפידבק על המבנה של </a:t>
                      </a:r>
                      <a:r>
                        <a:rPr lang="he-IL" sz="1800" kern="1200" cap="none" dirty="0" err="1" smtClean="0">
                          <a:solidFill>
                            <a:schemeClr val="bg2">
                              <a:lumMod val="75000"/>
                            </a:schemeClr>
                          </a:solidFill>
                          <a:effectLst/>
                          <a:latin typeface="Times New Roman" panose="02020603050405020304" pitchFamily="18" charset="0"/>
                          <a:ea typeface="+mn-ea"/>
                          <a:cs typeface="Times New Roman" panose="02020603050405020304" pitchFamily="18" charset="0"/>
                        </a:rPr>
                        <a:t>מודולי</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תקשורת הנחקרים במסגרת המאגד.</a:t>
                      </a:r>
                    </a:p>
                    <a:p>
                      <a:pPr marL="342900" marR="0" indent="-342900" algn="just" defTabSz="457200" rtl="1" eaLnBrk="1" fontAlgn="auto" latinLnBrk="0" hangingPunct="1">
                        <a:lnSpc>
                          <a:spcPct val="150000"/>
                        </a:lnSpc>
                        <a:spcBef>
                          <a:spcPts val="0"/>
                        </a:spcBef>
                        <a:spcAft>
                          <a:spcPts val="0"/>
                        </a:spcAft>
                        <a:buClrTx/>
                        <a:buSzTx/>
                        <a:buFont typeface="Arial" panose="020B0604020202020204" pitchFamily="34" charset="0"/>
                        <a:buChar char="•"/>
                        <a:tabLst/>
                        <a:defRPr/>
                      </a:pPr>
                      <a:endPar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endParaRPr>
                    </a:p>
                    <a:p>
                      <a:pPr marL="342900" indent="-342900" algn="just" rtl="1">
                        <a:lnSpc>
                          <a:spcPct val="150000"/>
                        </a:lnSpc>
                        <a:spcBef>
                          <a:spcPts val="0"/>
                        </a:spcBef>
                        <a:spcAft>
                          <a:spcPts val="0"/>
                        </a:spcAft>
                        <a:buFont typeface="Arial" panose="020B0604020202020204" pitchFamily="34" charset="0"/>
                        <a:buChar char="•"/>
                      </a:pPr>
                      <a:endParaRPr lang="he-IL" sz="24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197520481"/>
                  </a:ext>
                </a:extLst>
              </a:tr>
            </a:tbl>
          </a:graphicData>
        </a:graphic>
      </p:graphicFrame>
      <p:sp>
        <p:nvSpPr>
          <p:cNvPr id="3" name="Rectangle 2"/>
          <p:cNvSpPr/>
          <p:nvPr/>
        </p:nvSpPr>
        <p:spPr>
          <a:xfrm>
            <a:off x="943427" y="0"/>
            <a:ext cx="8614229" cy="823752"/>
          </a:xfrm>
          <a:prstGeom prst="rect">
            <a:avLst/>
          </a:prstGeom>
        </p:spPr>
        <p:txBody>
          <a:bodyPr wrap="square">
            <a:spAutoFit/>
          </a:bodyPr>
          <a:lstStyle/>
          <a:p>
            <a:pPr lvl="0">
              <a:lnSpc>
                <a:spcPct val="150000"/>
              </a:lnSpc>
              <a:spcBef>
                <a:spcPts val="1200"/>
              </a:spcBef>
              <a:spcAft>
                <a:spcPts val="1600"/>
              </a:spcAft>
              <a:tabLst>
                <a:tab pos="274320" algn="l"/>
              </a:tabLst>
            </a:pPr>
            <a:r>
              <a:rPr lang="he-IL" sz="3600" cap="all" dirty="0">
                <a:ln w="3175" cmpd="sng">
                  <a:noFill/>
                </a:ln>
                <a:solidFill>
                  <a:schemeClr val="bg1"/>
                </a:solidFill>
                <a:latin typeface="Times New Roman" panose="02020603050405020304" pitchFamily="18" charset="0"/>
                <a:cs typeface="Times New Roman" panose="02020603050405020304" pitchFamily="18" charset="0"/>
              </a:rPr>
              <a:t>	שיתוף </a:t>
            </a:r>
            <a:r>
              <a:rPr lang="he-IL" sz="3600" cap="all" dirty="0" smtClean="0">
                <a:ln w="3175" cmpd="sng">
                  <a:noFill/>
                </a:ln>
                <a:solidFill>
                  <a:schemeClr val="bg1"/>
                </a:solidFill>
                <a:latin typeface="Times New Roman" panose="02020603050405020304" pitchFamily="18" charset="0"/>
                <a:cs typeface="Times New Roman" panose="02020603050405020304" pitchFamily="18" charset="0"/>
              </a:rPr>
              <a:t>פעולה - </a:t>
            </a:r>
            <a:r>
              <a:rPr lang="he-IL" sz="3600" dirty="0">
                <a:solidFill>
                  <a:schemeClr val="bg1"/>
                </a:solidFill>
                <a:latin typeface="Times New Roman" panose="02020603050405020304" pitchFamily="18" charset="0"/>
                <a:cs typeface="Times New Roman" panose="02020603050405020304" pitchFamily="18" charset="0"/>
              </a:rPr>
              <a:t>הקשרים עם הקבוצות האחרות במאגד</a:t>
            </a:r>
            <a:endParaRPr lang="en-US" sz="3600" cap="all" dirty="0">
              <a:ln w="3175" cmpd="sng">
                <a:noFill/>
              </a:ln>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0426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35489204"/>
              </p:ext>
            </p:extLst>
          </p:nvPr>
        </p:nvGraphicFramePr>
        <p:xfrm>
          <a:off x="225085" y="735076"/>
          <a:ext cx="9455830" cy="6172200"/>
        </p:xfrm>
        <a:graphic>
          <a:graphicData uri="http://schemas.openxmlformats.org/drawingml/2006/table">
            <a:tbl>
              <a:tblPr>
                <a:tableStyleId>{2D5ABB26-0587-4C30-8999-92F81FD0307C}</a:tableStyleId>
              </a:tblPr>
              <a:tblGrid>
                <a:gridCol w="9455830">
                  <a:extLst>
                    <a:ext uri="{9D8B030D-6E8A-4147-A177-3AD203B41FA5}">
                      <a16:colId xmlns:a16="http://schemas.microsoft.com/office/drawing/2014/main" val="3043961122"/>
                    </a:ext>
                  </a:extLst>
                </a:gridCol>
              </a:tblGrid>
              <a:tr h="4959531">
                <a:tc>
                  <a:txBody>
                    <a:bodyPr/>
                    <a:lstStyle/>
                    <a:p>
                      <a:pPr algn="just" rtl="1">
                        <a:lnSpc>
                          <a:spcPct val="150000"/>
                        </a:lnSpc>
                        <a:spcBef>
                          <a:spcPts val="0"/>
                        </a:spcBef>
                        <a:spcAft>
                          <a:spcPts val="0"/>
                        </a:spcAft>
                      </a:pP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נחקור את האלגוריתמים השונים ואפשרויות פריסתם בקרקע או בלוויין על מנת לאפשר למערכת להסתגל לשינויים מהירים של מזג אוויר, </a:t>
                      </a:r>
                    </a:p>
                    <a:p>
                      <a:pPr marL="342900" indent="-342900" algn="just" rtl="1">
                        <a:lnSpc>
                          <a:spcPct val="150000"/>
                        </a:lnSpc>
                        <a:spcBef>
                          <a:spcPts val="0"/>
                        </a:spcBef>
                        <a:spcAft>
                          <a:spcPts val="0"/>
                        </a:spcAft>
                        <a:buFont typeface="Arial" panose="020B0604020202020204" pitchFamily="34" charset="0"/>
                        <a:buChar char="•"/>
                      </a:pP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תוצאות המחקר שלנו יזינו את אלגוריתמי הקידוד של </a:t>
                      </a:r>
                      <a:r>
                        <a:rPr lang="he-IL" sz="1800" u="sng"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חברת צופן </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כך שיתאפשר לספק מידע על יכולות תקשורת ואפקטים על הקוד תיקון שגיאות בסביבה של ניתוקים וחיבורים תכופים, זמני חיבור, </a:t>
                      </a:r>
                      <a:r>
                        <a:rPr lang="en-US"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make-before-brake  </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אלגוריתמי נעילה על 2 (או יותר) לוויינים, אפקט </a:t>
                      </a:r>
                      <a:r>
                        <a:rPr lang="he-IL" sz="1800" kern="1200" cap="none" dirty="0" err="1" smtClean="0">
                          <a:solidFill>
                            <a:schemeClr val="bg2">
                              <a:lumMod val="75000"/>
                            </a:schemeClr>
                          </a:solidFill>
                          <a:effectLst/>
                          <a:latin typeface="Times New Roman" panose="02020603050405020304" pitchFamily="18" charset="0"/>
                          <a:ea typeface="+mn-ea"/>
                          <a:cs typeface="Times New Roman" panose="02020603050405020304" pitchFamily="18" charset="0"/>
                        </a:rPr>
                        <a:t>הדופלר</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וההתמודדות אתו ותקבל את ההבנה של האלגוריתמים האפשריים ויכולות שיפור של קודים להתנהלות מיטבית מול אפקטים הנוצרים בקונסטלציה חללית  ואפקטים על מערכות </a:t>
                      </a:r>
                      <a:r>
                        <a:rPr lang="en-US"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LEO</a:t>
                      </a:r>
                      <a:endPar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endParaRPr>
                    </a:p>
                    <a:p>
                      <a:pPr marL="342900" indent="-342900" algn="just" rtl="1">
                        <a:lnSpc>
                          <a:spcPct val="150000"/>
                        </a:lnSpc>
                        <a:spcBef>
                          <a:spcPts val="0"/>
                        </a:spcBef>
                        <a:spcAft>
                          <a:spcPts val="0"/>
                        </a:spcAft>
                        <a:buFont typeface="Arial" panose="020B0604020202020204" pitchFamily="34" charset="0"/>
                        <a:buChar char="•"/>
                      </a:pPr>
                      <a:r>
                        <a:rPr lang="he-IL" sz="1800" kern="1200" cap="none" dirty="0" err="1" smtClean="0">
                          <a:solidFill>
                            <a:schemeClr val="bg2">
                              <a:lumMod val="75000"/>
                            </a:schemeClr>
                          </a:solidFill>
                          <a:effectLst/>
                          <a:latin typeface="Times New Roman" panose="02020603050405020304" pitchFamily="18" charset="0"/>
                          <a:ea typeface="+mn-ea"/>
                          <a:cs typeface="Times New Roman" panose="02020603050405020304" pitchFamily="18" charset="0"/>
                        </a:rPr>
                        <a:t>נובלסאט</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תשתף פעולה באלגוריתם נטרול הפרעות היכולות להיווצר בסביבה בה הלוויינים חולפים אחד על פני השני ועל פני לווייני </a:t>
                      </a:r>
                      <a:r>
                        <a:rPr lang="en-US"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GEO </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אחרים העובדים באותם תדרים.</a:t>
                      </a:r>
                      <a:r>
                        <a:rPr lang="he-IL" sz="1800" kern="1200" cap="none" baseline="0"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מחקר אלגוריתם למציאת ניתובים אופטימליים בסביבת לווייני </a:t>
                      </a:r>
                      <a:r>
                        <a:rPr lang="en-US"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LEO  </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וסימולציית התנהגות רשת בסביבת </a:t>
                      </a:r>
                      <a:r>
                        <a:rPr lang="en-US"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LEO (</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שינויי ניתוב מהירים) בעזרת </a:t>
                      </a:r>
                      <a:r>
                        <a:rPr lang="en-US"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OS3</a:t>
                      </a:r>
                    </a:p>
                    <a:p>
                      <a:pPr marL="0" indent="0" algn="just" rtl="1">
                        <a:lnSpc>
                          <a:spcPct val="150000"/>
                        </a:lnSpc>
                        <a:spcBef>
                          <a:spcPts val="0"/>
                        </a:spcBef>
                        <a:spcAft>
                          <a:spcPts val="0"/>
                        </a:spcAft>
                        <a:buFont typeface="Arial" panose="020B0604020202020204" pitchFamily="34" charset="0"/>
                        <a:buNone/>
                      </a:pPr>
                      <a:endPar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endParaRPr>
                    </a:p>
                    <a:p>
                      <a:pPr marL="342900" indent="-342900" algn="just" rtl="1">
                        <a:lnSpc>
                          <a:spcPct val="150000"/>
                        </a:lnSpc>
                        <a:spcBef>
                          <a:spcPts val="0"/>
                        </a:spcBef>
                        <a:spcAft>
                          <a:spcPts val="0"/>
                        </a:spcAft>
                        <a:buFont typeface="Arial" panose="020B0604020202020204" pitchFamily="34" charset="0"/>
                        <a:buChar char="•"/>
                      </a:pP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במסגרת המאגד נזין יחד עם חברת </a:t>
                      </a:r>
                      <a:r>
                        <a:rPr lang="he-IL" sz="1800" u="sng" kern="1200" cap="none" dirty="0" err="1" smtClean="0">
                          <a:solidFill>
                            <a:schemeClr val="bg2">
                              <a:lumMod val="75000"/>
                            </a:schemeClr>
                          </a:solidFill>
                          <a:effectLst/>
                          <a:latin typeface="Times New Roman" panose="02020603050405020304" pitchFamily="18" charset="0"/>
                          <a:ea typeface="+mn-ea"/>
                          <a:cs typeface="Times New Roman" panose="02020603050405020304" pitchFamily="18" charset="0"/>
                        </a:rPr>
                        <a:t>אדבנטק-וויירלס</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את המחקר  </a:t>
                      </a:r>
                      <a:r>
                        <a:rPr lang="he-IL" sz="1800" u="sng"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של פרופ' מיכאל סגל </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מאוניברסיטת בן גוריון למציאת האלגוריתם למציאת מסלול ניתוב אולטימטיבי בסביבת חיבוריות משתנה, דרישת תעבורה משתנה, חיבורים וניתוקים של מקטעי רשת (לוויינים חדשים). נאפשר לו </a:t>
                      </a:r>
                      <a:r>
                        <a:rPr lang="he-IL" sz="1800" kern="1200" cap="none" dirty="0" err="1" smtClean="0">
                          <a:solidFill>
                            <a:schemeClr val="bg2">
                              <a:lumMod val="75000"/>
                            </a:schemeClr>
                          </a:solidFill>
                          <a:effectLst/>
                          <a:latin typeface="Times New Roman" panose="02020603050405020304" pitchFamily="18" charset="0"/>
                          <a:ea typeface="+mn-ea"/>
                          <a:cs typeface="Times New Roman" panose="02020603050405020304" pitchFamily="18" charset="0"/>
                        </a:rPr>
                        <a:t>לננתח</a:t>
                      </a:r>
                      <a:r>
                        <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את סיבוכיות האלגוריתמים המוצעים לצורך שילובם במערכות קרקעיות ולווייניות.  בדומה נחלוק</a:t>
                      </a:r>
                      <a:r>
                        <a:rPr lang="he-IL" sz="1800" kern="1200" cap="none" baseline="0" dirty="0" smtClean="0">
                          <a:solidFill>
                            <a:schemeClr val="bg2">
                              <a:lumMod val="75000"/>
                            </a:schemeClr>
                          </a:solidFill>
                          <a:effectLst/>
                          <a:latin typeface="Times New Roman" panose="02020603050405020304" pitchFamily="18" charset="0"/>
                          <a:ea typeface="+mn-ea"/>
                          <a:cs typeface="Times New Roman" panose="02020603050405020304" pitchFamily="18" charset="0"/>
                        </a:rPr>
                        <a:t> את הידע עם קבוצות אקדמיות נוספות במאגד</a:t>
                      </a:r>
                      <a:endParaRPr lang="he-IL" sz="1800" kern="1200" cap="none" dirty="0" smtClean="0">
                        <a:solidFill>
                          <a:schemeClr val="bg2">
                            <a:lumMod val="7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197520481"/>
                  </a:ext>
                </a:extLst>
              </a:tr>
            </a:tbl>
          </a:graphicData>
        </a:graphic>
      </p:graphicFrame>
      <p:sp>
        <p:nvSpPr>
          <p:cNvPr id="3" name="Rectangle 2"/>
          <p:cNvSpPr/>
          <p:nvPr/>
        </p:nvSpPr>
        <p:spPr>
          <a:xfrm>
            <a:off x="761998" y="0"/>
            <a:ext cx="8614229" cy="823752"/>
          </a:xfrm>
          <a:prstGeom prst="rect">
            <a:avLst/>
          </a:prstGeom>
        </p:spPr>
        <p:txBody>
          <a:bodyPr wrap="square">
            <a:spAutoFit/>
          </a:bodyPr>
          <a:lstStyle/>
          <a:p>
            <a:pPr lvl="0">
              <a:lnSpc>
                <a:spcPct val="150000"/>
              </a:lnSpc>
              <a:spcBef>
                <a:spcPts val="1200"/>
              </a:spcBef>
              <a:spcAft>
                <a:spcPts val="1600"/>
              </a:spcAft>
              <a:tabLst>
                <a:tab pos="274320" algn="l"/>
              </a:tabLst>
            </a:pPr>
            <a:r>
              <a:rPr lang="he-IL" sz="3600" cap="all" dirty="0">
                <a:ln w="3175" cmpd="sng">
                  <a:noFill/>
                </a:ln>
                <a:solidFill>
                  <a:schemeClr val="bg1"/>
                </a:solidFill>
                <a:latin typeface="Times New Roman" panose="02020603050405020304" pitchFamily="18" charset="0"/>
                <a:cs typeface="Times New Roman" panose="02020603050405020304" pitchFamily="18" charset="0"/>
              </a:rPr>
              <a:t>	שיתוף </a:t>
            </a:r>
            <a:r>
              <a:rPr lang="he-IL" sz="3600" cap="all" dirty="0" smtClean="0">
                <a:ln w="3175" cmpd="sng">
                  <a:noFill/>
                </a:ln>
                <a:solidFill>
                  <a:schemeClr val="bg1"/>
                </a:solidFill>
                <a:latin typeface="Times New Roman" panose="02020603050405020304" pitchFamily="18" charset="0"/>
                <a:cs typeface="Times New Roman" panose="02020603050405020304" pitchFamily="18" charset="0"/>
              </a:rPr>
              <a:t>פעולה - </a:t>
            </a:r>
            <a:r>
              <a:rPr lang="he-IL" sz="3600" dirty="0">
                <a:solidFill>
                  <a:schemeClr val="bg1"/>
                </a:solidFill>
                <a:latin typeface="Times New Roman" panose="02020603050405020304" pitchFamily="18" charset="0"/>
                <a:cs typeface="Times New Roman" panose="02020603050405020304" pitchFamily="18" charset="0"/>
              </a:rPr>
              <a:t>הקשרים עם הקבוצות האחרות במאגד</a:t>
            </a:r>
            <a:endParaRPr lang="en-US" sz="3600" cap="all" dirty="0">
              <a:ln w="3175" cmpd="sng">
                <a:noFill/>
              </a:ln>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2443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0227" y="247973"/>
            <a:ext cx="8614229" cy="823752"/>
          </a:xfrm>
          <a:prstGeom prst="rect">
            <a:avLst/>
          </a:prstGeom>
        </p:spPr>
        <p:txBody>
          <a:bodyPr wrap="square">
            <a:spAutoFit/>
          </a:bodyPr>
          <a:lstStyle/>
          <a:p>
            <a:pPr lvl="0" algn="ctr">
              <a:lnSpc>
                <a:spcPct val="150000"/>
              </a:lnSpc>
              <a:spcBef>
                <a:spcPts val="1200"/>
              </a:spcBef>
              <a:spcAft>
                <a:spcPts val="1600"/>
              </a:spcAft>
              <a:tabLst>
                <a:tab pos="274320" algn="l"/>
              </a:tabLst>
            </a:pPr>
            <a:r>
              <a:rPr lang="he-IL" sz="3600" cap="all" dirty="0">
                <a:ln w="3175" cmpd="sng">
                  <a:noFill/>
                </a:ln>
                <a:solidFill>
                  <a:schemeClr val="bg1"/>
                </a:solidFill>
                <a:latin typeface="Times New Roman" panose="02020603050405020304" pitchFamily="18" charset="0"/>
                <a:cs typeface="Times New Roman" panose="02020603050405020304" pitchFamily="18" charset="0"/>
              </a:rPr>
              <a:t>	פרוט התקציב המבוקש לפרויקט</a:t>
            </a:r>
            <a:endParaRPr lang="en-US" sz="3600" cap="all" dirty="0">
              <a:ln w="3175" cmpd="sng">
                <a:noFill/>
              </a:ln>
              <a:solidFill>
                <a:schemeClr val="bg1"/>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04404025"/>
              </p:ext>
            </p:extLst>
          </p:nvPr>
        </p:nvGraphicFramePr>
        <p:xfrm>
          <a:off x="1400629" y="1201397"/>
          <a:ext cx="7641771" cy="5169330"/>
        </p:xfrm>
        <a:graphic>
          <a:graphicData uri="http://schemas.openxmlformats.org/drawingml/2006/table">
            <a:tbl>
              <a:tblPr>
                <a:tableStyleId>{5C22544A-7EE6-4342-B048-85BDC9FD1C3A}</a:tableStyleId>
              </a:tblPr>
              <a:tblGrid>
                <a:gridCol w="1496700">
                  <a:extLst>
                    <a:ext uri="{9D8B030D-6E8A-4147-A177-3AD203B41FA5}">
                      <a16:colId xmlns:a16="http://schemas.microsoft.com/office/drawing/2014/main" val="2001651702"/>
                    </a:ext>
                  </a:extLst>
                </a:gridCol>
                <a:gridCol w="2266975">
                  <a:extLst>
                    <a:ext uri="{9D8B030D-6E8A-4147-A177-3AD203B41FA5}">
                      <a16:colId xmlns:a16="http://schemas.microsoft.com/office/drawing/2014/main" val="2142747959"/>
                    </a:ext>
                  </a:extLst>
                </a:gridCol>
                <a:gridCol w="3878096">
                  <a:extLst>
                    <a:ext uri="{9D8B030D-6E8A-4147-A177-3AD203B41FA5}">
                      <a16:colId xmlns:a16="http://schemas.microsoft.com/office/drawing/2014/main" val="2784377536"/>
                    </a:ext>
                  </a:extLst>
                </a:gridCol>
              </a:tblGrid>
              <a:tr h="799651">
                <a:tc>
                  <a:txBody>
                    <a:bodyPr/>
                    <a:lstStyle/>
                    <a:p>
                      <a:pPr indent="-68580"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מרכיב ב- %</a:t>
                      </a:r>
                      <a:endParaRPr lang="en-US" sz="1800" b="1">
                        <a:effectLst/>
                        <a:latin typeface="Times New Roman" panose="02020603050405020304" pitchFamily="18" charset="0"/>
                        <a:cs typeface="Times New Roman" panose="02020603050405020304" pitchFamily="18" charset="0"/>
                      </a:endParaRPr>
                    </a:p>
                  </a:txBody>
                  <a:tcPr marL="0" marR="0" marT="0" marB="0" anchor="ctr"/>
                </a:tc>
                <a:tc gridSpan="2">
                  <a:txBody>
                    <a:bodyPr/>
                    <a:lstStyle/>
                    <a:p>
                      <a:pPr algn="ctr" rtl="1">
                        <a:lnSpc>
                          <a:spcPct val="150000"/>
                        </a:lnSpc>
                        <a:spcAft>
                          <a:spcPts val="0"/>
                        </a:spcAft>
                      </a:pPr>
                      <a:r>
                        <a:rPr lang="he-IL" sz="1800" dirty="0" smtClean="0">
                          <a:effectLst/>
                          <a:latin typeface="Times New Roman" panose="02020603050405020304" pitchFamily="18" charset="0"/>
                          <a:cs typeface="Times New Roman" panose="02020603050405020304" pitchFamily="18" charset="0"/>
                        </a:rPr>
                        <a:t>פרוט </a:t>
                      </a:r>
                      <a:r>
                        <a:rPr lang="he-IL" sz="1800" dirty="0">
                          <a:effectLst/>
                          <a:latin typeface="Times New Roman" panose="02020603050405020304" pitchFamily="18" charset="0"/>
                          <a:cs typeface="Times New Roman" panose="02020603050405020304" pitchFamily="18" charset="0"/>
                        </a:rPr>
                        <a:t>התקציב המבוקש לפרויקט</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extLst>
                  <a:ext uri="{0D108BD9-81ED-4DB2-BD59-A6C34878D82A}">
                    <a16:rowId xmlns:a16="http://schemas.microsoft.com/office/drawing/2014/main" val="3737645729"/>
                  </a:ext>
                </a:extLst>
              </a:tr>
              <a:tr h="666359">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₪545,240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סה"כ תקציב מבוקש לשנה זאת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269027777"/>
                  </a:ext>
                </a:extLst>
              </a:tr>
              <a:tr h="313269">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פרוט להלן:</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55184308"/>
                  </a:ext>
                </a:extLst>
              </a:tr>
              <a:tr h="375943">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95%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518,400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שכר עבודה (כולל תקורה)</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981866544"/>
                  </a:ext>
                </a:extLst>
              </a:tr>
              <a:tr h="375943">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kern="0" dirty="0">
                          <a:effectLst/>
                          <a:latin typeface="Times New Roman" panose="02020603050405020304" pitchFamily="18" charset="0"/>
                          <a:cs typeface="Times New Roman" panose="02020603050405020304" pitchFamily="18" charset="0"/>
                        </a:rPr>
                        <a:t>קבלני משנה בארץ</a:t>
                      </a:r>
                      <a:endParaRPr lang="en-US" sz="1800" b="1" kern="0" dirty="0">
                        <a:effectLst/>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968743642"/>
                  </a:ext>
                </a:extLst>
              </a:tr>
              <a:tr h="375943">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קבלני משנה בחו"ל</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242058904"/>
                  </a:ext>
                </a:extLst>
              </a:tr>
              <a:tr h="375943">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0.7%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3,840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חומרים</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488339349"/>
                  </a:ext>
                </a:extLst>
              </a:tr>
              <a:tr h="375943">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21,000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ציוד </a:t>
                      </a:r>
                      <a:r>
                        <a:rPr lang="he-IL" sz="1800" dirty="0" err="1">
                          <a:effectLst/>
                          <a:latin typeface="Times New Roman" panose="02020603050405020304" pitchFamily="18" charset="0"/>
                          <a:cs typeface="Times New Roman" panose="02020603050405020304" pitchFamily="18" charset="0"/>
                        </a:rPr>
                        <a:t>יעודי</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53942709"/>
                  </a:ext>
                </a:extLst>
              </a:tr>
              <a:tr h="375943">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ציוד קבוע</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658332094"/>
                  </a:ext>
                </a:extLst>
              </a:tr>
              <a:tr h="729033">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0.3%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rtl="1">
                        <a:lnSpc>
                          <a:spcPct val="150000"/>
                        </a:lnSpc>
                        <a:spcAft>
                          <a:spcPts val="0"/>
                        </a:spcAft>
                      </a:pPr>
                      <a:r>
                        <a:rPr lang="en-US" sz="1800" dirty="0">
                          <a:effectLst/>
                          <a:latin typeface="Times New Roman" panose="02020603050405020304" pitchFamily="18" charset="0"/>
                          <a:cs typeface="Times New Roman" panose="02020603050405020304" pitchFamily="18" charset="0"/>
                        </a:rPr>
                        <a:t>2,000</a:t>
                      </a:r>
                    </a:p>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שונות</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91196551"/>
                  </a:ext>
                </a:extLst>
              </a:tr>
            </a:tbl>
          </a:graphicData>
        </a:graphic>
      </p:graphicFrame>
    </p:spTree>
    <p:extLst>
      <p:ext uri="{BB962C8B-B14F-4D97-AF65-F5344CB8AC3E}">
        <p14:creationId xmlns:p14="http://schemas.microsoft.com/office/powerpoint/2010/main" val="18582429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0227" y="247973"/>
            <a:ext cx="8614229" cy="823752"/>
          </a:xfrm>
          <a:prstGeom prst="rect">
            <a:avLst/>
          </a:prstGeom>
        </p:spPr>
        <p:txBody>
          <a:bodyPr wrap="square">
            <a:spAutoFit/>
          </a:bodyPr>
          <a:lstStyle/>
          <a:p>
            <a:pPr lvl="0" algn="ctr">
              <a:lnSpc>
                <a:spcPct val="150000"/>
              </a:lnSpc>
              <a:spcBef>
                <a:spcPts val="1200"/>
              </a:spcBef>
              <a:spcAft>
                <a:spcPts val="1600"/>
              </a:spcAft>
              <a:tabLst>
                <a:tab pos="274320" algn="l"/>
              </a:tabLst>
            </a:pPr>
            <a:r>
              <a:rPr lang="he-IL" sz="3600" cap="all" dirty="0">
                <a:ln w="3175" cmpd="sng">
                  <a:noFill/>
                </a:ln>
                <a:solidFill>
                  <a:schemeClr val="bg1"/>
                </a:solidFill>
                <a:latin typeface="Times New Roman" panose="02020603050405020304" pitchFamily="18" charset="0"/>
                <a:cs typeface="Times New Roman" panose="02020603050405020304" pitchFamily="18" charset="0"/>
              </a:rPr>
              <a:t>	פרוט התקציב המבוקש לפרויקט</a:t>
            </a:r>
            <a:endParaRPr lang="en-US" sz="3600" cap="all" dirty="0">
              <a:ln w="3175" cmpd="sng">
                <a:noFill/>
              </a:ln>
              <a:solidFill>
                <a:schemeClr val="bg1"/>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04404025"/>
              </p:ext>
            </p:extLst>
          </p:nvPr>
        </p:nvGraphicFramePr>
        <p:xfrm>
          <a:off x="1400629" y="1201397"/>
          <a:ext cx="7641771" cy="5169330"/>
        </p:xfrm>
        <a:graphic>
          <a:graphicData uri="http://schemas.openxmlformats.org/drawingml/2006/table">
            <a:tbl>
              <a:tblPr>
                <a:tableStyleId>{5C22544A-7EE6-4342-B048-85BDC9FD1C3A}</a:tableStyleId>
              </a:tblPr>
              <a:tblGrid>
                <a:gridCol w="1496700">
                  <a:extLst>
                    <a:ext uri="{9D8B030D-6E8A-4147-A177-3AD203B41FA5}">
                      <a16:colId xmlns:a16="http://schemas.microsoft.com/office/drawing/2014/main" val="2001651702"/>
                    </a:ext>
                  </a:extLst>
                </a:gridCol>
                <a:gridCol w="2266975">
                  <a:extLst>
                    <a:ext uri="{9D8B030D-6E8A-4147-A177-3AD203B41FA5}">
                      <a16:colId xmlns:a16="http://schemas.microsoft.com/office/drawing/2014/main" val="2142747959"/>
                    </a:ext>
                  </a:extLst>
                </a:gridCol>
                <a:gridCol w="3878096">
                  <a:extLst>
                    <a:ext uri="{9D8B030D-6E8A-4147-A177-3AD203B41FA5}">
                      <a16:colId xmlns:a16="http://schemas.microsoft.com/office/drawing/2014/main" val="2784377536"/>
                    </a:ext>
                  </a:extLst>
                </a:gridCol>
              </a:tblGrid>
              <a:tr h="799651">
                <a:tc>
                  <a:txBody>
                    <a:bodyPr/>
                    <a:lstStyle/>
                    <a:p>
                      <a:pPr indent="-68580"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מרכיב ב- %</a:t>
                      </a:r>
                      <a:endParaRPr lang="en-US" sz="1800" b="1">
                        <a:effectLst/>
                        <a:latin typeface="Times New Roman" panose="02020603050405020304" pitchFamily="18" charset="0"/>
                        <a:cs typeface="Times New Roman" panose="02020603050405020304" pitchFamily="18" charset="0"/>
                      </a:endParaRPr>
                    </a:p>
                  </a:txBody>
                  <a:tcPr marL="0" marR="0" marT="0" marB="0" anchor="ctr"/>
                </a:tc>
                <a:tc gridSpan="2">
                  <a:txBody>
                    <a:bodyPr/>
                    <a:lstStyle/>
                    <a:p>
                      <a:pPr algn="ctr" rtl="1">
                        <a:lnSpc>
                          <a:spcPct val="150000"/>
                        </a:lnSpc>
                        <a:spcAft>
                          <a:spcPts val="0"/>
                        </a:spcAft>
                      </a:pPr>
                      <a:r>
                        <a:rPr lang="he-IL" sz="1800" dirty="0" smtClean="0">
                          <a:effectLst/>
                          <a:latin typeface="Times New Roman" panose="02020603050405020304" pitchFamily="18" charset="0"/>
                          <a:cs typeface="Times New Roman" panose="02020603050405020304" pitchFamily="18" charset="0"/>
                        </a:rPr>
                        <a:t>פרוט </a:t>
                      </a:r>
                      <a:r>
                        <a:rPr lang="he-IL" sz="1800" dirty="0">
                          <a:effectLst/>
                          <a:latin typeface="Times New Roman" panose="02020603050405020304" pitchFamily="18" charset="0"/>
                          <a:cs typeface="Times New Roman" panose="02020603050405020304" pitchFamily="18" charset="0"/>
                        </a:rPr>
                        <a:t>התקציב המבוקש לפרויקט</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extLst>
                  <a:ext uri="{0D108BD9-81ED-4DB2-BD59-A6C34878D82A}">
                    <a16:rowId xmlns:a16="http://schemas.microsoft.com/office/drawing/2014/main" val="3737645729"/>
                  </a:ext>
                </a:extLst>
              </a:tr>
              <a:tr h="666359">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₪545,240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סה"כ תקציב מבוקש לשנה זאת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269027777"/>
                  </a:ext>
                </a:extLst>
              </a:tr>
              <a:tr h="313269">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פרוט להלן:</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55184308"/>
                  </a:ext>
                </a:extLst>
              </a:tr>
              <a:tr h="375943">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95%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518,400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שכר עבודה (כולל תקורה)</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981866544"/>
                  </a:ext>
                </a:extLst>
              </a:tr>
              <a:tr h="375943">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kern="0" dirty="0">
                          <a:effectLst/>
                          <a:latin typeface="Times New Roman" panose="02020603050405020304" pitchFamily="18" charset="0"/>
                          <a:cs typeface="Times New Roman" panose="02020603050405020304" pitchFamily="18" charset="0"/>
                        </a:rPr>
                        <a:t>קבלני משנה בארץ</a:t>
                      </a:r>
                      <a:endParaRPr lang="en-US" sz="1800" b="1" kern="0" dirty="0">
                        <a:effectLst/>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968743642"/>
                  </a:ext>
                </a:extLst>
              </a:tr>
              <a:tr h="375943">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קבלני משנה בחו"ל</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242058904"/>
                  </a:ext>
                </a:extLst>
              </a:tr>
              <a:tr h="375943">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0.7%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3,840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חומרים</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488339349"/>
                  </a:ext>
                </a:extLst>
              </a:tr>
              <a:tr h="375943">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21,000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ציוד </a:t>
                      </a:r>
                      <a:r>
                        <a:rPr lang="he-IL" sz="1800" dirty="0" err="1">
                          <a:effectLst/>
                          <a:latin typeface="Times New Roman" panose="02020603050405020304" pitchFamily="18" charset="0"/>
                          <a:cs typeface="Times New Roman" panose="02020603050405020304" pitchFamily="18" charset="0"/>
                        </a:rPr>
                        <a:t>יעודי</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53942709"/>
                  </a:ext>
                </a:extLst>
              </a:tr>
              <a:tr h="375943">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rtl="1">
                        <a:lnSpc>
                          <a:spcPct val="150000"/>
                        </a:lnSpc>
                        <a:spcAft>
                          <a:spcPts val="0"/>
                        </a:spcAft>
                      </a:pPr>
                      <a:r>
                        <a:rPr lang="he-IL"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ציוד קבוע</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658332094"/>
                  </a:ext>
                </a:extLst>
              </a:tr>
              <a:tr h="729033">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0.3%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rtl="1">
                        <a:lnSpc>
                          <a:spcPct val="150000"/>
                        </a:lnSpc>
                        <a:spcAft>
                          <a:spcPts val="0"/>
                        </a:spcAft>
                      </a:pPr>
                      <a:r>
                        <a:rPr lang="en-US" sz="1800" dirty="0">
                          <a:effectLst/>
                          <a:latin typeface="Times New Roman" panose="02020603050405020304" pitchFamily="18" charset="0"/>
                          <a:cs typeface="Times New Roman" panose="02020603050405020304" pitchFamily="18" charset="0"/>
                        </a:rPr>
                        <a:t>2,000</a:t>
                      </a:r>
                    </a:p>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rtl="1">
                        <a:lnSpc>
                          <a:spcPct val="150000"/>
                        </a:lnSpc>
                        <a:spcAft>
                          <a:spcPts val="0"/>
                        </a:spcAft>
                      </a:pPr>
                      <a:r>
                        <a:rPr lang="he-IL" sz="1800" dirty="0">
                          <a:effectLst/>
                          <a:latin typeface="Times New Roman" panose="02020603050405020304" pitchFamily="18" charset="0"/>
                          <a:cs typeface="Times New Roman" panose="02020603050405020304" pitchFamily="18" charset="0"/>
                        </a:rPr>
                        <a:t>שונות</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91196551"/>
                  </a:ext>
                </a:extLst>
              </a:tr>
            </a:tbl>
          </a:graphicData>
        </a:graphic>
      </p:graphicFrame>
    </p:spTree>
    <p:extLst>
      <p:ext uri="{BB962C8B-B14F-4D97-AF65-F5344CB8AC3E}">
        <p14:creationId xmlns:p14="http://schemas.microsoft.com/office/powerpoint/2010/main" val="2192537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896" y="1098090"/>
            <a:ext cx="9316976" cy="2421624"/>
          </a:xfrm>
        </p:spPr>
        <p:txBody>
          <a:bodyPr>
            <a:noAutofit/>
          </a:bodyPr>
          <a:lstStyle/>
          <a:p>
            <a:pPr algn="just" rtl="1"/>
            <a:r>
              <a:rPr lang="he-IL" sz="2800" dirty="0" smtClean="0">
                <a:latin typeface="Times New Roman" panose="02020603050405020304" pitchFamily="18" charset="0"/>
                <a:cs typeface="Times New Roman" panose="02020603050405020304" pitchFamily="18" charset="0"/>
              </a:rPr>
              <a:t>פרופסור שלומי ארנון </a:t>
            </a:r>
          </a:p>
          <a:p>
            <a:pPr algn="just" rtl="1"/>
            <a:r>
              <a:rPr lang="he-IL" sz="2800" dirty="0">
                <a:latin typeface="Times New Roman" panose="02020603050405020304" pitchFamily="18" charset="0"/>
                <a:cs typeface="Times New Roman" panose="02020603050405020304" pitchFamily="18" charset="0"/>
              </a:rPr>
              <a:t>ד"ר גיא לשם </a:t>
            </a:r>
            <a:endParaRPr lang="he-IL" sz="2800" dirty="0" smtClean="0">
              <a:latin typeface="Times New Roman" panose="02020603050405020304" pitchFamily="18" charset="0"/>
              <a:cs typeface="Times New Roman" panose="02020603050405020304" pitchFamily="18" charset="0"/>
            </a:endParaRPr>
          </a:p>
          <a:p>
            <a:pPr algn="just" rtl="1"/>
            <a:r>
              <a:rPr lang="he-IL" sz="2800" dirty="0">
                <a:latin typeface="Times New Roman" panose="02020603050405020304" pitchFamily="18" charset="0"/>
                <a:cs typeface="Times New Roman" panose="02020603050405020304" pitchFamily="18" charset="0"/>
              </a:rPr>
              <a:t>ד"ר יהודית (ג'ודי) </a:t>
            </a:r>
            <a:r>
              <a:rPr lang="he-IL" sz="2800" dirty="0" err="1" smtClean="0">
                <a:latin typeface="Times New Roman" panose="02020603050405020304" pitchFamily="18" charset="0"/>
                <a:cs typeface="Times New Roman" panose="02020603050405020304" pitchFamily="18" charset="0"/>
              </a:rPr>
              <a:t>קופפרמן</a:t>
            </a:r>
            <a:endParaRPr lang="he-IL" sz="2800" dirty="0" smtClean="0">
              <a:latin typeface="Times New Roman" panose="02020603050405020304" pitchFamily="18" charset="0"/>
              <a:cs typeface="Times New Roman" panose="02020603050405020304" pitchFamily="18" charset="0"/>
            </a:endParaRPr>
          </a:p>
          <a:p>
            <a:pPr algn="just" rtl="1"/>
            <a:r>
              <a:rPr lang="he-IL" sz="2800" dirty="0" smtClean="0">
                <a:latin typeface="Times New Roman" panose="02020603050405020304" pitchFamily="18" charset="0"/>
                <a:cs typeface="Times New Roman" panose="02020603050405020304" pitchFamily="18" charset="0"/>
              </a:rPr>
              <a:t>סטודנטים  </a:t>
            </a:r>
            <a:endParaRPr lang="he-IL"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551543" y="360402"/>
            <a:ext cx="8633755" cy="646331"/>
          </a:xfrm>
          <a:prstGeom prst="rect">
            <a:avLst/>
          </a:prstGeom>
        </p:spPr>
        <p:txBody>
          <a:bodyPr wrap="square">
            <a:spAutoFit/>
          </a:bodyPr>
          <a:lstStyle/>
          <a:p>
            <a:pPr algn="ctr"/>
            <a:r>
              <a:rPr lang="he-IL" sz="3600" dirty="0" smtClean="0">
                <a:solidFill>
                  <a:schemeClr val="bg1"/>
                </a:solidFill>
                <a:latin typeface="Times New Roman" panose="02020603050405020304" pitchFamily="18" charset="0"/>
                <a:cs typeface="Times New Roman" panose="02020603050405020304" pitchFamily="18" charset="0"/>
              </a:rPr>
              <a:t>חברי הצוות</a:t>
            </a:r>
            <a:endParaRPr lang="en-US" sz="3600" dirty="0">
              <a:solidFill>
                <a:schemeClr val="bg1"/>
              </a:solidFill>
            </a:endParaRPr>
          </a:p>
        </p:txBody>
      </p:sp>
    </p:spTree>
    <p:extLst>
      <p:ext uri="{BB962C8B-B14F-4D97-AF65-F5344CB8AC3E}">
        <p14:creationId xmlns:p14="http://schemas.microsoft.com/office/powerpoint/2010/main" val="27219671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0227" y="247973"/>
            <a:ext cx="8614229" cy="823752"/>
          </a:xfrm>
          <a:prstGeom prst="rect">
            <a:avLst/>
          </a:prstGeom>
        </p:spPr>
        <p:txBody>
          <a:bodyPr wrap="square">
            <a:spAutoFit/>
          </a:bodyPr>
          <a:lstStyle/>
          <a:p>
            <a:pPr lvl="0" algn="ctr">
              <a:lnSpc>
                <a:spcPct val="150000"/>
              </a:lnSpc>
              <a:spcBef>
                <a:spcPts val="1200"/>
              </a:spcBef>
              <a:spcAft>
                <a:spcPts val="1600"/>
              </a:spcAft>
              <a:tabLst>
                <a:tab pos="274320" algn="l"/>
              </a:tabLst>
            </a:pPr>
            <a:r>
              <a:rPr lang="he-IL" sz="3600" cap="all" dirty="0">
                <a:ln w="3175" cmpd="sng">
                  <a:noFill/>
                </a:ln>
                <a:solidFill>
                  <a:schemeClr val="bg1"/>
                </a:solidFill>
                <a:latin typeface="Times New Roman" panose="02020603050405020304" pitchFamily="18" charset="0"/>
                <a:cs typeface="Times New Roman" panose="02020603050405020304" pitchFamily="18" charset="0"/>
              </a:rPr>
              <a:t>	משימות</a:t>
            </a:r>
            <a:endParaRPr lang="en-US" sz="3600" cap="all" dirty="0">
              <a:ln w="3175" cmpd="sng">
                <a:noFill/>
              </a:ln>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00434" y="1490934"/>
            <a:ext cx="9171894" cy="4404769"/>
          </a:xfrm>
          <a:prstGeom prst="rect">
            <a:avLst/>
          </a:prstGeom>
        </p:spPr>
      </p:pic>
    </p:spTree>
    <p:extLst>
      <p:ext uri="{BB962C8B-B14F-4D97-AF65-F5344CB8AC3E}">
        <p14:creationId xmlns:p14="http://schemas.microsoft.com/office/powerpoint/2010/main" val="742024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1998" y="0"/>
            <a:ext cx="8614229" cy="646331"/>
          </a:xfrm>
          <a:prstGeom prst="rect">
            <a:avLst/>
          </a:prstGeom>
        </p:spPr>
        <p:txBody>
          <a:bodyPr wrap="square">
            <a:spAutoFit/>
          </a:bodyPr>
          <a:lstStyle/>
          <a:p>
            <a:pPr lvl="0" algn="ctr">
              <a:spcBef>
                <a:spcPts val="1200"/>
              </a:spcBef>
              <a:spcAft>
                <a:spcPts val="1600"/>
              </a:spcAft>
              <a:tabLst>
                <a:tab pos="274320" algn="l"/>
              </a:tabLst>
            </a:pPr>
            <a:r>
              <a:rPr lang="he-IL" sz="3600" cap="all" dirty="0">
                <a:ln w="3175" cmpd="sng">
                  <a:noFill/>
                </a:ln>
                <a:solidFill>
                  <a:schemeClr val="bg1"/>
                </a:solidFill>
                <a:latin typeface="Times New Roman" panose="02020603050405020304" pitchFamily="18" charset="0"/>
                <a:cs typeface="Times New Roman" panose="02020603050405020304" pitchFamily="18" charset="0"/>
              </a:rPr>
              <a:t>	</a:t>
            </a:r>
            <a:r>
              <a:rPr lang="he-IL" sz="3600" cap="all" dirty="0" smtClean="0">
                <a:ln w="3175" cmpd="sng">
                  <a:noFill/>
                </a:ln>
                <a:solidFill>
                  <a:schemeClr val="bg1"/>
                </a:solidFill>
                <a:latin typeface="Times New Roman" panose="02020603050405020304" pitchFamily="18" charset="0"/>
                <a:cs typeface="Times New Roman" panose="02020603050405020304" pitchFamily="18" charset="0"/>
              </a:rPr>
              <a:t>משימות ונושאי מחקר פירוט</a:t>
            </a:r>
            <a:endParaRPr lang="en-US" sz="3600" cap="all" dirty="0">
              <a:ln w="3175" cmpd="sng">
                <a:noFill/>
              </a:ln>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83827019"/>
              </p:ext>
            </p:extLst>
          </p:nvPr>
        </p:nvGraphicFramePr>
        <p:xfrm>
          <a:off x="5382986" y="851977"/>
          <a:ext cx="4296226" cy="4728833"/>
        </p:xfrm>
        <a:graphic>
          <a:graphicData uri="http://schemas.openxmlformats.org/drawingml/2006/table">
            <a:tbl>
              <a:tblPr firstRow="1" bandRow="1">
                <a:tableStyleId>{5C22544A-7EE6-4342-B048-85BDC9FD1C3A}</a:tableStyleId>
              </a:tblPr>
              <a:tblGrid>
                <a:gridCol w="3564451">
                  <a:extLst>
                    <a:ext uri="{9D8B030D-6E8A-4147-A177-3AD203B41FA5}">
                      <a16:colId xmlns:a16="http://schemas.microsoft.com/office/drawing/2014/main" val="1846748394"/>
                    </a:ext>
                  </a:extLst>
                </a:gridCol>
                <a:gridCol w="731775">
                  <a:extLst>
                    <a:ext uri="{9D8B030D-6E8A-4147-A177-3AD203B41FA5}">
                      <a16:colId xmlns:a16="http://schemas.microsoft.com/office/drawing/2014/main" val="915380950"/>
                    </a:ext>
                  </a:extLst>
                </a:gridCol>
              </a:tblGrid>
              <a:tr h="244069">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2274746849"/>
                  </a:ext>
                </a:extLst>
              </a:tr>
              <a:tr h="518646">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פיתוח ראשוני </a:t>
                      </a:r>
                      <a:r>
                        <a:rPr lang="he-IL" sz="1400" kern="1200" dirty="0" err="1" smtClean="0">
                          <a:solidFill>
                            <a:schemeClr val="dk1"/>
                          </a:solidFill>
                          <a:effectLst/>
                          <a:latin typeface="Times New Roman" panose="02020603050405020304" pitchFamily="18" charset="0"/>
                          <a:ea typeface="+mn-ea"/>
                          <a:cs typeface="Times New Roman" panose="02020603050405020304" pitchFamily="18" charset="0"/>
                        </a:rPr>
                        <a:t>אלגוריתים</a:t>
                      </a:r>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he-IL" sz="1400" kern="1200" dirty="0" err="1" smtClean="0">
                          <a:solidFill>
                            <a:schemeClr val="dk1"/>
                          </a:solidFill>
                          <a:effectLst/>
                          <a:latin typeface="Times New Roman" panose="02020603050405020304" pitchFamily="18" charset="0"/>
                          <a:ea typeface="+mn-ea"/>
                          <a:cs typeface="Times New Roman" panose="02020603050405020304" pitchFamily="18" charset="0"/>
                        </a:rPr>
                        <a:t>לדעיכות</a:t>
                      </a:r>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 הערוץ עקב דינמיות של הלוויינים </a:t>
                      </a:r>
                      <a:endParaRPr lang="en-US" sz="1400" dirty="0">
                        <a:latin typeface="Times New Roman" panose="02020603050405020304" pitchFamily="18" charset="0"/>
                        <a:cs typeface="Times New Roman" panose="02020603050405020304" pitchFamily="18" charset="0"/>
                      </a:endParaRPr>
                    </a:p>
                  </a:txBody>
                  <a:tcPr/>
                </a:tc>
                <a:tc>
                  <a:txBody>
                    <a:bodyPr/>
                    <a:lstStyle/>
                    <a:p>
                      <a:pPr algn="r" rtl="1"/>
                      <a:r>
                        <a:rPr lang="he-IL" sz="1400" dirty="0" smtClean="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69368716"/>
                  </a:ext>
                </a:extLst>
              </a:tr>
              <a:tr h="305086">
                <a:tc>
                  <a:txBody>
                    <a:bodyPr/>
                    <a:lstStyle/>
                    <a:p>
                      <a:pPr algn="r" rtl="1"/>
                      <a:r>
                        <a:rPr lang="he-IL" sz="1400" dirty="0" smtClean="0">
                          <a:latin typeface="Times New Roman" panose="02020603050405020304" pitchFamily="18" charset="0"/>
                          <a:cs typeface="Times New Roman" panose="02020603050405020304" pitchFamily="18" charset="0"/>
                        </a:rPr>
                        <a:t>פיתוח</a:t>
                      </a:r>
                      <a:r>
                        <a:rPr lang="he-IL" sz="1400" baseline="0" dirty="0" smtClean="0">
                          <a:latin typeface="Times New Roman" panose="02020603050405020304" pitchFamily="18" charset="0"/>
                          <a:cs typeface="Times New Roman" panose="02020603050405020304" pitchFamily="18" charset="0"/>
                        </a:rPr>
                        <a:t> מודל</a:t>
                      </a:r>
                      <a:r>
                        <a:rPr lang="he-IL" sz="1400" dirty="0" smtClean="0">
                          <a:latin typeface="Times New Roman" panose="02020603050405020304" pitchFamily="18" charset="0"/>
                          <a:cs typeface="Times New Roman" panose="02020603050405020304" pitchFamily="18" charset="0"/>
                        </a:rPr>
                        <a:t> </a:t>
                      </a:r>
                      <a:r>
                        <a:rPr lang="he-IL" sz="1400" dirty="0" err="1" smtClean="0">
                          <a:latin typeface="Times New Roman" panose="02020603050405020304" pitchFamily="18" charset="0"/>
                          <a:cs typeface="Times New Roman" panose="02020603050405020304" pitchFamily="18" charset="0"/>
                        </a:rPr>
                        <a:t>דעיכות</a:t>
                      </a:r>
                      <a:r>
                        <a:rPr lang="he-IL" sz="1400" dirty="0" smtClean="0">
                          <a:latin typeface="Times New Roman" panose="02020603050405020304" pitchFamily="18" charset="0"/>
                          <a:cs typeface="Times New Roman" panose="02020603050405020304" pitchFamily="18" charset="0"/>
                        </a:rPr>
                        <a:t> במשפחת בתדרים של 30 גיגה</a:t>
                      </a:r>
                      <a:endParaRPr lang="en-US" sz="1400" dirty="0">
                        <a:latin typeface="Times New Roman" panose="02020603050405020304" pitchFamily="18" charset="0"/>
                        <a:cs typeface="Times New Roman" panose="02020603050405020304" pitchFamily="18" charset="0"/>
                      </a:endParaRPr>
                    </a:p>
                  </a:txBody>
                  <a:tcPr/>
                </a:tc>
                <a:tc>
                  <a:txBody>
                    <a:bodyPr/>
                    <a:lstStyle/>
                    <a:p>
                      <a:pPr algn="r" rtl="1"/>
                      <a:r>
                        <a:rPr lang="he-IL" sz="1400" dirty="0" smtClean="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2020048"/>
                  </a:ext>
                </a:extLst>
              </a:tr>
              <a:tr h="305086">
                <a:tc>
                  <a:txBody>
                    <a:bodyPr/>
                    <a:lstStyle/>
                    <a:p>
                      <a:pPr algn="r" rtl="1"/>
                      <a:r>
                        <a:rPr lang="he-IL" sz="1400" dirty="0" smtClean="0">
                          <a:latin typeface="Times New Roman" panose="02020603050405020304" pitchFamily="18" charset="0"/>
                          <a:cs typeface="Times New Roman" panose="02020603050405020304" pitchFamily="18" charset="0"/>
                        </a:rPr>
                        <a:t>פיתוח מודל </a:t>
                      </a:r>
                      <a:r>
                        <a:rPr lang="he-IL" sz="1400" dirty="0" err="1" smtClean="0">
                          <a:latin typeface="Times New Roman" panose="02020603050405020304" pitchFamily="18" charset="0"/>
                          <a:cs typeface="Times New Roman" panose="02020603050405020304" pitchFamily="18" charset="0"/>
                        </a:rPr>
                        <a:t>דעיכות</a:t>
                      </a:r>
                      <a:r>
                        <a:rPr lang="he-IL" sz="1400" baseline="0" dirty="0" smtClean="0">
                          <a:latin typeface="Times New Roman" panose="02020603050405020304" pitchFamily="18" charset="0"/>
                          <a:cs typeface="Times New Roman" panose="02020603050405020304" pitchFamily="18" charset="0"/>
                        </a:rPr>
                        <a:t> במשפחת תדרים של 50 גיגה</a:t>
                      </a:r>
                      <a:endParaRPr lang="en-US" sz="1400" dirty="0">
                        <a:latin typeface="Times New Roman" panose="02020603050405020304" pitchFamily="18" charset="0"/>
                        <a:cs typeface="Times New Roman" panose="02020603050405020304" pitchFamily="18" charset="0"/>
                      </a:endParaRPr>
                    </a:p>
                  </a:txBody>
                  <a:tcPr/>
                </a:tc>
                <a:tc>
                  <a:txBody>
                    <a:bodyPr/>
                    <a:lstStyle/>
                    <a:p>
                      <a:pPr algn="r" rtl="1"/>
                      <a:r>
                        <a:rPr lang="he-IL" sz="1400" dirty="0" smtClean="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0617344"/>
                  </a:ext>
                </a:extLst>
              </a:tr>
              <a:tr h="305086">
                <a:tc>
                  <a:txBody>
                    <a:bodyPr/>
                    <a:lstStyle/>
                    <a:p>
                      <a:pPr algn="r" rtl="1"/>
                      <a:r>
                        <a:rPr lang="he-IL" sz="1400" dirty="0" smtClean="0">
                          <a:latin typeface="Times New Roman" panose="02020603050405020304" pitchFamily="18" charset="0"/>
                          <a:cs typeface="Times New Roman" panose="02020603050405020304" pitchFamily="18" charset="0"/>
                        </a:rPr>
                        <a:t>בחירת טופוגרפיה</a:t>
                      </a:r>
                      <a:r>
                        <a:rPr lang="he-IL" sz="1400" baseline="0" dirty="0" smtClean="0">
                          <a:latin typeface="Times New Roman" panose="02020603050405020304" pitchFamily="18" charset="0"/>
                          <a:cs typeface="Times New Roman" panose="02020603050405020304" pitchFamily="18" charset="0"/>
                        </a:rPr>
                        <a:t> מייצגת אזור חקלאי מישורי </a:t>
                      </a:r>
                      <a:endParaRPr lang="en-US" sz="1400" dirty="0">
                        <a:latin typeface="Times New Roman" panose="02020603050405020304" pitchFamily="18" charset="0"/>
                        <a:cs typeface="Times New Roman" panose="02020603050405020304" pitchFamily="18" charset="0"/>
                      </a:endParaRPr>
                    </a:p>
                  </a:txBody>
                  <a:tcPr/>
                </a:tc>
                <a:tc>
                  <a:txBody>
                    <a:bodyPr/>
                    <a:lstStyle/>
                    <a:p>
                      <a:pPr algn="r" rtl="1"/>
                      <a:r>
                        <a:rPr lang="he-IL" sz="1400" dirty="0" smtClean="0">
                          <a:latin typeface="Times New Roman" panose="02020603050405020304" pitchFamily="18" charset="0"/>
                          <a:cs typeface="Times New Roman" panose="02020603050405020304" pitchFamily="18" charset="0"/>
                        </a:rPr>
                        <a:t>4</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2741795"/>
                  </a:ext>
                </a:extLst>
              </a:tr>
              <a:tr h="305086">
                <a:tc>
                  <a:txBody>
                    <a:bodyPr/>
                    <a:lstStyle/>
                    <a:p>
                      <a:pPr algn="r" rtl="1"/>
                      <a:r>
                        <a:rPr lang="he-IL" sz="1400" dirty="0" smtClean="0">
                          <a:latin typeface="Times New Roman" panose="02020603050405020304" pitchFamily="18" charset="0"/>
                          <a:cs typeface="Times New Roman" panose="02020603050405020304" pitchFamily="18" charset="0"/>
                        </a:rPr>
                        <a:t>בחירת טופוגרפיה מייצגת אזור עירוני מישורי </a:t>
                      </a:r>
                      <a:endParaRPr lang="en-US" sz="1400" dirty="0">
                        <a:latin typeface="Times New Roman" panose="02020603050405020304" pitchFamily="18" charset="0"/>
                        <a:cs typeface="Times New Roman" panose="02020603050405020304" pitchFamily="18" charset="0"/>
                      </a:endParaRPr>
                    </a:p>
                  </a:txBody>
                  <a:tcPr/>
                </a:tc>
                <a:tc>
                  <a:txBody>
                    <a:bodyPr/>
                    <a:lstStyle/>
                    <a:p>
                      <a:pPr algn="r" rtl="1"/>
                      <a:r>
                        <a:rPr lang="he-IL" sz="1400" dirty="0" smtClean="0">
                          <a:latin typeface="Times New Roman" panose="02020603050405020304" pitchFamily="18" charset="0"/>
                          <a:cs typeface="Times New Roman" panose="02020603050405020304" pitchFamily="18" charset="0"/>
                        </a:rPr>
                        <a:t>5</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6519765"/>
                  </a:ext>
                </a:extLst>
              </a:tr>
              <a:tr h="305086">
                <a:tc>
                  <a:txBody>
                    <a:bodyPr/>
                    <a:lstStyle/>
                    <a:p>
                      <a:pPr marL="0" marR="0" indent="0" algn="r" defTabSz="457200" rtl="1" eaLnBrk="1" fontAlgn="auto" latinLnBrk="0" hangingPunct="1">
                        <a:lnSpc>
                          <a:spcPct val="100000"/>
                        </a:lnSpc>
                        <a:spcBef>
                          <a:spcPts val="0"/>
                        </a:spcBef>
                        <a:spcAft>
                          <a:spcPts val="0"/>
                        </a:spcAft>
                        <a:buClrTx/>
                        <a:buSzTx/>
                        <a:buFontTx/>
                        <a:buNone/>
                        <a:tabLst/>
                        <a:defRPr/>
                      </a:pPr>
                      <a:r>
                        <a:rPr lang="he-IL" sz="1400" dirty="0" smtClean="0">
                          <a:latin typeface="Times New Roman" panose="02020603050405020304" pitchFamily="18" charset="0"/>
                          <a:cs typeface="Times New Roman" panose="02020603050405020304" pitchFamily="18" charset="0"/>
                        </a:rPr>
                        <a:t>בחירת טופוגרפיה מייצגת אזור חקלאי הררי </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algn="r" rtl="1"/>
                      <a:r>
                        <a:rPr lang="he-IL" sz="1400" dirty="0" smtClean="0">
                          <a:latin typeface="Times New Roman" panose="02020603050405020304" pitchFamily="18" charset="0"/>
                          <a:cs typeface="Times New Roman" panose="02020603050405020304" pitchFamily="18" charset="0"/>
                        </a:rPr>
                        <a:t>6</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913176"/>
                  </a:ext>
                </a:extLst>
              </a:tr>
              <a:tr h="305086">
                <a:tc>
                  <a:txBody>
                    <a:bodyPr/>
                    <a:lstStyle/>
                    <a:p>
                      <a:pPr marL="0" marR="0" indent="0" algn="r" defTabSz="457200" rtl="1" eaLnBrk="1" fontAlgn="auto" latinLnBrk="0" hangingPunct="1">
                        <a:lnSpc>
                          <a:spcPct val="100000"/>
                        </a:lnSpc>
                        <a:spcBef>
                          <a:spcPts val="0"/>
                        </a:spcBef>
                        <a:spcAft>
                          <a:spcPts val="0"/>
                        </a:spcAft>
                        <a:buClrTx/>
                        <a:buSzTx/>
                        <a:buFontTx/>
                        <a:buNone/>
                        <a:tabLst/>
                        <a:defRPr/>
                      </a:pPr>
                      <a:r>
                        <a:rPr lang="he-IL" sz="1400" dirty="0" smtClean="0">
                          <a:latin typeface="Times New Roman" panose="02020603050405020304" pitchFamily="18" charset="0"/>
                          <a:cs typeface="Times New Roman" panose="02020603050405020304" pitchFamily="18" charset="0"/>
                        </a:rPr>
                        <a:t>בחירת טופוגרפיה מייצגת אזור עירוני הררי </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algn="r" rtl="1"/>
                      <a:r>
                        <a:rPr lang="he-IL" sz="1400" dirty="0" smtClean="0">
                          <a:latin typeface="Times New Roman" panose="02020603050405020304" pitchFamily="18" charset="0"/>
                          <a:cs typeface="Times New Roman" panose="02020603050405020304" pitchFamily="18" charset="0"/>
                        </a:rPr>
                        <a:t>7</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2524038"/>
                  </a:ext>
                </a:extLst>
              </a:tr>
              <a:tr h="305086">
                <a:tc>
                  <a:txBody>
                    <a:bodyPr/>
                    <a:lstStyle/>
                    <a:p>
                      <a:pPr algn="r" rtl="1"/>
                      <a:r>
                        <a:rPr lang="he-IL" sz="1400" dirty="0" smtClean="0">
                          <a:latin typeface="Times New Roman" panose="02020603050405020304" pitchFamily="18" charset="0"/>
                          <a:cs typeface="Times New Roman" panose="02020603050405020304" pitchFamily="18" charset="0"/>
                        </a:rPr>
                        <a:t>בחירת טופוגרפיה</a:t>
                      </a:r>
                      <a:r>
                        <a:rPr lang="he-IL" sz="1400" baseline="0" dirty="0" smtClean="0">
                          <a:latin typeface="Times New Roman" panose="02020603050405020304" pitchFamily="18" charset="0"/>
                          <a:cs typeface="Times New Roman" panose="02020603050405020304" pitchFamily="18" charset="0"/>
                        </a:rPr>
                        <a:t> מייצגת אזור חקלאי מישורי מושלג</a:t>
                      </a:r>
                      <a:endParaRPr lang="en-US" sz="1400" dirty="0">
                        <a:latin typeface="Times New Roman" panose="02020603050405020304" pitchFamily="18" charset="0"/>
                        <a:cs typeface="Times New Roman" panose="02020603050405020304" pitchFamily="18" charset="0"/>
                      </a:endParaRPr>
                    </a:p>
                  </a:txBody>
                  <a:tcPr/>
                </a:tc>
                <a:tc>
                  <a:txBody>
                    <a:bodyPr/>
                    <a:lstStyle/>
                    <a:p>
                      <a:pPr algn="r" rtl="1"/>
                      <a:r>
                        <a:rPr lang="he-IL" sz="1400" dirty="0" smtClean="0">
                          <a:latin typeface="Times New Roman" panose="02020603050405020304" pitchFamily="18" charset="0"/>
                          <a:cs typeface="Times New Roman" panose="02020603050405020304" pitchFamily="18" charset="0"/>
                        </a:rPr>
                        <a:t>8</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17514961"/>
                  </a:ext>
                </a:extLst>
              </a:tr>
              <a:tr h="305086">
                <a:tc>
                  <a:txBody>
                    <a:bodyPr/>
                    <a:lstStyle/>
                    <a:p>
                      <a:pPr algn="r" rtl="1"/>
                      <a:r>
                        <a:rPr lang="he-IL" sz="1400" dirty="0" smtClean="0">
                          <a:latin typeface="Times New Roman" panose="02020603050405020304" pitchFamily="18" charset="0"/>
                          <a:cs typeface="Times New Roman" panose="02020603050405020304" pitchFamily="18" charset="0"/>
                        </a:rPr>
                        <a:t>בחירת טופוגרפיה מייצגת אזור עירוני מישורי  מושלג</a:t>
                      </a:r>
                      <a:endParaRPr lang="en-US" sz="1400" dirty="0">
                        <a:latin typeface="Times New Roman" panose="02020603050405020304" pitchFamily="18" charset="0"/>
                        <a:cs typeface="Times New Roman" panose="02020603050405020304" pitchFamily="18" charset="0"/>
                      </a:endParaRPr>
                    </a:p>
                  </a:txBody>
                  <a:tcPr/>
                </a:tc>
                <a:tc>
                  <a:txBody>
                    <a:bodyPr/>
                    <a:lstStyle/>
                    <a:p>
                      <a:pPr algn="r" rtl="1"/>
                      <a:r>
                        <a:rPr lang="he-IL" sz="1400" dirty="0" smtClean="0">
                          <a:latin typeface="Times New Roman" panose="02020603050405020304" pitchFamily="18" charset="0"/>
                          <a:cs typeface="Times New Roman" panose="02020603050405020304" pitchFamily="18" charset="0"/>
                        </a:rPr>
                        <a:t>9</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9025733"/>
                  </a:ext>
                </a:extLst>
              </a:tr>
              <a:tr h="305086">
                <a:tc>
                  <a:txBody>
                    <a:bodyPr/>
                    <a:lstStyle/>
                    <a:p>
                      <a:pPr marL="0" marR="0" indent="0" algn="r" defTabSz="457200" rtl="1" eaLnBrk="1" fontAlgn="auto" latinLnBrk="0" hangingPunct="1">
                        <a:lnSpc>
                          <a:spcPct val="100000"/>
                        </a:lnSpc>
                        <a:spcBef>
                          <a:spcPts val="0"/>
                        </a:spcBef>
                        <a:spcAft>
                          <a:spcPts val="0"/>
                        </a:spcAft>
                        <a:buClrTx/>
                        <a:buSzTx/>
                        <a:buFontTx/>
                        <a:buNone/>
                        <a:tabLst/>
                        <a:defRPr/>
                      </a:pPr>
                      <a:r>
                        <a:rPr lang="he-IL" sz="1400" dirty="0" smtClean="0">
                          <a:latin typeface="Times New Roman" panose="02020603050405020304" pitchFamily="18" charset="0"/>
                          <a:cs typeface="Times New Roman" panose="02020603050405020304" pitchFamily="18" charset="0"/>
                        </a:rPr>
                        <a:t>בחירת טופוגרפיה מייצגת אזור חקלאי הררי  מושלג</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algn="r" rtl="1"/>
                      <a:r>
                        <a:rPr lang="he-IL" sz="1400" dirty="0" smtClean="0">
                          <a:latin typeface="Times New Roman" panose="02020603050405020304" pitchFamily="18" charset="0"/>
                          <a:cs typeface="Times New Roman" panose="02020603050405020304" pitchFamily="18" charset="0"/>
                        </a:rPr>
                        <a:t>10</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6513493"/>
                  </a:ext>
                </a:extLst>
              </a:tr>
              <a:tr h="305086">
                <a:tc>
                  <a:txBody>
                    <a:bodyPr/>
                    <a:lstStyle/>
                    <a:p>
                      <a:pPr marL="0" marR="0" indent="0" algn="r" defTabSz="457200" rtl="1" eaLnBrk="1" fontAlgn="auto" latinLnBrk="0" hangingPunct="1">
                        <a:lnSpc>
                          <a:spcPct val="100000"/>
                        </a:lnSpc>
                        <a:spcBef>
                          <a:spcPts val="0"/>
                        </a:spcBef>
                        <a:spcAft>
                          <a:spcPts val="0"/>
                        </a:spcAft>
                        <a:buClrTx/>
                        <a:buSzTx/>
                        <a:buFontTx/>
                        <a:buNone/>
                        <a:tabLst/>
                        <a:defRPr/>
                      </a:pPr>
                      <a:r>
                        <a:rPr lang="he-IL" sz="1400" dirty="0" smtClean="0">
                          <a:latin typeface="Times New Roman" panose="02020603050405020304" pitchFamily="18" charset="0"/>
                          <a:cs typeface="Times New Roman" panose="02020603050405020304" pitchFamily="18" charset="0"/>
                        </a:rPr>
                        <a:t>בחירת טופוגרפיה מייצגת אזור עירוני הררי  מושלג</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algn="r" rtl="1"/>
                      <a:r>
                        <a:rPr lang="he-IL" sz="1400" dirty="0" smtClean="0">
                          <a:latin typeface="Times New Roman" panose="02020603050405020304" pitchFamily="18" charset="0"/>
                          <a:cs typeface="Times New Roman" panose="02020603050405020304" pitchFamily="18" charset="0"/>
                        </a:rPr>
                        <a:t>11</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3046013"/>
                  </a:ext>
                </a:extLst>
              </a:tr>
              <a:tr h="305086">
                <a:tc>
                  <a:txBody>
                    <a:bodyPr/>
                    <a:lstStyle/>
                    <a:p>
                      <a:pPr marL="0" marR="0" indent="0" algn="r" defTabSz="457200" rtl="1" eaLnBrk="1" fontAlgn="auto" latinLnBrk="0" hangingPunct="1">
                        <a:lnSpc>
                          <a:spcPct val="100000"/>
                        </a:lnSpc>
                        <a:spcBef>
                          <a:spcPts val="0"/>
                        </a:spcBef>
                        <a:spcAft>
                          <a:spcPts val="0"/>
                        </a:spcAft>
                        <a:buClrTx/>
                        <a:buSzTx/>
                        <a:buFontTx/>
                        <a:buNone/>
                        <a:tabLst/>
                        <a:defRPr/>
                      </a:pPr>
                      <a:r>
                        <a:rPr lang="he-IL" sz="1400" dirty="0" smtClean="0">
                          <a:latin typeface="Times New Roman" panose="02020603050405020304" pitchFamily="18" charset="0"/>
                          <a:cs typeface="Times New Roman" panose="02020603050405020304" pitchFamily="18" charset="0"/>
                        </a:rPr>
                        <a:t>טופוגרפיה של אגמים</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algn="r" rtl="1"/>
                      <a:r>
                        <a:rPr lang="he-IL" sz="1400" dirty="0" smtClean="0">
                          <a:latin typeface="Times New Roman" panose="02020603050405020304" pitchFamily="18" charset="0"/>
                          <a:cs typeface="Times New Roman" panose="02020603050405020304" pitchFamily="18" charset="0"/>
                        </a:rPr>
                        <a:t>12</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9055751"/>
                  </a:ext>
                </a:extLst>
              </a:tr>
              <a:tr h="305086">
                <a:tc>
                  <a:txBody>
                    <a:bodyPr/>
                    <a:lstStyle/>
                    <a:p>
                      <a:pPr marL="0" marR="0" indent="0" algn="r" defTabSz="457200" rtl="1" eaLnBrk="1" fontAlgn="auto" latinLnBrk="0" hangingPunct="1">
                        <a:lnSpc>
                          <a:spcPct val="100000"/>
                        </a:lnSpc>
                        <a:spcBef>
                          <a:spcPts val="0"/>
                        </a:spcBef>
                        <a:spcAft>
                          <a:spcPts val="0"/>
                        </a:spcAft>
                        <a:buClrTx/>
                        <a:buSzTx/>
                        <a:buFontTx/>
                        <a:buNone/>
                        <a:tabLst/>
                        <a:defRPr/>
                      </a:pPr>
                      <a:r>
                        <a:rPr lang="he-IL" sz="1400" dirty="0" smtClean="0">
                          <a:latin typeface="Times New Roman" panose="02020603050405020304" pitchFamily="18" charset="0"/>
                          <a:cs typeface="Times New Roman" panose="02020603050405020304" pitchFamily="18" charset="0"/>
                        </a:rPr>
                        <a:t>טופוגרפיה של אוקיאנוס</a:t>
                      </a:r>
                      <a:endParaRPr lang="en-US" sz="1400" dirty="0" smtClean="0">
                        <a:latin typeface="Times New Roman" panose="02020603050405020304" pitchFamily="18" charset="0"/>
                        <a:cs typeface="Times New Roman" panose="02020603050405020304" pitchFamily="18" charset="0"/>
                      </a:endParaRPr>
                    </a:p>
                  </a:txBody>
                  <a:tcPr/>
                </a:tc>
                <a:tc>
                  <a:txBody>
                    <a:bodyPr/>
                    <a:lstStyle/>
                    <a:p>
                      <a:pPr algn="r" rtl="1"/>
                      <a:r>
                        <a:rPr lang="he-IL" sz="1400" dirty="0" smtClean="0">
                          <a:latin typeface="Times New Roman" panose="02020603050405020304" pitchFamily="18" charset="0"/>
                          <a:cs typeface="Times New Roman" panose="02020603050405020304" pitchFamily="18" charset="0"/>
                        </a:rPr>
                        <a:t>13</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2557688"/>
                  </a:ext>
                </a:extLst>
              </a:tr>
              <a:tr h="305086">
                <a:tc>
                  <a:txBody>
                    <a:bodyPr/>
                    <a:lstStyle/>
                    <a:p>
                      <a:pPr algn="r" rtl="1"/>
                      <a:r>
                        <a:rPr lang="he-IL" sz="1400" kern="1200" dirty="0" smtClean="0">
                          <a:solidFill>
                            <a:schemeClr val="dk1"/>
                          </a:solidFill>
                          <a:latin typeface="Times New Roman" panose="02020603050405020304" pitchFamily="18" charset="0"/>
                          <a:ea typeface="+mn-ea"/>
                          <a:cs typeface="Times New Roman" panose="02020603050405020304" pitchFamily="18" charset="0"/>
                        </a:rPr>
                        <a:t>בחינת אלגוריתמים בתנאי שטח אחרים</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r" rtl="1"/>
                      <a:r>
                        <a:rPr lang="he-IL" sz="1400" kern="1200" dirty="0" smtClean="0">
                          <a:solidFill>
                            <a:schemeClr val="dk1"/>
                          </a:solidFill>
                          <a:latin typeface="Times New Roman" panose="02020603050405020304" pitchFamily="18" charset="0"/>
                          <a:ea typeface="+mn-ea"/>
                          <a:cs typeface="Times New Roman" panose="02020603050405020304" pitchFamily="18" charset="0"/>
                        </a:rPr>
                        <a:t>14</a:t>
                      </a:r>
                      <a:endParaRPr lang="en-US" sz="140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36114352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4239236"/>
              </p:ext>
            </p:extLst>
          </p:nvPr>
        </p:nvGraphicFramePr>
        <p:xfrm>
          <a:off x="488044" y="801981"/>
          <a:ext cx="4296226" cy="4724400"/>
        </p:xfrm>
        <a:graphic>
          <a:graphicData uri="http://schemas.openxmlformats.org/drawingml/2006/table">
            <a:tbl>
              <a:tblPr firstRow="1" bandRow="1">
                <a:tableStyleId>{5C22544A-7EE6-4342-B048-85BDC9FD1C3A}</a:tableStyleId>
              </a:tblPr>
              <a:tblGrid>
                <a:gridCol w="3564451">
                  <a:extLst>
                    <a:ext uri="{9D8B030D-6E8A-4147-A177-3AD203B41FA5}">
                      <a16:colId xmlns:a16="http://schemas.microsoft.com/office/drawing/2014/main" val="1846748394"/>
                    </a:ext>
                  </a:extLst>
                </a:gridCol>
                <a:gridCol w="731775">
                  <a:extLst>
                    <a:ext uri="{9D8B030D-6E8A-4147-A177-3AD203B41FA5}">
                      <a16:colId xmlns:a16="http://schemas.microsoft.com/office/drawing/2014/main" val="915380950"/>
                    </a:ext>
                  </a:extLst>
                </a:gridCol>
              </a:tblGrid>
              <a:tr h="238417">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2274746849"/>
                  </a:ext>
                </a:extLst>
              </a:tr>
              <a:tr h="506636">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פיתוח ראשוני </a:t>
                      </a:r>
                      <a:r>
                        <a:rPr lang="he-IL" sz="1400" kern="1200" dirty="0" err="1" smtClean="0">
                          <a:solidFill>
                            <a:schemeClr val="dk1"/>
                          </a:solidFill>
                          <a:effectLst/>
                          <a:latin typeface="Times New Roman" panose="02020603050405020304" pitchFamily="18" charset="0"/>
                          <a:ea typeface="+mn-ea"/>
                          <a:cs typeface="Times New Roman" panose="02020603050405020304" pitchFamily="18" charset="0"/>
                        </a:rPr>
                        <a:t>אלגוריתים</a:t>
                      </a:r>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 להשפעת מזג האוויר באזור מייצג</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15</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4269368716"/>
                  </a:ext>
                </a:extLst>
              </a:tr>
              <a:tr h="298021">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הנחתה על ידי גזים אטמוספריים.</a:t>
                      </a:r>
                    </a:p>
                  </a:txBody>
                  <a:tcPr/>
                </a:tc>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16</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082020048"/>
                  </a:ext>
                </a:extLst>
              </a:tr>
              <a:tr h="298021">
                <a:tc>
                  <a:txBody>
                    <a:bodyPr/>
                    <a:lstStyle/>
                    <a:p>
                      <a:pPr marL="0" marR="0" indent="0" algn="r" defTabSz="457200" rtl="1" eaLnBrk="1" fontAlgn="auto" latinLnBrk="0" hangingPunct="1">
                        <a:lnSpc>
                          <a:spcPct val="100000"/>
                        </a:lnSpc>
                        <a:spcBef>
                          <a:spcPts val="0"/>
                        </a:spcBef>
                        <a:spcAft>
                          <a:spcPts val="0"/>
                        </a:spcAft>
                        <a:buClrTx/>
                        <a:buSzTx/>
                        <a:buFontTx/>
                        <a:buNone/>
                        <a:tabLst/>
                        <a:defRPr/>
                      </a:pPr>
                      <a:r>
                        <a:rPr lang="he-IL" sz="1400" kern="1200" dirty="0" err="1" smtClean="0">
                          <a:solidFill>
                            <a:schemeClr val="dk1"/>
                          </a:solidFill>
                          <a:effectLst/>
                          <a:latin typeface="Times New Roman" panose="02020603050405020304" pitchFamily="18" charset="0"/>
                          <a:ea typeface="+mn-ea"/>
                          <a:cs typeface="Times New Roman" panose="02020603050405020304" pitchFamily="18" charset="0"/>
                        </a:rPr>
                        <a:t>טרובולנציה</a:t>
                      </a:r>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scintillation) </a:t>
                      </a:r>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40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17</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960617344"/>
                  </a:ext>
                </a:extLst>
              </a:tr>
              <a:tr h="298021">
                <a:tc>
                  <a:txBody>
                    <a:bodyPr/>
                    <a:lstStyle/>
                    <a:p>
                      <a:pPr marL="0" marR="0" indent="0" algn="r" defTabSz="457200" rtl="1" eaLnBrk="1" fontAlgn="auto" latinLnBrk="0" hangingPunct="1">
                        <a:lnSpc>
                          <a:spcPct val="100000"/>
                        </a:lnSpc>
                        <a:spcBef>
                          <a:spcPts val="0"/>
                        </a:spcBef>
                        <a:spcAft>
                          <a:spcPts val="0"/>
                        </a:spcAft>
                        <a:buClrTx/>
                        <a:buSzTx/>
                        <a:buFontTx/>
                        <a:buNone/>
                        <a:tabLst/>
                        <a:defRPr/>
                      </a:pPr>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הנחתה על ידי חול וסופות אבק</a:t>
                      </a:r>
                      <a:endParaRPr lang="en-US" sz="140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18</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912741795"/>
                  </a:ext>
                </a:extLst>
              </a:tr>
              <a:tr h="298021">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הנחתה ע"י גשם</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19</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226519765"/>
                  </a:ext>
                </a:extLst>
              </a:tr>
              <a:tr h="298021">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הנחתה ע"י עננים</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20</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3913176"/>
                  </a:ext>
                </a:extLst>
              </a:tr>
              <a:tr h="298021">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הנחתה ע"י ערפל </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21</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52524038"/>
                  </a:ext>
                </a:extLst>
              </a:tr>
              <a:tr h="298021">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השפעת מזג</a:t>
                      </a:r>
                      <a:r>
                        <a:rPr lang="he-IL" sz="14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he-IL" sz="1400" kern="1200" baseline="0" dirty="0" err="1" smtClean="0">
                          <a:solidFill>
                            <a:schemeClr val="dk1"/>
                          </a:solidFill>
                          <a:effectLst/>
                          <a:latin typeface="Times New Roman" panose="02020603050405020304" pitchFamily="18" charset="0"/>
                          <a:ea typeface="+mn-ea"/>
                          <a:cs typeface="Times New Roman" panose="02020603050405020304" pitchFamily="18" charset="0"/>
                        </a:rPr>
                        <a:t>האויר</a:t>
                      </a:r>
                      <a:r>
                        <a:rPr lang="he-IL" sz="1400" kern="1200" baseline="0" dirty="0" smtClean="0">
                          <a:solidFill>
                            <a:schemeClr val="dk1"/>
                          </a:solidFill>
                          <a:effectLst/>
                          <a:latin typeface="Times New Roman" panose="02020603050405020304" pitchFamily="18" charset="0"/>
                          <a:ea typeface="+mn-ea"/>
                          <a:cs typeface="Times New Roman" panose="02020603050405020304" pitchFamily="18" charset="0"/>
                        </a:rPr>
                        <a:t> על הרעש במקלט</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22</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17514961"/>
                  </a:ext>
                </a:extLst>
              </a:tr>
              <a:tr h="298021">
                <a:tc>
                  <a:txBody>
                    <a:bodyPr/>
                    <a:lstStyle/>
                    <a:p>
                      <a:pPr algn="r" rtl="1"/>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Deep</a:t>
                      </a:r>
                      <a:r>
                        <a:rPr lang="en-US" sz="1200" kern="1200" baseline="0" dirty="0" smtClean="0">
                          <a:solidFill>
                            <a:schemeClr val="dk1"/>
                          </a:solidFill>
                          <a:effectLst/>
                          <a:latin typeface="Times New Roman" panose="02020603050405020304" pitchFamily="18" charset="0"/>
                          <a:ea typeface="+mn-ea"/>
                          <a:cs typeface="Times New Roman" panose="02020603050405020304" pitchFamily="18" charset="0"/>
                        </a:rPr>
                        <a:t> learning </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ML</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23</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59025733"/>
                  </a:ext>
                </a:extLst>
              </a:tr>
              <a:tr h="298021">
                <a:tc>
                  <a:txBody>
                    <a:bodyPr/>
                    <a:lstStyle/>
                    <a:p>
                      <a:pPr marL="0" marR="0" indent="0" algn="r" defTabSz="457200" rtl="1"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Fully connected (FC) feed forward NN </a:t>
                      </a:r>
                    </a:p>
                  </a:txBody>
                  <a:tcPr/>
                </a:tc>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24</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226513493"/>
                  </a:ext>
                </a:extLst>
              </a:tr>
              <a:tr h="298021">
                <a:tc>
                  <a:txBody>
                    <a:bodyPr/>
                    <a:lstStyle/>
                    <a:p>
                      <a:pPr marL="0" marR="0" indent="0" algn="r" defTabSz="457200" rtl="1"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Convolutional neural networks (CNN</a:t>
                      </a:r>
                    </a:p>
                  </a:txBody>
                  <a:tcPr/>
                </a:tc>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25</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983046013"/>
                  </a:ext>
                </a:extLst>
              </a:tr>
              <a:tr h="298021">
                <a:tc>
                  <a:txBody>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Recurrent neural networks (RNN)</a:t>
                      </a:r>
                    </a:p>
                  </a:txBody>
                  <a:tcPr/>
                </a:tc>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26</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889055751"/>
                  </a:ext>
                </a:extLst>
              </a:tr>
              <a:tr h="298021">
                <a:tc>
                  <a:txBody>
                    <a:bodyPr/>
                    <a:lstStyle/>
                    <a:p>
                      <a:pPr marL="0" marR="0" indent="0" algn="r" defTabSz="457200" rtl="1"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Times New Roman" panose="02020603050405020304" pitchFamily="18" charset="0"/>
                          <a:cs typeface="Times New Roman" panose="02020603050405020304" pitchFamily="18" charset="0"/>
                        </a:rPr>
                        <a:t>semi-supervised machine learning</a:t>
                      </a:r>
                      <a:endParaRPr lang="en-US" sz="140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27</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712557688"/>
                  </a:ext>
                </a:extLst>
              </a:tr>
              <a:tr h="298021">
                <a:tc>
                  <a:txBody>
                    <a:bodyPr/>
                    <a:lstStyle/>
                    <a:p>
                      <a:pPr algn="r" rtl="1"/>
                      <a:r>
                        <a:rPr lang="en-US" sz="1400" dirty="0" smtClean="0">
                          <a:solidFill>
                            <a:schemeClr val="bg1"/>
                          </a:solidFill>
                          <a:latin typeface="Times New Roman" panose="02020603050405020304" pitchFamily="18" charset="0"/>
                          <a:cs typeface="Times New Roman" panose="02020603050405020304" pitchFamily="18" charset="0"/>
                        </a:rPr>
                        <a:t>Active Learning</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r" rtl="1"/>
                      <a:r>
                        <a:rPr lang="he-IL" sz="1400" kern="1200" dirty="0" smtClean="0">
                          <a:solidFill>
                            <a:schemeClr val="dk1"/>
                          </a:solidFill>
                          <a:effectLst/>
                          <a:latin typeface="Times New Roman" panose="02020603050405020304" pitchFamily="18" charset="0"/>
                          <a:ea typeface="+mn-ea"/>
                          <a:cs typeface="Times New Roman" panose="02020603050405020304" pitchFamily="18" charset="0"/>
                        </a:rPr>
                        <a:t>28</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361143529"/>
                  </a:ext>
                </a:extLst>
              </a:tr>
            </a:tbl>
          </a:graphicData>
        </a:graphic>
      </p:graphicFrame>
    </p:spTree>
    <p:extLst>
      <p:ext uri="{BB962C8B-B14F-4D97-AF65-F5344CB8AC3E}">
        <p14:creationId xmlns:p14="http://schemas.microsoft.com/office/powerpoint/2010/main" val="29302723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0227" y="247973"/>
            <a:ext cx="8614229" cy="823752"/>
          </a:xfrm>
          <a:prstGeom prst="rect">
            <a:avLst/>
          </a:prstGeom>
        </p:spPr>
        <p:txBody>
          <a:bodyPr wrap="square">
            <a:spAutoFit/>
          </a:bodyPr>
          <a:lstStyle/>
          <a:p>
            <a:pPr lvl="0" algn="ctr">
              <a:lnSpc>
                <a:spcPct val="150000"/>
              </a:lnSpc>
              <a:spcBef>
                <a:spcPts val="1200"/>
              </a:spcBef>
              <a:spcAft>
                <a:spcPts val="1600"/>
              </a:spcAft>
              <a:tabLst>
                <a:tab pos="274320" algn="l"/>
              </a:tabLst>
            </a:pPr>
            <a:r>
              <a:rPr lang="he-IL" sz="3600" cap="all" dirty="0">
                <a:ln w="3175" cmpd="sng">
                  <a:noFill/>
                </a:ln>
                <a:solidFill>
                  <a:schemeClr val="bg1"/>
                </a:solidFill>
                <a:latin typeface="Times New Roman" panose="02020603050405020304" pitchFamily="18" charset="0"/>
                <a:cs typeface="Times New Roman" panose="02020603050405020304" pitchFamily="18" charset="0"/>
              </a:rPr>
              <a:t>	</a:t>
            </a:r>
            <a:r>
              <a:rPr lang="he-IL" sz="3600" cap="all" dirty="0" smtClean="0">
                <a:ln w="3175" cmpd="sng">
                  <a:noFill/>
                </a:ln>
                <a:solidFill>
                  <a:schemeClr val="bg1"/>
                </a:solidFill>
                <a:latin typeface="Times New Roman" panose="02020603050405020304" pitchFamily="18" charset="0"/>
                <a:cs typeface="Times New Roman" panose="02020603050405020304" pitchFamily="18" charset="0"/>
              </a:rPr>
              <a:t>פירוט המשימה</a:t>
            </a:r>
            <a:endParaRPr lang="en-US" sz="3600" cap="all" dirty="0">
              <a:ln w="3175" cmpd="sng">
                <a:noFill/>
              </a:ln>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48342" y="1462087"/>
            <a:ext cx="9144001" cy="4720999"/>
          </a:xfrm>
          <a:prstGeom prst="rect">
            <a:avLst/>
          </a:prstGeom>
        </p:spPr>
      </p:pic>
    </p:spTree>
    <p:extLst>
      <p:ext uri="{BB962C8B-B14F-4D97-AF65-F5344CB8AC3E}">
        <p14:creationId xmlns:p14="http://schemas.microsoft.com/office/powerpoint/2010/main" val="35514709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0227" y="247973"/>
            <a:ext cx="8614229" cy="823752"/>
          </a:xfrm>
          <a:prstGeom prst="rect">
            <a:avLst/>
          </a:prstGeom>
        </p:spPr>
        <p:txBody>
          <a:bodyPr wrap="square">
            <a:spAutoFit/>
          </a:bodyPr>
          <a:lstStyle/>
          <a:p>
            <a:pPr lvl="0" algn="ctr">
              <a:lnSpc>
                <a:spcPct val="150000"/>
              </a:lnSpc>
              <a:spcBef>
                <a:spcPts val="1200"/>
              </a:spcBef>
              <a:spcAft>
                <a:spcPts val="1600"/>
              </a:spcAft>
              <a:tabLst>
                <a:tab pos="274320" algn="l"/>
              </a:tabLst>
            </a:pPr>
            <a:r>
              <a:rPr lang="he-IL" sz="3600" cap="all" dirty="0">
                <a:ln w="3175" cmpd="sng">
                  <a:noFill/>
                </a:ln>
                <a:solidFill>
                  <a:schemeClr val="bg1"/>
                </a:solidFill>
                <a:latin typeface="Times New Roman" panose="02020603050405020304" pitchFamily="18" charset="0"/>
                <a:cs typeface="Times New Roman" panose="02020603050405020304" pitchFamily="18" charset="0"/>
              </a:rPr>
              <a:t>	</a:t>
            </a:r>
            <a:r>
              <a:rPr lang="he-IL" sz="3600" cap="all" dirty="0" smtClean="0">
                <a:ln w="3175" cmpd="sng">
                  <a:noFill/>
                </a:ln>
                <a:solidFill>
                  <a:schemeClr val="bg1"/>
                </a:solidFill>
                <a:latin typeface="Times New Roman" panose="02020603050405020304" pitchFamily="18" charset="0"/>
                <a:cs typeface="Times New Roman" panose="02020603050405020304" pitchFamily="18" charset="0"/>
              </a:rPr>
              <a:t>פרוט </a:t>
            </a:r>
            <a:r>
              <a:rPr lang="he-IL" sz="3600" cap="all" dirty="0">
                <a:ln w="3175" cmpd="sng">
                  <a:noFill/>
                </a:ln>
                <a:solidFill>
                  <a:schemeClr val="bg1"/>
                </a:solidFill>
                <a:latin typeface="Times New Roman" panose="02020603050405020304" pitchFamily="18" charset="0"/>
                <a:cs typeface="Times New Roman" panose="02020603050405020304" pitchFamily="18" charset="0"/>
              </a:rPr>
              <a:t>אבני דרך </a:t>
            </a:r>
            <a:endParaRPr lang="en-US" sz="3600" cap="all" dirty="0">
              <a:ln w="3175" cmpd="sng">
                <a:noFill/>
              </a:ln>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7371" y="1162049"/>
            <a:ext cx="9180286" cy="5073287"/>
          </a:xfrm>
          <a:prstGeom prst="rect">
            <a:avLst/>
          </a:prstGeom>
        </p:spPr>
      </p:pic>
    </p:spTree>
    <p:extLst>
      <p:ext uri="{BB962C8B-B14F-4D97-AF65-F5344CB8AC3E}">
        <p14:creationId xmlns:p14="http://schemas.microsoft.com/office/powerpoint/2010/main" val="37293295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0227" y="134761"/>
            <a:ext cx="8614229" cy="823752"/>
          </a:xfrm>
          <a:prstGeom prst="rect">
            <a:avLst/>
          </a:prstGeom>
        </p:spPr>
        <p:txBody>
          <a:bodyPr wrap="square">
            <a:spAutoFit/>
          </a:bodyPr>
          <a:lstStyle/>
          <a:p>
            <a:pPr lvl="0" algn="ctr">
              <a:lnSpc>
                <a:spcPct val="150000"/>
              </a:lnSpc>
              <a:spcBef>
                <a:spcPts val="1200"/>
              </a:spcBef>
              <a:spcAft>
                <a:spcPts val="1600"/>
              </a:spcAft>
              <a:tabLst>
                <a:tab pos="274320" algn="l"/>
              </a:tabLst>
            </a:pPr>
            <a:r>
              <a:rPr lang="he-IL" sz="3600" cap="all" dirty="0">
                <a:ln w="3175" cmpd="sng">
                  <a:noFill/>
                </a:ln>
                <a:solidFill>
                  <a:schemeClr val="bg1"/>
                </a:solidFill>
                <a:latin typeface="Times New Roman" panose="02020603050405020304" pitchFamily="18" charset="0"/>
                <a:cs typeface="Times New Roman" panose="02020603050405020304" pitchFamily="18" charset="0"/>
              </a:rPr>
              <a:t>	</a:t>
            </a:r>
            <a:r>
              <a:rPr lang="he-IL" sz="3600" cap="all" dirty="0" err="1">
                <a:ln w="3175" cmpd="sng">
                  <a:noFill/>
                </a:ln>
                <a:solidFill>
                  <a:schemeClr val="bg1"/>
                </a:solidFill>
                <a:latin typeface="Times New Roman" panose="02020603050405020304" pitchFamily="18" charset="0"/>
                <a:cs typeface="Times New Roman" panose="02020603050405020304" pitchFamily="18" charset="0"/>
              </a:rPr>
              <a:t>תוכנית</a:t>
            </a:r>
            <a:r>
              <a:rPr lang="he-IL" sz="3600" cap="all" dirty="0">
                <a:ln w="3175" cmpd="sng">
                  <a:noFill/>
                </a:ln>
                <a:solidFill>
                  <a:schemeClr val="bg1"/>
                </a:solidFill>
                <a:latin typeface="Times New Roman" panose="02020603050405020304" pitchFamily="18" charset="0"/>
                <a:cs typeface="Times New Roman" panose="02020603050405020304" pitchFamily="18" charset="0"/>
              </a:rPr>
              <a:t> עבודה לשלוש שנים </a:t>
            </a:r>
            <a:endParaRPr lang="en-US" sz="3600" cap="all" dirty="0">
              <a:ln w="3175" cmpd="sng">
                <a:noFill/>
              </a:ln>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22217" y="1071725"/>
            <a:ext cx="9259589" cy="5529100"/>
          </a:xfrm>
          <a:prstGeom prst="rect">
            <a:avLst/>
          </a:prstGeom>
        </p:spPr>
      </p:pic>
    </p:spTree>
    <p:extLst>
      <p:ext uri="{BB962C8B-B14F-4D97-AF65-F5344CB8AC3E}">
        <p14:creationId xmlns:p14="http://schemas.microsoft.com/office/powerpoint/2010/main" val="1585543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2447" y="1331685"/>
            <a:ext cx="7101106" cy="3767670"/>
          </a:xfrm>
        </p:spPr>
        <p:txBody>
          <a:bodyPr>
            <a:normAutofit fontScale="85000" lnSpcReduction="10000"/>
          </a:bodyPr>
          <a:lstStyle/>
          <a:p>
            <a:pPr marL="0" indent="0" algn="ctr">
              <a:buNone/>
            </a:pPr>
            <a:r>
              <a:rPr lang="he-IL" sz="19900" i="1" dirty="0" smtClean="0">
                <a:latin typeface="Times New Roman" panose="02020603050405020304" pitchFamily="18" charset="0"/>
                <a:cs typeface="Times New Roman" panose="02020603050405020304" pitchFamily="18" charset="0"/>
              </a:rPr>
              <a:t>שאלות ?</a:t>
            </a:r>
            <a:endParaRPr lang="en-US" sz="199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291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114" y="0"/>
            <a:ext cx="8773886" cy="914400"/>
          </a:xfrm>
        </p:spPr>
        <p:txBody>
          <a:bodyPr>
            <a:normAutofit/>
          </a:bodyPr>
          <a:lstStyle/>
          <a:p>
            <a:pPr algn="ctr"/>
            <a:r>
              <a:rPr lang="he-IL" sz="3600" dirty="0">
                <a:solidFill>
                  <a:schemeClr val="bg1"/>
                </a:solidFill>
                <a:latin typeface="Times New Roman" panose="02020603050405020304" pitchFamily="18" charset="0"/>
                <a:ea typeface="+mn-ea"/>
                <a:cs typeface="Times New Roman" panose="02020603050405020304" pitchFamily="18" charset="0"/>
              </a:rPr>
              <a:t>רקע מדעי - דעיכות ערוצי תקשורת</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377423" y="1310871"/>
            <a:ext cx="9316976" cy="2838275"/>
          </a:xfrm>
        </p:spPr>
        <p:txBody>
          <a:bodyPr>
            <a:noAutofit/>
          </a:bodyPr>
          <a:lstStyle/>
          <a:p>
            <a:pPr algn="just" rtl="1"/>
            <a:r>
              <a:rPr lang="he-IL" sz="2800" dirty="0" smtClean="0">
                <a:latin typeface="Times New Roman" panose="02020603050405020304" pitchFamily="18" charset="0"/>
                <a:cs typeface="Times New Roman" panose="02020603050405020304" pitchFamily="18" charset="0"/>
              </a:rPr>
              <a:t>דעיכה בנתיב חלל-כדור </a:t>
            </a:r>
            <a:r>
              <a:rPr lang="he-IL" sz="2800" dirty="0">
                <a:latin typeface="Times New Roman" panose="02020603050405020304" pitchFamily="18" charset="0"/>
                <a:cs typeface="Times New Roman" panose="02020603050405020304" pitchFamily="18" charset="0"/>
              </a:rPr>
              <a:t>הארץ, ביחס </a:t>
            </a:r>
            <a:r>
              <a:rPr lang="he-IL" sz="2800" dirty="0" smtClean="0">
                <a:latin typeface="Times New Roman" panose="02020603050405020304" pitchFamily="18" charset="0"/>
                <a:cs typeface="Times New Roman" panose="02020603050405020304" pitchFamily="18" charset="0"/>
              </a:rPr>
              <a:t>לדעיכה כללית בחלל, </a:t>
            </a:r>
            <a:r>
              <a:rPr lang="he-IL" sz="2800" dirty="0">
                <a:latin typeface="Times New Roman" panose="02020603050405020304" pitchFamily="18" charset="0"/>
                <a:cs typeface="Times New Roman" panose="02020603050405020304" pitchFamily="18" charset="0"/>
              </a:rPr>
              <a:t>הוא סכום התרומות השונות כדלקמן:</a:t>
            </a:r>
          </a:p>
          <a:p>
            <a:pPr lvl="1" algn="just" rtl="1"/>
            <a:r>
              <a:rPr lang="he-IL" sz="2400" dirty="0" smtClean="0">
                <a:latin typeface="Times New Roman" panose="02020603050405020304" pitchFamily="18" charset="0"/>
                <a:cs typeface="Times New Roman" panose="02020603050405020304" pitchFamily="18" charset="0"/>
              </a:rPr>
              <a:t>הנחתה </a:t>
            </a:r>
            <a:r>
              <a:rPr lang="he-IL" sz="2400" dirty="0">
                <a:latin typeface="Times New Roman" panose="02020603050405020304" pitchFamily="18" charset="0"/>
                <a:cs typeface="Times New Roman" panose="02020603050405020304" pitchFamily="18" charset="0"/>
              </a:rPr>
              <a:t>על ידי גזים </a:t>
            </a:r>
            <a:r>
              <a:rPr lang="he-IL" sz="2400" dirty="0" smtClean="0">
                <a:latin typeface="Times New Roman" panose="02020603050405020304" pitchFamily="18" charset="0"/>
                <a:cs typeface="Times New Roman" panose="02020603050405020304" pitchFamily="18" charset="0"/>
              </a:rPr>
              <a:t>אטמוספריים.</a:t>
            </a:r>
          </a:p>
          <a:p>
            <a:pPr lvl="1" algn="just" rtl="1"/>
            <a:r>
              <a:rPr lang="he-IL" sz="2400" dirty="0" smtClean="0">
                <a:latin typeface="Times New Roman" panose="02020603050405020304" pitchFamily="18" charset="0"/>
                <a:cs typeface="Times New Roman" panose="02020603050405020304" pitchFamily="18" charset="0"/>
              </a:rPr>
              <a:t>הנחתה </a:t>
            </a:r>
            <a:r>
              <a:rPr lang="he-IL" sz="2400" dirty="0">
                <a:latin typeface="Times New Roman" panose="02020603050405020304" pitchFamily="18" charset="0"/>
                <a:cs typeface="Times New Roman" panose="02020603050405020304" pitchFamily="18" charset="0"/>
              </a:rPr>
              <a:t>על ידי גשם, משקעים אחרים </a:t>
            </a:r>
            <a:r>
              <a:rPr lang="he-IL" sz="2400" dirty="0" smtClean="0">
                <a:latin typeface="Times New Roman" panose="02020603050405020304" pitchFamily="18" charset="0"/>
                <a:cs typeface="Times New Roman" panose="02020603050405020304" pitchFamily="18" charset="0"/>
              </a:rPr>
              <a:t>ועננים.</a:t>
            </a:r>
          </a:p>
          <a:p>
            <a:pPr lvl="1" algn="just" rtl="1"/>
            <a:r>
              <a:rPr lang="he-IL" sz="2400" dirty="0" smtClean="0">
                <a:latin typeface="Times New Roman" panose="02020603050405020304" pitchFamily="18" charset="0"/>
                <a:cs typeface="Times New Roman" panose="02020603050405020304" pitchFamily="18" charset="0"/>
              </a:rPr>
              <a:t>בעיות הצבעה.</a:t>
            </a:r>
          </a:p>
          <a:p>
            <a:pPr lvl="1" algn="just" rtl="1"/>
            <a:r>
              <a:rPr lang="he-IL" sz="2400" dirty="0" err="1" smtClean="0">
                <a:latin typeface="Times New Roman" panose="02020603050405020304" pitchFamily="18" charset="0"/>
                <a:cs typeface="Times New Roman" panose="02020603050405020304" pitchFamily="18" charset="0"/>
              </a:rPr>
              <a:t>טרובולנציה</a:t>
            </a:r>
            <a:r>
              <a:rPr lang="he-IL"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scintillation</a:t>
            </a:r>
            <a:r>
              <a:rPr lang="he-IL" sz="2400" dirty="0" smtClean="0">
                <a:latin typeface="Times New Roman" panose="02020603050405020304" pitchFamily="18" charset="0"/>
                <a:cs typeface="Times New Roman" panose="02020603050405020304" pitchFamily="18" charset="0"/>
              </a:rPr>
              <a:t>) </a:t>
            </a:r>
          </a:p>
          <a:p>
            <a:pPr lvl="1" algn="just" rtl="1"/>
            <a:r>
              <a:rPr lang="he-IL" sz="2400" dirty="0" smtClean="0">
                <a:latin typeface="Times New Roman" panose="02020603050405020304" pitchFamily="18" charset="0"/>
                <a:cs typeface="Times New Roman" panose="02020603050405020304" pitchFamily="18" charset="0"/>
              </a:rPr>
              <a:t>השפעות</a:t>
            </a:r>
            <a:r>
              <a:rPr lang="en-US" sz="2400" dirty="0" smtClean="0">
                <a:latin typeface="Times New Roman" panose="02020603050405020304" pitchFamily="18" charset="0"/>
                <a:cs typeface="Times New Roman" panose="02020603050405020304" pitchFamily="18" charset="0"/>
              </a:rPr>
              <a:t> </a:t>
            </a:r>
            <a:r>
              <a:rPr lang="he-IL" sz="2400" dirty="0" smtClean="0">
                <a:latin typeface="Times New Roman" panose="02020603050405020304" pitchFamily="18" charset="0"/>
                <a:cs typeface="Times New Roman" panose="02020603050405020304" pitchFamily="18" charset="0"/>
              </a:rPr>
              <a:t> של ריבוי נתיבים.</a:t>
            </a:r>
          </a:p>
          <a:p>
            <a:pPr lvl="1" algn="just" rtl="1"/>
            <a:r>
              <a:rPr lang="he-IL" sz="2400" dirty="0" smtClean="0">
                <a:latin typeface="Times New Roman" panose="02020603050405020304" pitchFamily="18" charset="0"/>
                <a:cs typeface="Times New Roman" panose="02020603050405020304" pitchFamily="18" charset="0"/>
              </a:rPr>
              <a:t>הנחתה </a:t>
            </a:r>
            <a:r>
              <a:rPr lang="he-IL" sz="2400" dirty="0">
                <a:latin typeface="Times New Roman" panose="02020603050405020304" pitchFamily="18" charset="0"/>
                <a:cs typeface="Times New Roman" panose="02020603050405020304" pitchFamily="18" charset="0"/>
              </a:rPr>
              <a:t>על ידי חול וסופות אבק</a:t>
            </a:r>
            <a:r>
              <a:rPr lang="he-IL" sz="2400" dirty="0" smtClean="0">
                <a:latin typeface="Times New Roman" panose="02020603050405020304" pitchFamily="18" charset="0"/>
                <a:cs typeface="Times New Roman" panose="02020603050405020304" pitchFamily="18" charset="0"/>
              </a:rPr>
              <a:t>.</a:t>
            </a:r>
            <a:endParaRPr lang="he-IL"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94394" y="4981264"/>
            <a:ext cx="2992793" cy="1825632"/>
          </a:xfrm>
          <a:prstGeom prst="rect">
            <a:avLst/>
          </a:prstGeom>
        </p:spPr>
      </p:pic>
      <p:pic>
        <p:nvPicPr>
          <p:cNvPr id="7" name="Picture 6"/>
          <p:cNvPicPr>
            <a:picLocks noChangeAspect="1"/>
          </p:cNvPicPr>
          <p:nvPr/>
        </p:nvPicPr>
        <p:blipFill>
          <a:blip r:embed="rId3"/>
          <a:stretch>
            <a:fillRect/>
          </a:stretch>
        </p:blipFill>
        <p:spPr>
          <a:xfrm>
            <a:off x="3298969" y="4981264"/>
            <a:ext cx="3075704" cy="1825632"/>
          </a:xfrm>
          <a:prstGeom prst="rect">
            <a:avLst/>
          </a:prstGeom>
        </p:spPr>
      </p:pic>
      <p:pic>
        <p:nvPicPr>
          <p:cNvPr id="8" name="Picture 7"/>
          <p:cNvPicPr>
            <a:picLocks noChangeAspect="1"/>
          </p:cNvPicPr>
          <p:nvPr/>
        </p:nvPicPr>
        <p:blipFill>
          <a:blip r:embed="rId4"/>
          <a:stretch>
            <a:fillRect/>
          </a:stretch>
        </p:blipFill>
        <p:spPr>
          <a:xfrm>
            <a:off x="6672943" y="4996122"/>
            <a:ext cx="2657105" cy="1810774"/>
          </a:xfrm>
          <a:prstGeom prst="rect">
            <a:avLst/>
          </a:prstGeom>
        </p:spPr>
      </p:pic>
    </p:spTree>
    <p:extLst>
      <p:ext uri="{BB962C8B-B14F-4D97-AF65-F5344CB8AC3E}">
        <p14:creationId xmlns:p14="http://schemas.microsoft.com/office/powerpoint/2010/main" val="3798799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1524000"/>
          </a:xfrm>
        </p:spPr>
        <p:txBody>
          <a:bodyPr>
            <a:noAutofit/>
          </a:bodyPr>
          <a:lstStyle/>
          <a:p>
            <a:pPr algn="ctr"/>
            <a:r>
              <a:rPr lang="he-IL" sz="3600" dirty="0" smtClean="0">
                <a:solidFill>
                  <a:schemeClr val="bg1"/>
                </a:solidFill>
                <a:latin typeface="Times New Roman" panose="02020603050405020304" pitchFamily="18" charset="0"/>
                <a:ea typeface="+mn-ea"/>
                <a:cs typeface="Times New Roman" panose="02020603050405020304" pitchFamily="18" charset="0"/>
              </a:rPr>
              <a:t> רקע מדעי- פירוט</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95087" y="1486059"/>
            <a:ext cx="8846456" cy="4913605"/>
          </a:xfrm>
          <a:prstGeom prst="rect">
            <a:avLst/>
          </a:prstGeom>
        </p:spPr>
      </p:pic>
    </p:spTree>
    <p:extLst>
      <p:ext uri="{BB962C8B-B14F-4D97-AF65-F5344CB8AC3E}">
        <p14:creationId xmlns:p14="http://schemas.microsoft.com/office/powerpoint/2010/main" val="3536326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1524000"/>
          </a:xfrm>
        </p:spPr>
        <p:txBody>
          <a:bodyPr>
            <a:noAutofit/>
          </a:bodyPr>
          <a:lstStyle/>
          <a:p>
            <a:pPr algn="ctr"/>
            <a:r>
              <a:rPr lang="he-IL" sz="3600" dirty="0" smtClean="0">
                <a:solidFill>
                  <a:schemeClr val="bg1"/>
                </a:solidFill>
                <a:latin typeface="Times New Roman" panose="02020603050405020304" pitchFamily="18" charset="0"/>
                <a:ea typeface="+mn-ea"/>
                <a:cs typeface="Times New Roman" panose="02020603050405020304" pitchFamily="18" charset="0"/>
              </a:rPr>
              <a:t> רקע מדעי- פירוט</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54743" y="1226457"/>
            <a:ext cx="8977085" cy="5485265"/>
          </a:xfrm>
          <a:prstGeom prst="rect">
            <a:avLst/>
          </a:prstGeom>
        </p:spPr>
      </p:pic>
      <p:sp>
        <p:nvSpPr>
          <p:cNvPr id="5" name="Rectangle 4"/>
          <p:cNvSpPr/>
          <p:nvPr/>
        </p:nvSpPr>
        <p:spPr>
          <a:xfrm>
            <a:off x="2365829" y="1842478"/>
            <a:ext cx="2697842" cy="830997"/>
          </a:xfrm>
          <a:prstGeom prst="rect">
            <a:avLst/>
          </a:prstGeom>
        </p:spPr>
        <p:txBody>
          <a:bodyPr wrap="square">
            <a:spAutoFit/>
          </a:bodyPr>
          <a:lstStyle/>
          <a:p>
            <a:pPr algn="l"/>
            <a:r>
              <a:rPr lang="en-US" sz="1200" dirty="0">
                <a:solidFill>
                  <a:srgbClr val="1A1A1A"/>
                </a:solidFill>
                <a:latin typeface="Arial" panose="020B0604020202020204" pitchFamily="34" charset="0"/>
              </a:rPr>
              <a:t>Rainfall attenuation is computed according to the ITU rainfall model </a:t>
            </a:r>
            <a:r>
              <a:rPr lang="en-US" sz="1200" i="1" dirty="0">
                <a:solidFill>
                  <a:srgbClr val="1A1A1A"/>
                </a:solidFill>
                <a:latin typeface="Arial" panose="020B0604020202020204" pitchFamily="34" charset="0"/>
              </a:rPr>
              <a:t>Recommendation ITU-R P.838-3</a:t>
            </a:r>
            <a:endParaRPr lang="en-US" sz="1200" dirty="0"/>
          </a:p>
        </p:txBody>
      </p:sp>
    </p:spTree>
    <p:extLst>
      <p:ext uri="{BB962C8B-B14F-4D97-AF65-F5344CB8AC3E}">
        <p14:creationId xmlns:p14="http://schemas.microsoft.com/office/powerpoint/2010/main" val="3874807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1524000"/>
          </a:xfrm>
        </p:spPr>
        <p:txBody>
          <a:bodyPr>
            <a:noAutofit/>
          </a:bodyPr>
          <a:lstStyle/>
          <a:p>
            <a:pPr algn="ctr"/>
            <a:r>
              <a:rPr lang="he-IL" sz="3600" dirty="0" smtClean="0">
                <a:solidFill>
                  <a:schemeClr val="bg1"/>
                </a:solidFill>
                <a:latin typeface="Times New Roman" panose="02020603050405020304" pitchFamily="18" charset="0"/>
                <a:ea typeface="+mn-ea"/>
                <a:cs typeface="Times New Roman" panose="02020603050405020304" pitchFamily="18" charset="0"/>
              </a:rPr>
              <a:t> רקע מדעי- פירוט</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5" name="Rectangle 4"/>
          <p:cNvSpPr/>
          <p:nvPr/>
        </p:nvSpPr>
        <p:spPr>
          <a:xfrm>
            <a:off x="2365829" y="1842478"/>
            <a:ext cx="2697842" cy="830997"/>
          </a:xfrm>
          <a:prstGeom prst="rect">
            <a:avLst/>
          </a:prstGeom>
        </p:spPr>
        <p:txBody>
          <a:bodyPr wrap="square">
            <a:spAutoFit/>
          </a:bodyPr>
          <a:lstStyle/>
          <a:p>
            <a:pPr algn="l"/>
            <a:r>
              <a:rPr lang="en-US" sz="1200" dirty="0">
                <a:solidFill>
                  <a:srgbClr val="1A1A1A"/>
                </a:solidFill>
                <a:latin typeface="Arial" panose="020B0604020202020204" pitchFamily="34" charset="0"/>
              </a:rPr>
              <a:t>Rainfall attenuation is computed according to the ITU rainfall model </a:t>
            </a:r>
            <a:r>
              <a:rPr lang="en-US" sz="1200" i="1" dirty="0">
                <a:solidFill>
                  <a:srgbClr val="1A1A1A"/>
                </a:solidFill>
                <a:latin typeface="Arial" panose="020B0604020202020204" pitchFamily="34" charset="0"/>
              </a:rPr>
              <a:t>Recommendation ITU-R P.838-3</a:t>
            </a:r>
            <a:endParaRPr lang="en-US" sz="1200" dirty="0"/>
          </a:p>
        </p:txBody>
      </p:sp>
      <p:pic>
        <p:nvPicPr>
          <p:cNvPr id="3" name="Picture 2"/>
          <p:cNvPicPr>
            <a:picLocks noChangeAspect="1"/>
          </p:cNvPicPr>
          <p:nvPr/>
        </p:nvPicPr>
        <p:blipFill>
          <a:blip r:embed="rId2"/>
          <a:stretch>
            <a:fillRect/>
          </a:stretch>
        </p:blipFill>
        <p:spPr>
          <a:xfrm>
            <a:off x="1698171" y="1335541"/>
            <a:ext cx="6865258" cy="5148943"/>
          </a:xfrm>
          <a:prstGeom prst="rect">
            <a:avLst/>
          </a:prstGeom>
        </p:spPr>
      </p:pic>
    </p:spTree>
    <p:extLst>
      <p:ext uri="{BB962C8B-B14F-4D97-AF65-F5344CB8AC3E}">
        <p14:creationId xmlns:p14="http://schemas.microsoft.com/office/powerpoint/2010/main" val="10061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60400" y="206828"/>
            <a:ext cx="8549814" cy="1524000"/>
          </a:xfrm>
        </p:spPr>
        <p:txBody>
          <a:bodyPr>
            <a:noAutofit/>
          </a:bodyPr>
          <a:lstStyle/>
          <a:p>
            <a:pPr algn="ctr"/>
            <a:r>
              <a:rPr lang="he-IL" sz="3600" dirty="0">
                <a:solidFill>
                  <a:schemeClr val="bg1"/>
                </a:solidFill>
                <a:latin typeface="Times New Roman" panose="02020603050405020304" pitchFamily="18" charset="0"/>
                <a:ea typeface="+mn-ea"/>
                <a:cs typeface="Times New Roman" panose="02020603050405020304" pitchFamily="18" charset="0"/>
              </a:rPr>
              <a:t>תמצית הצורך (טכנולוגי) - כללי</a:t>
            </a:r>
            <a:endParaRPr lang="en-US" sz="3600" dirty="0">
              <a:solidFill>
                <a:schemeClr val="bg1"/>
              </a:solidFill>
              <a:latin typeface="Times New Roman" panose="02020603050405020304" pitchFamily="18" charset="0"/>
              <a:ea typeface="+mn-ea"/>
              <a:cs typeface="Times New Roman" panose="02020603050405020304" pitchFamily="18" charset="0"/>
            </a:endParaRPr>
          </a:p>
        </p:txBody>
      </p:sp>
      <p:sp>
        <p:nvSpPr>
          <p:cNvPr id="9" name="Content Placeholder 8"/>
          <p:cNvSpPr>
            <a:spLocks noGrp="1"/>
          </p:cNvSpPr>
          <p:nvPr>
            <p:ph idx="1"/>
          </p:nvPr>
        </p:nvSpPr>
        <p:spPr>
          <a:xfrm>
            <a:off x="589024" y="1349829"/>
            <a:ext cx="9316976" cy="5043714"/>
          </a:xfrm>
        </p:spPr>
        <p:txBody>
          <a:bodyPr>
            <a:normAutofit lnSpcReduction="10000"/>
          </a:bodyPr>
          <a:lstStyle/>
          <a:p>
            <a:pPr algn="just" rtl="1"/>
            <a:r>
              <a:rPr lang="he-IL" sz="2400" dirty="0">
                <a:latin typeface="Times New Roman" panose="02020603050405020304" pitchFamily="18" charset="0"/>
                <a:cs typeface="Times New Roman" panose="02020603050405020304" pitchFamily="18" charset="0"/>
              </a:rPr>
              <a:t>במגמה להגדיל את היעילות הכלכלית של פרויקטי תקשורת לוויינית ישנו צורך בהגדלת ה-</a:t>
            </a:r>
            <a:r>
              <a:rPr lang="en-US" sz="2400" dirty="0">
                <a:latin typeface="Times New Roman" panose="02020603050405020304" pitchFamily="18" charset="0"/>
                <a:cs typeface="Times New Roman" panose="02020603050405020304" pitchFamily="18" charset="0"/>
              </a:rPr>
              <a:t>throughput</a:t>
            </a:r>
            <a:r>
              <a:rPr lang="he-IL" sz="2400" dirty="0">
                <a:latin typeface="Times New Roman" panose="02020603050405020304" pitchFamily="18" charset="0"/>
                <a:cs typeface="Times New Roman" panose="02020603050405020304" pitchFamily="18" charset="0"/>
              </a:rPr>
              <a:t>  לרשת תוך כדי שמירה על עליות נמוכות.</a:t>
            </a:r>
          </a:p>
          <a:p>
            <a:pPr algn="just" rtl="1"/>
            <a:r>
              <a:rPr lang="he-IL" sz="2400" dirty="0">
                <a:latin typeface="Times New Roman" panose="02020603050405020304" pitchFamily="18" charset="0"/>
                <a:cs typeface="Times New Roman" panose="02020603050405020304" pitchFamily="18" charset="0"/>
              </a:rPr>
              <a:t>מטרה זאת ניתן להשיג ע"י הגדלת </a:t>
            </a:r>
            <a:endParaRPr lang="he-IL" sz="2400" dirty="0" smtClean="0">
              <a:latin typeface="Times New Roman" panose="02020603050405020304" pitchFamily="18" charset="0"/>
              <a:cs typeface="Times New Roman" panose="02020603050405020304" pitchFamily="18" charset="0"/>
            </a:endParaRPr>
          </a:p>
          <a:p>
            <a:pPr lvl="1" algn="just" rtl="1"/>
            <a:r>
              <a:rPr lang="he-IL" sz="2200" dirty="0" smtClean="0">
                <a:latin typeface="Times New Roman" panose="02020603050405020304" pitchFamily="18" charset="0"/>
                <a:cs typeface="Times New Roman" panose="02020603050405020304" pitchFamily="18" charset="0"/>
              </a:rPr>
              <a:t>כמות </a:t>
            </a:r>
            <a:r>
              <a:rPr lang="he-IL" sz="2200" dirty="0">
                <a:latin typeface="Times New Roman" panose="02020603050405020304" pitchFamily="18" charset="0"/>
                <a:cs typeface="Times New Roman" panose="02020603050405020304" pitchFamily="18" charset="0"/>
              </a:rPr>
              <a:t>תחנות הקרקע </a:t>
            </a:r>
            <a:r>
              <a:rPr lang="he-IL" sz="2200" dirty="0" err="1" smtClean="0">
                <a:latin typeface="Times New Roman" panose="02020603050405020304" pitchFamily="18" charset="0"/>
                <a:cs typeface="Times New Roman" panose="02020603050405020304" pitchFamily="18" charset="0"/>
              </a:rPr>
              <a:t>והלווינים</a:t>
            </a:r>
            <a:r>
              <a:rPr lang="he-IL" sz="2200" dirty="0" smtClean="0">
                <a:latin typeface="Times New Roman" panose="02020603050405020304" pitchFamily="18" charset="0"/>
                <a:cs typeface="Times New Roman" panose="02020603050405020304" pitchFamily="18" charset="0"/>
              </a:rPr>
              <a:t> המשרתים </a:t>
            </a:r>
            <a:r>
              <a:rPr lang="he-IL" sz="2200" dirty="0">
                <a:latin typeface="Times New Roman" panose="02020603050405020304" pitchFamily="18" charset="0"/>
                <a:cs typeface="Times New Roman" panose="02020603050405020304" pitchFamily="18" charset="0"/>
              </a:rPr>
              <a:t>את הרשת </a:t>
            </a:r>
            <a:endParaRPr lang="he-IL" sz="2200" dirty="0" smtClean="0">
              <a:latin typeface="Times New Roman" panose="02020603050405020304" pitchFamily="18" charset="0"/>
              <a:cs typeface="Times New Roman" panose="02020603050405020304" pitchFamily="18" charset="0"/>
            </a:endParaRPr>
          </a:p>
          <a:p>
            <a:pPr lvl="1" algn="just" rtl="1"/>
            <a:r>
              <a:rPr lang="he-IL" sz="2200" dirty="0" smtClean="0">
                <a:latin typeface="Times New Roman" panose="02020603050405020304" pitchFamily="18" charset="0"/>
                <a:cs typeface="Times New Roman" panose="02020603050405020304" pitchFamily="18" charset="0"/>
              </a:rPr>
              <a:t>שימוש </a:t>
            </a:r>
            <a:r>
              <a:rPr lang="he-IL" sz="2200" dirty="0">
                <a:latin typeface="Times New Roman" panose="02020603050405020304" pitchFamily="18" charset="0"/>
                <a:cs typeface="Times New Roman" panose="02020603050405020304" pitchFamily="18" charset="0"/>
              </a:rPr>
              <a:t>ברוחב סרט </a:t>
            </a:r>
            <a:r>
              <a:rPr lang="he-IL" sz="2200" dirty="0" smtClean="0">
                <a:latin typeface="Times New Roman" panose="02020603050405020304" pitchFamily="18" charset="0"/>
                <a:cs typeface="Times New Roman" panose="02020603050405020304" pitchFamily="18" charset="0"/>
              </a:rPr>
              <a:t>והעברת נתונים גבוהה </a:t>
            </a:r>
          </a:p>
          <a:p>
            <a:pPr marL="457200" lvl="1" indent="0" algn="just" rtl="1">
              <a:buNone/>
            </a:pPr>
            <a:r>
              <a:rPr lang="he-IL" sz="2200" u="sng" dirty="0" smtClean="0">
                <a:latin typeface="Times New Roman" panose="02020603050405020304" pitchFamily="18" charset="0"/>
                <a:cs typeface="Times New Roman" panose="02020603050405020304" pitchFamily="18" charset="0"/>
              </a:rPr>
              <a:t>מכיוון </a:t>
            </a:r>
            <a:r>
              <a:rPr lang="he-IL" sz="2200" u="sng" dirty="0">
                <a:latin typeface="Times New Roman" panose="02020603050405020304" pitchFamily="18" charset="0"/>
                <a:cs typeface="Times New Roman" panose="02020603050405020304" pitchFamily="18" charset="0"/>
              </a:rPr>
              <a:t>שהגדלת כמות התחנות </a:t>
            </a:r>
            <a:r>
              <a:rPr lang="he-IL" sz="2200" u="sng" dirty="0" err="1" smtClean="0">
                <a:latin typeface="Times New Roman" panose="02020603050405020304" pitchFamily="18" charset="0"/>
                <a:cs typeface="Times New Roman" panose="02020603050405020304" pitchFamily="18" charset="0"/>
              </a:rPr>
              <a:t>והלווינים</a:t>
            </a:r>
            <a:r>
              <a:rPr lang="he-IL" sz="2200" u="sng" dirty="0" smtClean="0">
                <a:latin typeface="Times New Roman" panose="02020603050405020304" pitchFamily="18" charset="0"/>
                <a:cs typeface="Times New Roman" panose="02020603050405020304" pitchFamily="18" charset="0"/>
              </a:rPr>
              <a:t> פוגע </a:t>
            </a:r>
            <a:r>
              <a:rPr lang="he-IL" sz="2200" u="sng" dirty="0">
                <a:latin typeface="Times New Roman" panose="02020603050405020304" pitchFamily="18" charset="0"/>
                <a:cs typeface="Times New Roman" panose="02020603050405020304" pitchFamily="18" charset="0"/>
              </a:rPr>
              <a:t>במודל הכלכלי של הרשת. </a:t>
            </a:r>
          </a:p>
          <a:p>
            <a:pPr algn="just" rtl="1"/>
            <a:endParaRPr lang="he-IL" sz="3200" dirty="0" smtClean="0">
              <a:latin typeface="Times New Roman" panose="02020603050405020304" pitchFamily="18" charset="0"/>
              <a:cs typeface="Times New Roman" panose="02020603050405020304" pitchFamily="18" charset="0"/>
            </a:endParaRPr>
          </a:p>
          <a:p>
            <a:pPr algn="just" rtl="1"/>
            <a:endParaRPr lang="he-IL" sz="3200" dirty="0">
              <a:latin typeface="Times New Roman" panose="02020603050405020304" pitchFamily="18" charset="0"/>
              <a:cs typeface="Times New Roman" panose="02020603050405020304" pitchFamily="18" charset="0"/>
            </a:endParaRPr>
          </a:p>
          <a:p>
            <a:pPr algn="just" rtl="1"/>
            <a:r>
              <a:rPr lang="he-IL" sz="3200" dirty="0" smtClean="0">
                <a:latin typeface="Times New Roman" panose="02020603050405020304" pitchFamily="18" charset="0"/>
                <a:cs typeface="Times New Roman" panose="02020603050405020304" pitchFamily="18" charset="0"/>
              </a:rPr>
              <a:t>הפתרון הסביר </a:t>
            </a:r>
            <a:r>
              <a:rPr lang="he-IL" sz="3200" dirty="0">
                <a:latin typeface="Times New Roman" panose="02020603050405020304" pitchFamily="18" charset="0"/>
                <a:cs typeface="Times New Roman" panose="02020603050405020304" pitchFamily="18" charset="0"/>
              </a:rPr>
              <a:t>הוא הגדלת</a:t>
            </a:r>
            <a:r>
              <a:rPr lang="en-US" sz="3200" dirty="0">
                <a:latin typeface="Times New Roman" panose="02020603050405020304" pitchFamily="18" charset="0"/>
                <a:cs typeface="Times New Roman" panose="02020603050405020304" pitchFamily="18" charset="0"/>
              </a:rPr>
              <a:t>throughput </a:t>
            </a:r>
            <a:r>
              <a:rPr lang="he-IL" sz="3200" dirty="0">
                <a:latin typeface="Times New Roman" panose="02020603050405020304" pitchFamily="18" charset="0"/>
                <a:cs typeface="Times New Roman" panose="02020603050405020304" pitchFamily="18" charset="0"/>
              </a:rPr>
              <a:t> הניתן להפיק מכל תחנת </a:t>
            </a:r>
            <a:r>
              <a:rPr lang="he-IL" sz="3200" dirty="0" smtClean="0">
                <a:latin typeface="Times New Roman" panose="02020603050405020304" pitchFamily="18" charset="0"/>
                <a:cs typeface="Times New Roman" panose="02020603050405020304" pitchFamily="18" charset="0"/>
              </a:rPr>
              <a:t>קרקע </a:t>
            </a:r>
            <a:r>
              <a:rPr lang="he-IL" sz="3200" dirty="0" err="1" smtClean="0">
                <a:latin typeface="Times New Roman" panose="02020603050405020304" pitchFamily="18" charset="0"/>
                <a:cs typeface="Times New Roman" panose="02020603050405020304" pitchFamily="18" charset="0"/>
              </a:rPr>
              <a:t>ולווין</a:t>
            </a:r>
            <a:r>
              <a:rPr lang="he-IL" sz="3200" dirty="0" smtClean="0">
                <a:latin typeface="Times New Roman" panose="02020603050405020304" pitchFamily="18" charset="0"/>
                <a:cs typeface="Times New Roman" panose="02020603050405020304" pitchFamily="18" charset="0"/>
              </a:rPr>
              <a:t>. </a:t>
            </a:r>
            <a:endParaRPr lang="he-IL"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143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26725</TotalTime>
  <Words>2773</Words>
  <Application>Microsoft Office PowerPoint</Application>
  <PresentationFormat>נייר A4 ‏(210x297 מ"מ)</PresentationFormat>
  <Paragraphs>324</Paragraphs>
  <Slides>45</Slides>
  <Notes>0</Notes>
  <HiddenSlides>0</HiddenSlides>
  <MMClips>0</MMClips>
  <ScaleCrop>false</ScaleCrop>
  <HeadingPairs>
    <vt:vector size="6" baseType="variant">
      <vt:variant>
        <vt:lpstr>גופנים בשימוש</vt:lpstr>
      </vt:variant>
      <vt:variant>
        <vt:i4>8</vt:i4>
      </vt:variant>
      <vt:variant>
        <vt:lpstr>ערכת נושא</vt:lpstr>
      </vt:variant>
      <vt:variant>
        <vt:i4>2</vt:i4>
      </vt:variant>
      <vt:variant>
        <vt:lpstr>כותרות שקופיות</vt:lpstr>
      </vt:variant>
      <vt:variant>
        <vt:i4>45</vt:i4>
      </vt:variant>
    </vt:vector>
  </HeadingPairs>
  <TitlesOfParts>
    <vt:vector size="55" baseType="lpstr">
      <vt:lpstr>Arial</vt:lpstr>
      <vt:lpstr>Calibri</vt:lpstr>
      <vt:lpstr>Calibri Light</vt:lpstr>
      <vt:lpstr>Century Gothic</vt:lpstr>
      <vt:lpstr>Gisha</vt:lpstr>
      <vt:lpstr>Times New Roman</vt:lpstr>
      <vt:lpstr>Wingdings</vt:lpstr>
      <vt:lpstr>Wingdings 3</vt:lpstr>
      <vt:lpstr>Custom Design</vt:lpstr>
      <vt:lpstr>Slice</vt:lpstr>
      <vt:lpstr>מצגת של PowerPoint‏</vt:lpstr>
      <vt:lpstr>מצגת של PowerPoint‏</vt:lpstr>
      <vt:lpstr>המעבדה לוויינים ותקשורת אלחוטית</vt:lpstr>
      <vt:lpstr>מצגת של PowerPoint‏</vt:lpstr>
      <vt:lpstr>רקע מדעי - דעיכות ערוצי תקשורת</vt:lpstr>
      <vt:lpstr> רקע מדעי- פירוט</vt:lpstr>
      <vt:lpstr> רקע מדעי- פירוט</vt:lpstr>
      <vt:lpstr> רקע מדעי- פירוט</vt:lpstr>
      <vt:lpstr>תמצית הצורך (טכנולוגי) - כללי</vt:lpstr>
      <vt:lpstr> רקע מדעי</vt:lpstr>
      <vt:lpstr> רקע מדעי</vt:lpstr>
      <vt:lpstr> רקע מדעי</vt:lpstr>
      <vt:lpstr>הצגת האתגר LEO NETWORK</vt:lpstr>
      <vt:lpstr>Iridiumדוגמא </vt:lpstr>
      <vt:lpstr>דוגמא </vt:lpstr>
      <vt:lpstr>דוגמא </vt:lpstr>
      <vt:lpstr> חדשנות !</vt:lpstr>
      <vt:lpstr> רקע מדעי - למידה עמוקה </vt:lpstr>
      <vt:lpstr>רקע מדעי - למידה עמוקה </vt:lpstr>
      <vt:lpstr>אלגוריתמי למידה נוספים</vt:lpstr>
      <vt:lpstr>הדמיה של למידה פעילה (Active Learning)</vt:lpstr>
      <vt:lpstr> הפתרון המוצע</vt:lpstr>
      <vt:lpstr> תוכנית המחקר המוצעת</vt:lpstr>
      <vt:lpstr> תוכנית המחקר המוצעת</vt:lpstr>
      <vt:lpstr> תוכנית המחקר המוצעת</vt:lpstr>
      <vt:lpstr>רעיון מרכזי של המחקר  </vt:lpstr>
      <vt:lpstr> תכולת העבודה כוללת </vt:lpstr>
      <vt:lpstr> יעדי המחקר</vt:lpstr>
      <vt:lpstr>היעדים המרכזים של מחקר</vt:lpstr>
      <vt:lpstr> החדשנות בהצעת מחקר </vt:lpstr>
      <vt:lpstr> חסמים טכנולוגיים והדרך להסרתם</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esl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Zerah Tal</dc:creator>
  <cp:lastModifiedBy>Michal Lasry</cp:lastModifiedBy>
  <cp:revision>391</cp:revision>
  <dcterms:created xsi:type="dcterms:W3CDTF">2017-12-10T15:47:26Z</dcterms:created>
  <dcterms:modified xsi:type="dcterms:W3CDTF">2018-11-18T09:07:52Z</dcterms:modified>
</cp:coreProperties>
</file>