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6" r:id="rId1"/>
  </p:sldMasterIdLst>
  <p:notesMasterIdLst>
    <p:notesMasterId r:id="rId14"/>
  </p:notesMasterIdLst>
  <p:handoutMasterIdLst>
    <p:handoutMasterId r:id="rId15"/>
  </p:handoutMasterIdLst>
  <p:sldIdLst>
    <p:sldId id="272" r:id="rId2"/>
    <p:sldId id="273" r:id="rId3"/>
    <p:sldId id="283" r:id="rId4"/>
    <p:sldId id="274" r:id="rId5"/>
    <p:sldId id="275" r:id="rId6"/>
    <p:sldId id="276" r:id="rId7"/>
    <p:sldId id="282" r:id="rId8"/>
    <p:sldId id="277" r:id="rId9"/>
    <p:sldId id="278" r:id="rId10"/>
    <p:sldId id="279" r:id="rId11"/>
    <p:sldId id="280" r:id="rId12"/>
    <p:sldId id="281" r:id="rId13"/>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16" autoAdjust="0"/>
  </p:normalViewPr>
  <p:slideViewPr>
    <p:cSldViewPr snapToGrid="0">
      <p:cViewPr>
        <p:scale>
          <a:sx n="81" d="100"/>
          <a:sy n="81" d="100"/>
        </p:scale>
        <p:origin x="-25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xmlns="" id="{D90B8124-60D3-4968-B504-FF184B2BB5F5}"/>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xmlns="" id="{DFA52727-2B32-4BF2-8055-F58E45CBC82D}"/>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0CDD9BDC-F0AA-49AE-8FAB-466D00919397}" type="datetime1">
              <a:rPr lang="he-IL" smtClean="0">
                <a:latin typeface="Tahoma" panose="020B0604030504040204" pitchFamily="34" charset="0"/>
                <a:ea typeface="Tahoma" panose="020B0604030504040204" pitchFamily="34" charset="0"/>
                <a:cs typeface="Tahoma" panose="020B0604030504040204" pitchFamily="34" charset="0"/>
              </a:rPr>
              <a:t>י"א/אדר/תשע"ח</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xmlns="" id="{F3DCBCB6-1C09-425B-85F5-B35114792C12}"/>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xmlns="" id="{8DA4976F-A79A-463C-A8E6-19E67027CB97}"/>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4D64130C-D0E9-4428-B9B4-7AEF5D9268A7}" type="slidenum">
              <a:rPr lang="he-IL" smtClean="0">
                <a:latin typeface="Tahoma" panose="020B0604030504040204" pitchFamily="34" charset="0"/>
                <a:ea typeface="Tahoma" panose="020B0604030504040204" pitchFamily="34" charset="0"/>
                <a:cs typeface="Tahoma" panose="020B0604030504040204" pitchFamily="34" charset="0"/>
              </a:rPr>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942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735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3" name="מציין מיקום של תאריך 2"/>
          <p:cNvSpPr>
            <a:spLocks noGrp="1"/>
          </p:cNvSpPr>
          <p:nvPr>
            <p:ph type="dt" idx="1"/>
          </p:nvPr>
        </p:nvSpPr>
        <p:spPr>
          <a:xfrm>
            <a:off x="11113"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4F5C10B6-37C7-404B-8B2C-CAD5B32B931B}" type="datetime1">
              <a:rPr lang="he-IL" smtClean="0"/>
              <a:pPr/>
              <a:t>י"א/אדר/תשע"ח</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735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7" name="מציין מיקום של מספר שקופית 6"/>
          <p:cNvSpPr>
            <a:spLocks noGrp="1"/>
          </p:cNvSpPr>
          <p:nvPr>
            <p:ph type="sldNum" sz="quarter" idx="5"/>
          </p:nvPr>
        </p:nvSpPr>
        <p:spPr>
          <a:xfrm>
            <a:off x="11113"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893B0CF2-7F87-4E02-A248-870047730F99}" type="slidenum">
              <a:rPr lang="he-IL" smtClean="0"/>
              <a:pPr/>
              <a:t>‹#›</a:t>
            </a:fld>
            <a:endParaRPr lang="he-IL"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dirty="0"/>
          </a:p>
        </p:txBody>
      </p:sp>
      <p:sp>
        <p:nvSpPr>
          <p:cNvPr id="4" name="מציין מיקום של מספר שקופית 3"/>
          <p:cNvSpPr>
            <a:spLocks noGrp="1"/>
          </p:cNvSpPr>
          <p:nvPr>
            <p:ph type="sldNum" sz="quarter" idx="10"/>
          </p:nvPr>
        </p:nvSpPr>
        <p:spPr/>
        <p:txBody>
          <a:bodyPr rtlCol="1"/>
          <a:lstStyle/>
          <a:p>
            <a:pPr algn="l" rtl="1"/>
            <a:fld id="{893B0CF2-7F87-4E02-A248-870047730F99}" type="slidenum">
              <a:rPr lang="he-IL" smtClean="0"/>
              <a:pPr algn="l" rtl="1"/>
              <a:t>1</a:t>
            </a:fld>
            <a:endParaRPr lang="he-IL" dirty="0"/>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2</a:t>
            </a:fld>
            <a:endParaRPr lang="he-IL" dirty="0"/>
          </a:p>
        </p:txBody>
      </p:sp>
    </p:spTree>
    <p:extLst>
      <p:ext uri="{BB962C8B-B14F-4D97-AF65-F5344CB8AC3E}">
        <p14:creationId xmlns:p14="http://schemas.microsoft.com/office/powerpoint/2010/main" val="153617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4</a:t>
            </a:fld>
            <a:endParaRPr lang="he-IL" dirty="0"/>
          </a:p>
        </p:txBody>
      </p:sp>
    </p:spTree>
    <p:extLst>
      <p:ext uri="{BB962C8B-B14F-4D97-AF65-F5344CB8AC3E}">
        <p14:creationId xmlns:p14="http://schemas.microsoft.com/office/powerpoint/2010/main" val="48555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5</a:t>
            </a:fld>
            <a:endParaRPr lang="he-IL" dirty="0"/>
          </a:p>
        </p:txBody>
      </p:sp>
    </p:spTree>
    <p:extLst>
      <p:ext uri="{BB962C8B-B14F-4D97-AF65-F5344CB8AC3E}">
        <p14:creationId xmlns:p14="http://schemas.microsoft.com/office/powerpoint/2010/main" val="276184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6</a:t>
            </a:fld>
            <a:endParaRPr lang="he-IL" dirty="0"/>
          </a:p>
        </p:txBody>
      </p:sp>
    </p:spTree>
    <p:extLst>
      <p:ext uri="{BB962C8B-B14F-4D97-AF65-F5344CB8AC3E}">
        <p14:creationId xmlns:p14="http://schemas.microsoft.com/office/powerpoint/2010/main" val="351676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8</a:t>
            </a:fld>
            <a:endParaRPr lang="he-IL" dirty="0"/>
          </a:p>
        </p:txBody>
      </p:sp>
    </p:spTree>
    <p:extLst>
      <p:ext uri="{BB962C8B-B14F-4D97-AF65-F5344CB8AC3E}">
        <p14:creationId xmlns:p14="http://schemas.microsoft.com/office/powerpoint/2010/main" val="206279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9</a:t>
            </a:fld>
            <a:endParaRPr lang="he-IL" dirty="0"/>
          </a:p>
        </p:txBody>
      </p:sp>
    </p:spTree>
    <p:extLst>
      <p:ext uri="{BB962C8B-B14F-4D97-AF65-F5344CB8AC3E}">
        <p14:creationId xmlns:p14="http://schemas.microsoft.com/office/powerpoint/2010/main" val="383695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pPr algn="l" rtl="1"/>
            <a:fld id="{893B0CF2-7F87-4E02-A248-870047730F99}" type="slidenum">
              <a:rPr lang="he-IL" smtClean="0"/>
              <a:pPr algn="l" rtl="1"/>
              <a:t>10</a:t>
            </a:fld>
            <a:endParaRPr lang="he-IL" dirty="0"/>
          </a:p>
        </p:txBody>
      </p:sp>
    </p:spTree>
    <p:extLst>
      <p:ext uri="{BB962C8B-B14F-4D97-AF65-F5344CB8AC3E}">
        <p14:creationId xmlns:p14="http://schemas.microsoft.com/office/powerpoint/2010/main" val="333686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מחבר ישר 13"/>
          <p:cNvCxnSpPr/>
          <p:nvPr userDrawn="1"/>
        </p:nvCxnSpPr>
        <p:spPr>
          <a:xfrm flipH="1" flipV="1">
            <a:off x="12180711"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מחבר ישר 14"/>
          <p:cNvCxnSpPr/>
          <p:nvPr userDrawn="1"/>
        </p:nvCxnSpPr>
        <p:spPr>
          <a:xfrm flipH="1" flipV="1">
            <a:off x="12180711"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81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6" name="Footer Placeholder 5"/>
          <p:cNvSpPr>
            <a:spLocks noGrp="1"/>
          </p:cNvSpPr>
          <p:nvPr>
            <p:ph type="ftr" sz="quarter" idx="11"/>
          </p:nvPr>
        </p:nvSpPr>
        <p:spPr/>
        <p:txBody>
          <a:bodyPr/>
          <a:lstStyle/>
          <a:p>
            <a:r>
              <a:rPr lang="he-IL" smtClean="0"/>
              <a:t>הוסף כותרת תחתונה</a:t>
            </a:r>
            <a:endParaRPr lang="he-IL" dirty="0"/>
          </a:p>
        </p:txBody>
      </p:sp>
      <p:sp>
        <p:nvSpPr>
          <p:cNvPr id="7" name="Slide Number Placeholder 6"/>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874119528"/>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11"/>
          </p:nvPr>
        </p:nvSpPr>
        <p:spPr/>
        <p:txBody>
          <a:bodyPr/>
          <a:lstStyle/>
          <a:p>
            <a:r>
              <a:rPr lang="he-IL" smtClean="0"/>
              <a:t>הוסף כותרת תחתונה</a:t>
            </a:r>
            <a:endParaRPr lang="he-IL"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2125700023"/>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11"/>
          </p:nvPr>
        </p:nvSpPr>
        <p:spPr/>
        <p:txBody>
          <a:bodyPr/>
          <a:lstStyle/>
          <a:p>
            <a:r>
              <a:rPr lang="he-IL" smtClean="0"/>
              <a:t>הוסף כותרת תחתונה</a:t>
            </a:r>
            <a:endParaRPr lang="he-IL"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815200923"/>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11"/>
          </p:nvPr>
        </p:nvSpPr>
        <p:spPr/>
        <p:txBody>
          <a:bodyPr/>
          <a:lstStyle/>
          <a:p>
            <a:r>
              <a:rPr lang="he-IL" smtClean="0"/>
              <a:t>הוסף כותרת תחתונה</a:t>
            </a:r>
            <a:endParaRPr lang="he-IL"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3881875559"/>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he-IL" smtClean="0"/>
              <a:t>ערוך סגנונות טקסט של תבנית בסיס</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11"/>
          </p:nvPr>
        </p:nvSpPr>
        <p:spPr/>
        <p:txBody>
          <a:bodyPr/>
          <a:lstStyle/>
          <a:p>
            <a:r>
              <a:rPr lang="he-IL" smtClean="0"/>
              <a:t>הוסף כותרת תחתונה</a:t>
            </a:r>
            <a:endParaRPr lang="he-IL"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275537508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he-IL" smtClean="0"/>
              <a:t>לחץ כדי לערוך סגנון כותרת של תבנית בסיס</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smtClean="0"/>
              <a:t>ערוך סגנונות טקסט של תבנית בסיס</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11"/>
          </p:nvPr>
        </p:nvSpPr>
        <p:spPr/>
        <p:txBody>
          <a:bodyPr/>
          <a:lstStyle/>
          <a:p>
            <a:r>
              <a:rPr lang="he-IL" smtClean="0"/>
              <a:t>הוסף כותרת תחתונה</a:t>
            </a:r>
            <a:endParaRPr lang="he-IL"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3016312111"/>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pPr rtl="1"/>
            <a:fld id="{6CFAA55D-B007-463D-B483-4200598D0D38}" type="datetime1">
              <a:rPr lang="he-IL" noProof="0" smtClean="0"/>
              <a:t>י"א/אדר/תשע"ח</a:t>
            </a:fld>
            <a:endParaRPr lang="he-IL" noProof="0" dirty="0"/>
          </a:p>
        </p:txBody>
      </p:sp>
      <p:sp>
        <p:nvSpPr>
          <p:cNvPr id="5" name="Footer Placeholder 4"/>
          <p:cNvSpPr>
            <a:spLocks noGrp="1"/>
          </p:cNvSpPr>
          <p:nvPr>
            <p:ph type="ftr" sz="quarter" idx="11"/>
          </p:nvPr>
        </p:nvSpPr>
        <p:spPr/>
        <p:txBody>
          <a:bodyPr/>
          <a:lstStyle/>
          <a:p>
            <a:pPr rtl="1"/>
            <a:r>
              <a:rPr lang="he-IL" noProof="0" smtClean="0"/>
              <a:t>הוסף כותרת תחתונה</a:t>
            </a:r>
            <a:endParaRPr lang="he-IL" noProof="0"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1933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11"/>
          </p:nvPr>
        </p:nvSpPr>
        <p:spPr/>
        <p:txBody>
          <a:bodyPr/>
          <a:lstStyle/>
          <a:p>
            <a:r>
              <a:rPr lang="he-IL" smtClean="0"/>
              <a:t>הוסף כותרת תחתונה</a:t>
            </a:r>
            <a:endParaRPr lang="he-IL"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740620568"/>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pPr rtl="1"/>
            <a:fld id="{69F9F71B-A885-4A24-8A9B-7B5C8B1C317D}" type="datetime1">
              <a:rPr lang="he-IL" noProof="0" smtClean="0"/>
              <a:t>י"א/אדר/תשע"ח</a:t>
            </a:fld>
            <a:endParaRPr lang="he-IL" noProof="0" dirty="0"/>
          </a:p>
        </p:txBody>
      </p:sp>
      <p:sp>
        <p:nvSpPr>
          <p:cNvPr id="5" name="Footer Placeholder 4"/>
          <p:cNvSpPr>
            <a:spLocks noGrp="1"/>
          </p:cNvSpPr>
          <p:nvPr>
            <p:ph type="ftr" sz="quarter" idx="11"/>
          </p:nvPr>
        </p:nvSpPr>
        <p:spPr/>
        <p:txBody>
          <a:bodyPr/>
          <a:lstStyle/>
          <a:p>
            <a:pPr rtl="1"/>
            <a:r>
              <a:rPr lang="he-IL" noProof="0" smtClean="0"/>
              <a:t>הוסף כותרת תחתונה</a:t>
            </a:r>
            <a:endParaRPr lang="he-IL" noProof="0" dirty="0"/>
          </a:p>
        </p:txBody>
      </p:sp>
      <p:sp>
        <p:nvSpPr>
          <p:cNvPr id="6" name="Slide Number Placeholder 5"/>
          <p:cNvSpPr>
            <a:spLocks noGrp="1"/>
          </p:cNvSpPr>
          <p:nvPr>
            <p:ph type="sldNum" sz="quarter" idx="12"/>
          </p:nvPr>
        </p:nvSpPr>
        <p:spPr>
          <a:xfrm>
            <a:off x="10951856" y="5867131"/>
            <a:ext cx="551167" cy="365125"/>
          </a:xfrm>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171589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11"/>
          </p:nvPr>
        </p:nvSpPr>
        <p:spPr/>
        <p:txBody>
          <a:bodyPr/>
          <a:lstStyle/>
          <a:p>
            <a:r>
              <a:rPr lang="he-IL" smtClean="0"/>
              <a:t>הוסף כותרת תחתונה</a:t>
            </a:r>
            <a:endParaRPr lang="he-IL" dirty="0"/>
          </a:p>
        </p:txBody>
      </p:sp>
      <p:sp>
        <p:nvSpPr>
          <p:cNvPr id="6" name="Slide Number Placeholder 5"/>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585550549"/>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88A31186-6EB0-4949-A91B-06DFF0D722B9}" type="datetime1">
              <a:rPr lang="he-IL" smtClean="0"/>
              <a:pPr/>
              <a:t>י"א/אדר/תשע"ח</a:t>
            </a:fld>
            <a:endParaRPr lang="he-IL" dirty="0"/>
          </a:p>
        </p:txBody>
      </p:sp>
      <p:sp>
        <p:nvSpPr>
          <p:cNvPr id="6" name="Footer Placeholder 5"/>
          <p:cNvSpPr>
            <a:spLocks noGrp="1"/>
          </p:cNvSpPr>
          <p:nvPr>
            <p:ph type="ftr" sz="quarter" idx="11"/>
          </p:nvPr>
        </p:nvSpPr>
        <p:spPr/>
        <p:txBody>
          <a:bodyPr/>
          <a:lstStyle/>
          <a:p>
            <a:r>
              <a:rPr lang="he-IL" smtClean="0"/>
              <a:t>הוסף כותרת תחתונה</a:t>
            </a:r>
            <a:endParaRPr lang="he-IL" dirty="0"/>
          </a:p>
        </p:txBody>
      </p:sp>
      <p:sp>
        <p:nvSpPr>
          <p:cNvPr id="7" name="Slide Number Placeholder 6"/>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2435269421"/>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pPr rtl="1"/>
            <a:fld id="{B167030B-D5C4-4C02-A896-1B09698510DB}" type="datetime1">
              <a:rPr lang="he-IL" noProof="0" smtClean="0"/>
              <a:t>י"א/אדר/תשע"ח</a:t>
            </a:fld>
            <a:endParaRPr lang="he-IL" noProof="0" dirty="0"/>
          </a:p>
        </p:txBody>
      </p:sp>
      <p:sp>
        <p:nvSpPr>
          <p:cNvPr id="8" name="Footer Placeholder 7"/>
          <p:cNvSpPr>
            <a:spLocks noGrp="1"/>
          </p:cNvSpPr>
          <p:nvPr>
            <p:ph type="ftr" sz="quarter" idx="11"/>
          </p:nvPr>
        </p:nvSpPr>
        <p:spPr/>
        <p:txBody>
          <a:bodyPr/>
          <a:lstStyle/>
          <a:p>
            <a:pPr rtl="1"/>
            <a:r>
              <a:rPr lang="he-IL" noProof="0" smtClean="0"/>
              <a:t>הוסף כותרת תחתונה</a:t>
            </a:r>
            <a:endParaRPr lang="he-IL" noProof="0" dirty="0"/>
          </a:p>
        </p:txBody>
      </p:sp>
      <p:sp>
        <p:nvSpPr>
          <p:cNvPr id="9" name="Slide Number Placeholder 8"/>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112858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E938347-94BA-4686-9C8D-A8A1EACCF3EB}" type="datetime1">
              <a:rPr lang="he-IL" smtClean="0"/>
              <a:pPr/>
              <a:t>י"א/אדר/תשע"ח</a:t>
            </a:fld>
            <a:endParaRPr lang="he-IL" dirty="0"/>
          </a:p>
        </p:txBody>
      </p:sp>
      <p:sp>
        <p:nvSpPr>
          <p:cNvPr id="4" name="Footer Placeholder 3"/>
          <p:cNvSpPr>
            <a:spLocks noGrp="1"/>
          </p:cNvSpPr>
          <p:nvPr>
            <p:ph type="ftr" sz="quarter" idx="11"/>
          </p:nvPr>
        </p:nvSpPr>
        <p:spPr/>
        <p:txBody>
          <a:bodyPr/>
          <a:lstStyle/>
          <a:p>
            <a:r>
              <a:rPr lang="he-IL" smtClean="0"/>
              <a:t>הוסף כותרת תחתונה</a:t>
            </a:r>
            <a:endParaRPr lang="he-IL" dirty="0"/>
          </a:p>
        </p:txBody>
      </p:sp>
      <p:sp>
        <p:nvSpPr>
          <p:cNvPr id="5" name="Slide Number Placeholder 4"/>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3574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1"/>
            <a:fld id="{066FC24C-26CC-43DB-B257-86BE98316B4D}" type="datetime1">
              <a:rPr lang="he-IL" noProof="0" smtClean="0"/>
              <a:t>י"א/אדר/תשע"ח</a:t>
            </a:fld>
            <a:endParaRPr lang="he-IL" noProof="0" dirty="0"/>
          </a:p>
        </p:txBody>
      </p:sp>
      <p:sp>
        <p:nvSpPr>
          <p:cNvPr id="3" name="Footer Placeholder 2"/>
          <p:cNvSpPr>
            <a:spLocks noGrp="1"/>
          </p:cNvSpPr>
          <p:nvPr>
            <p:ph type="ftr" sz="quarter" idx="11"/>
          </p:nvPr>
        </p:nvSpPr>
        <p:spPr/>
        <p:txBody>
          <a:bodyPr/>
          <a:lstStyle/>
          <a:p>
            <a:pPr rtl="1"/>
            <a:r>
              <a:rPr lang="he-IL" noProof="0" smtClean="0"/>
              <a:t>הוסף כותרת תחתונה</a:t>
            </a:r>
            <a:endParaRPr lang="he-IL" noProof="0" dirty="0"/>
          </a:p>
        </p:txBody>
      </p:sp>
      <p:sp>
        <p:nvSpPr>
          <p:cNvPr id="4" name="Slide Number Placeholder 3"/>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189299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265A9FF2-49ED-4F55-9F10-7E32C744426F}" type="datetime1">
              <a:rPr lang="he-IL" smtClean="0"/>
              <a:pPr/>
              <a:t>י"א/אדר/תשע"ח</a:t>
            </a:fld>
            <a:endParaRPr lang="he-IL" dirty="0"/>
          </a:p>
        </p:txBody>
      </p:sp>
      <p:sp>
        <p:nvSpPr>
          <p:cNvPr id="6" name="Footer Placeholder 5"/>
          <p:cNvSpPr>
            <a:spLocks noGrp="1"/>
          </p:cNvSpPr>
          <p:nvPr>
            <p:ph type="ftr" sz="quarter" idx="11"/>
          </p:nvPr>
        </p:nvSpPr>
        <p:spPr/>
        <p:txBody>
          <a:bodyPr/>
          <a:lstStyle/>
          <a:p>
            <a:r>
              <a:rPr lang="he-IL" smtClean="0"/>
              <a:t>הוסף כותרת תחתונה</a:t>
            </a:r>
            <a:endParaRPr lang="he-IL" dirty="0"/>
          </a:p>
        </p:txBody>
      </p:sp>
      <p:sp>
        <p:nvSpPr>
          <p:cNvPr id="7" name="Slide Number Placeholder 6"/>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374241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he-IL" smtClean="0"/>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5C7249B1-CA92-4EB7-B3F6-59BD3ECDD804}" type="datetime1">
              <a:rPr lang="he-IL" smtClean="0"/>
              <a:pPr/>
              <a:t>י"א/אדר/תשע"ח</a:t>
            </a:fld>
            <a:endParaRPr lang="he-IL" dirty="0"/>
          </a:p>
        </p:txBody>
      </p:sp>
      <p:sp>
        <p:nvSpPr>
          <p:cNvPr id="6" name="Footer Placeholder 5"/>
          <p:cNvSpPr>
            <a:spLocks noGrp="1"/>
          </p:cNvSpPr>
          <p:nvPr>
            <p:ph type="ftr" sz="quarter" idx="11"/>
          </p:nvPr>
        </p:nvSpPr>
        <p:spPr/>
        <p:txBody>
          <a:bodyPr/>
          <a:lstStyle/>
          <a:p>
            <a:r>
              <a:rPr lang="he-IL" smtClean="0"/>
              <a:t>הוסף כותרת תחתונה</a:t>
            </a:r>
            <a:endParaRPr lang="he-IL" dirty="0"/>
          </a:p>
        </p:txBody>
      </p:sp>
      <p:sp>
        <p:nvSpPr>
          <p:cNvPr id="7" name="Slide Number Placeholder 6"/>
          <p:cNvSpPr>
            <a:spLocks noGrp="1"/>
          </p:cNvSpPr>
          <p:nvPr>
            <p:ph type="sldNum" sz="quarter" idx="12"/>
          </p:nvPr>
        </p:nvSpPr>
        <p:spPr/>
        <p:txBody>
          <a:body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34581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A31186-6EB0-4949-A91B-06DFF0D722B9}" type="datetime1">
              <a:rPr lang="he-IL" smtClean="0"/>
              <a:pPr/>
              <a:t>י"א/אדר/תשע"ח</a:t>
            </a:fld>
            <a:endParaRPr lang="he-IL"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he-IL" smtClean="0"/>
              <a:t>הוסף כותרת תחתונה</a:t>
            </a:r>
            <a:endParaRPr lang="he-IL"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1CF334-2D5C-4859-84A6-CA7E6E43FAEB}" type="slidenum">
              <a:rPr lang="he-IL" smtClean="0"/>
              <a:pPr/>
              <a:t>‹#›</a:t>
            </a:fld>
            <a:endParaRPr lang="he-IL" dirty="0"/>
          </a:p>
        </p:txBody>
      </p:sp>
    </p:spTree>
    <p:extLst>
      <p:ext uri="{BB962C8B-B14F-4D97-AF65-F5344CB8AC3E}">
        <p14:creationId xmlns:p14="http://schemas.microsoft.com/office/powerpoint/2010/main" val="242158503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haLasry/ImageTalk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haLasry/ImageTalke/wiki/sr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MichaLasry/ImageTalke/wiki/sd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p:txBody>
          <a:bodyPr rtlCol="1"/>
          <a:lstStyle/>
          <a:p>
            <a:pPr algn="l" rtl="1"/>
            <a:r>
              <a:rPr lang="en-US" dirty="0" smtClean="0"/>
              <a:t>Image Talk</a:t>
            </a:r>
            <a:endParaRPr lang="he-IL" dirty="0"/>
          </a:p>
        </p:txBody>
      </p:sp>
      <p:sp>
        <p:nvSpPr>
          <p:cNvPr id="5" name="כותרת משנה 4"/>
          <p:cNvSpPr>
            <a:spLocks noGrp="1"/>
          </p:cNvSpPr>
          <p:nvPr>
            <p:ph type="subTitle" idx="1"/>
          </p:nvPr>
        </p:nvSpPr>
        <p:spPr>
          <a:xfrm>
            <a:off x="2681288" y="3700053"/>
            <a:ext cx="6987645" cy="2005288"/>
          </a:xfrm>
        </p:spPr>
        <p:txBody>
          <a:bodyPr rtlCol="1">
            <a:normAutofit fontScale="85000" lnSpcReduction="20000"/>
          </a:bodyPr>
          <a:lstStyle/>
          <a:p>
            <a:pPr rtl="1"/>
            <a:r>
              <a:rPr lang="he-IL" sz="2400" b="1" dirty="0" smtClean="0">
                <a:latin typeface="Arial" panose="020B0604020202020204" pitchFamily="34" charset="0"/>
              </a:rPr>
              <a:t>מגישות: 	 </a:t>
            </a:r>
            <a:r>
              <a:rPr lang="he-IL" sz="2400" dirty="0" smtClean="0">
                <a:latin typeface="Arial" panose="020B0604020202020204" pitchFamily="34" charset="0"/>
              </a:rPr>
              <a:t>ספיר יהודה, </a:t>
            </a:r>
          </a:p>
          <a:p>
            <a:pPr rtl="1"/>
            <a:r>
              <a:rPr lang="he-IL" sz="2400" dirty="0" smtClean="0">
                <a:latin typeface="Arial" panose="020B0604020202020204" pitchFamily="34" charset="0"/>
              </a:rPr>
              <a:t>		 יעל </a:t>
            </a:r>
            <a:r>
              <a:rPr lang="he-IL" sz="2400" dirty="0" err="1" smtClean="0">
                <a:latin typeface="Arial" panose="020B0604020202020204" pitchFamily="34" charset="0"/>
              </a:rPr>
              <a:t>יזדי</a:t>
            </a:r>
            <a:r>
              <a:rPr lang="he-IL" sz="2400" dirty="0" smtClean="0">
                <a:latin typeface="Arial" panose="020B0604020202020204" pitchFamily="34" charset="0"/>
              </a:rPr>
              <a:t>,</a:t>
            </a:r>
          </a:p>
          <a:p>
            <a:pPr rtl="1"/>
            <a:r>
              <a:rPr lang="he-IL" sz="2400" dirty="0" smtClean="0">
                <a:latin typeface="Arial" panose="020B0604020202020204" pitchFamily="34" charset="0"/>
              </a:rPr>
              <a:t> 		 מלכי </a:t>
            </a:r>
            <a:r>
              <a:rPr lang="he-IL" sz="2400" dirty="0" err="1" smtClean="0">
                <a:latin typeface="Arial" panose="020B0604020202020204" pitchFamily="34" charset="0"/>
              </a:rPr>
              <a:t>נוישטט</a:t>
            </a:r>
            <a:r>
              <a:rPr lang="he-IL" sz="2400" dirty="0" smtClean="0">
                <a:latin typeface="Arial" panose="020B0604020202020204" pitchFamily="34" charset="0"/>
              </a:rPr>
              <a:t>,</a:t>
            </a:r>
          </a:p>
          <a:p>
            <a:pPr rtl="1"/>
            <a:r>
              <a:rPr lang="he-IL" sz="2400" dirty="0" smtClean="0">
                <a:latin typeface="Arial" panose="020B0604020202020204" pitchFamily="34" charset="0"/>
              </a:rPr>
              <a:t> 		 שירה דיוויד,</a:t>
            </a:r>
          </a:p>
          <a:p>
            <a:pPr rtl="1"/>
            <a:r>
              <a:rPr lang="he-IL" sz="2400" dirty="0" smtClean="0">
                <a:latin typeface="Arial" panose="020B0604020202020204" pitchFamily="34" charset="0"/>
              </a:rPr>
              <a:t>	     </a:t>
            </a:r>
            <a:r>
              <a:rPr lang="he-IL" sz="2400" dirty="0">
                <a:latin typeface="Arial" panose="020B0604020202020204" pitchFamily="34" charset="0"/>
              </a:rPr>
              <a:t> </a:t>
            </a:r>
            <a:r>
              <a:rPr lang="he-IL" sz="2400" dirty="0" smtClean="0">
                <a:latin typeface="Arial" panose="020B0604020202020204" pitchFamily="34" charset="0"/>
              </a:rPr>
              <a:t>  מיכל </a:t>
            </a:r>
            <a:r>
              <a:rPr lang="he-IL" sz="2400" dirty="0" err="1" smtClean="0">
                <a:latin typeface="Arial" panose="020B0604020202020204" pitchFamily="34" charset="0"/>
              </a:rPr>
              <a:t>לסרי</a:t>
            </a:r>
            <a:r>
              <a:rPr lang="he-IL" sz="2400" dirty="0" smtClean="0">
                <a:latin typeface="Arial" panose="020B0604020202020204" pitchFamily="34" charset="0"/>
              </a:rPr>
              <a:t>.</a:t>
            </a:r>
            <a:endParaRPr lang="he-IL" sz="2400" dirty="0">
              <a:latin typeface="Arial" panose="020B0604020202020204" pitchFamily="34" charset="0"/>
            </a:endParaRPr>
          </a:p>
          <a:p>
            <a:pPr algn="l" rtl="1"/>
            <a:endParaRPr lang="he-IL" dirty="0"/>
          </a:p>
        </p:txBody>
      </p:sp>
      <p:sp>
        <p:nvSpPr>
          <p:cNvPr id="3" name="TextBox 2"/>
          <p:cNvSpPr txBox="1"/>
          <p:nvPr/>
        </p:nvSpPr>
        <p:spPr>
          <a:xfrm>
            <a:off x="10663707" y="296214"/>
            <a:ext cx="839315" cy="369332"/>
          </a:xfrm>
          <a:prstGeom prst="rect">
            <a:avLst/>
          </a:prstGeom>
          <a:noFill/>
        </p:spPr>
        <p:txBody>
          <a:bodyPr wrap="square" rtlCol="1">
            <a:spAutoFit/>
          </a:bodyPr>
          <a:lstStyle/>
          <a:p>
            <a:r>
              <a:rPr lang="he-IL" dirty="0" smtClean="0"/>
              <a:t>בס"ד</a:t>
            </a:r>
            <a:endParaRPr lang="he-IL" dirty="0"/>
          </a:p>
        </p:txBody>
      </p:sp>
      <p:pic>
        <p:nvPicPr>
          <p:cNvPr id="6" name="תמונה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1317" y="5462013"/>
            <a:ext cx="2310389" cy="1395987"/>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rtlCol="1"/>
          <a:lstStyle/>
          <a:p>
            <a:r>
              <a:rPr lang="he-IL" b="1" dirty="0"/>
              <a:t>לקחים שהפקנו מהפרויקט :</a:t>
            </a:r>
          </a:p>
        </p:txBody>
      </p:sp>
      <p:sp>
        <p:nvSpPr>
          <p:cNvPr id="2" name="מציין מיקום תוכן 1"/>
          <p:cNvSpPr>
            <a:spLocks noGrp="1"/>
          </p:cNvSpPr>
          <p:nvPr>
            <p:ph idx="1"/>
          </p:nvPr>
        </p:nvSpPr>
        <p:spPr>
          <a:xfrm>
            <a:off x="1484311" y="2282154"/>
            <a:ext cx="10018713" cy="3124201"/>
          </a:xfrm>
        </p:spPr>
        <p:txBody>
          <a:bodyPr rtlCol="1"/>
          <a:lstStyle/>
          <a:p>
            <a:pPr marL="0" indent="0">
              <a:lnSpc>
                <a:spcPct val="150000"/>
              </a:lnSpc>
              <a:buNone/>
            </a:pPr>
            <a:r>
              <a:rPr lang="he-IL" dirty="0"/>
              <a:t>לאורך הפרויקט למדנו על המשמעות של ניהול זמנים להצלחה מרבית. בתחילה זה היה מאתגר, עם הזמן השתפרנו בניהול הזמנים ובעמידה בהם. לאורך הפרויקט למדנו שצוות מאוחד ושיתוף פעולה מלא מסייע לתפוקה גבוהה וכן בהתגברות על מכשולים. ככל שצוות יהיה יותר מגובש נוכל להגיע לתפוקות גבוהות יותר </a:t>
            </a:r>
            <a:r>
              <a:rPr lang="he-IL" dirty="0" smtClean="0"/>
              <a:t>והספקים </a:t>
            </a:r>
            <a:r>
              <a:rPr lang="he-IL" dirty="0"/>
              <a:t>טובים יותר.</a:t>
            </a:r>
          </a:p>
        </p:txBody>
      </p:sp>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4537" y="5406355"/>
            <a:ext cx="2310389" cy="1395987"/>
          </a:xfrm>
          <a:prstGeom prst="rect">
            <a:avLst/>
          </a:prstGeom>
        </p:spPr>
      </p:pic>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:git &amp; GitHub</a:t>
            </a:r>
            <a:endParaRPr lang="he-IL" b="1" dirty="0"/>
          </a:p>
        </p:txBody>
      </p:sp>
      <p:sp>
        <p:nvSpPr>
          <p:cNvPr id="3" name="מציין מיקום תוכן 2"/>
          <p:cNvSpPr>
            <a:spLocks noGrp="1"/>
          </p:cNvSpPr>
          <p:nvPr>
            <p:ph idx="1"/>
          </p:nvPr>
        </p:nvSpPr>
        <p:spPr>
          <a:xfrm>
            <a:off x="1484311" y="2282154"/>
            <a:ext cx="10018713" cy="3124201"/>
          </a:xfrm>
        </p:spPr>
        <p:txBody>
          <a:bodyPr>
            <a:normAutofit fontScale="85000" lnSpcReduction="10000"/>
          </a:bodyPr>
          <a:lstStyle/>
          <a:p>
            <a:pPr marL="0" indent="0">
              <a:lnSpc>
                <a:spcPct val="150000"/>
              </a:lnSpc>
              <a:buNone/>
            </a:pPr>
            <a:r>
              <a:rPr lang="he-IL" sz="2400" dirty="0"/>
              <a:t>אחד מתכני הקורס החשובים שנלמדו בקורס זה הוא </a:t>
            </a:r>
            <a:r>
              <a:rPr lang="en-US" sz="2400" dirty="0" smtClean="0"/>
              <a:t> </a:t>
            </a:r>
            <a:r>
              <a:rPr lang="en-US" sz="2400" dirty="0" err="1" smtClean="0"/>
              <a:t>git</a:t>
            </a:r>
            <a:r>
              <a:rPr lang="en-US" sz="2400" dirty="0" smtClean="0"/>
              <a:t> </a:t>
            </a:r>
            <a:r>
              <a:rPr lang="he-IL" sz="2400" dirty="0" smtClean="0"/>
              <a:t>והאתר</a:t>
            </a:r>
            <a:r>
              <a:rPr lang="en-US" sz="2400" dirty="0" smtClean="0"/>
              <a:t> GitHub </a:t>
            </a:r>
            <a:r>
              <a:rPr lang="he-IL" sz="2400" dirty="0"/>
              <a:t>והשתמשנו בהם לאורך כל הפרויקט. </a:t>
            </a:r>
            <a:endParaRPr lang="he-IL" sz="2400" dirty="0" smtClean="0"/>
          </a:p>
          <a:p>
            <a:pPr marL="0" indent="0">
              <a:lnSpc>
                <a:spcPct val="150000"/>
              </a:lnSpc>
              <a:buNone/>
            </a:pPr>
            <a:r>
              <a:rPr lang="he-IL" sz="2400" dirty="0" smtClean="0"/>
              <a:t>ה-</a:t>
            </a:r>
            <a:r>
              <a:rPr lang="en-US" sz="2400" dirty="0" smtClean="0"/>
              <a:t> git </a:t>
            </a:r>
            <a:r>
              <a:rPr lang="he-IL" sz="2400" dirty="0"/>
              <a:t>עזר לנו </a:t>
            </a:r>
            <a:r>
              <a:rPr lang="he-IL" sz="2400" dirty="0" smtClean="0"/>
              <a:t>לסנכרן </a:t>
            </a:r>
            <a:r>
              <a:rPr lang="he-IL" sz="2400" dirty="0"/>
              <a:t>בין כל חברות הצוות ולאורך כל הפרויקט השתמשנו בו ובפקודותיו השונות בהן הסתייענו לצורך ניהול העבודה המשותפת</a:t>
            </a:r>
            <a:r>
              <a:rPr lang="he-IL" sz="2400" dirty="0" smtClean="0"/>
              <a:t>.</a:t>
            </a:r>
          </a:p>
          <a:p>
            <a:pPr marL="0" indent="0">
              <a:lnSpc>
                <a:spcPct val="150000"/>
              </a:lnSpc>
              <a:buNone/>
            </a:pPr>
            <a:r>
              <a:rPr lang="he-IL" sz="2400" dirty="0" smtClean="0"/>
              <a:t> ב-</a:t>
            </a:r>
            <a:r>
              <a:rPr lang="en-US" sz="2400" dirty="0" smtClean="0"/>
              <a:t> GitHub </a:t>
            </a:r>
            <a:r>
              <a:rPr lang="he-IL" sz="2400" dirty="0"/>
              <a:t>שמרנו את התוצר המעודכן בכל עת. יכולנו לבדוק ולעקוב אחרי שינויים ולנהל גרסאות. העבודה עם </a:t>
            </a:r>
            <a:r>
              <a:rPr lang="en-US" sz="2400" dirty="0" smtClean="0"/>
              <a:t> GitHub</a:t>
            </a:r>
            <a:r>
              <a:rPr lang="he-IL" sz="2400" dirty="0" smtClean="0"/>
              <a:t>ביישום </a:t>
            </a:r>
            <a:r>
              <a:rPr lang="he-IL" sz="2400" dirty="0"/>
              <a:t>של שולחן עבודה הייתה ממש יעילה ונוחה באופן משמעותי.</a:t>
            </a:r>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1039" y="5406355"/>
            <a:ext cx="2310389" cy="1395987"/>
          </a:xfrm>
          <a:prstGeom prst="rect">
            <a:avLst/>
          </a:prstGeom>
        </p:spPr>
      </p:pic>
    </p:spTree>
    <p:extLst>
      <p:ext uri="{BB962C8B-B14F-4D97-AF65-F5344CB8AC3E}">
        <p14:creationId xmlns:p14="http://schemas.microsoft.com/office/powerpoint/2010/main" val="123978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flipH="1">
            <a:off x="4338734" y="1166327"/>
            <a:ext cx="7243665" cy="5158273"/>
          </a:xfrm>
        </p:spPr>
        <p:txBody>
          <a:bodyPr/>
          <a:lstStyle/>
          <a:p>
            <a:pPr marL="0" indent="0">
              <a:lnSpc>
                <a:spcPct val="150000"/>
              </a:lnSpc>
              <a:buNone/>
            </a:pPr>
            <a:r>
              <a:rPr lang="he-IL" dirty="0" smtClean="0"/>
              <a:t>הקורס העניק לנו כלים מתקדמים לפיתוח פרוייקטי תוכנה.</a:t>
            </a:r>
          </a:p>
          <a:p>
            <a:pPr marL="0" indent="0">
              <a:lnSpc>
                <a:spcPct val="150000"/>
              </a:lnSpc>
              <a:buNone/>
            </a:pPr>
            <a:r>
              <a:rPr lang="he-IL" dirty="0" smtClean="0"/>
              <a:t>העבודה לא הייתה פשוטה אך התגברנו על הקשיים ונהנינו.</a:t>
            </a:r>
          </a:p>
          <a:p>
            <a:pPr marL="0" indent="0">
              <a:lnSpc>
                <a:spcPct val="150000"/>
              </a:lnSpc>
              <a:buNone/>
            </a:pPr>
            <a:r>
              <a:rPr lang="he-IL" dirty="0" smtClean="0"/>
              <a:t>אנו מקוות כי האפליקציה תבוא לשימוש </a:t>
            </a:r>
            <a:r>
              <a:rPr lang="he-IL" dirty="0"/>
              <a:t>רב ויעיל </a:t>
            </a:r>
            <a:r>
              <a:rPr lang="he-IL" dirty="0" smtClean="0"/>
              <a:t>ויגרום לחוויית </a:t>
            </a:r>
            <a:r>
              <a:rPr lang="he-IL" dirty="0"/>
              <a:t>משתמש מתקדמת ברמה מרבית.</a:t>
            </a:r>
            <a:endParaRPr lang="he-IL" dirty="0" smtClean="0"/>
          </a:p>
          <a:p>
            <a:pPr marL="0" indent="0">
              <a:buNone/>
            </a:pPr>
            <a:endParaRPr lang="he-IL" dirty="0" smtClean="0"/>
          </a:p>
          <a:p>
            <a:pPr marL="0" indent="0">
              <a:buNone/>
            </a:pPr>
            <a:r>
              <a:rPr lang="he-IL" dirty="0" smtClean="0"/>
              <a:t> </a:t>
            </a:r>
            <a:endParaRPr lang="he-IL" dirty="0"/>
          </a:p>
        </p:txBody>
      </p:sp>
      <p:sp>
        <p:nvSpPr>
          <p:cNvPr id="4" name="TextBox 3"/>
          <p:cNvSpPr txBox="1"/>
          <p:nvPr/>
        </p:nvSpPr>
        <p:spPr>
          <a:xfrm>
            <a:off x="2495544" y="4887502"/>
            <a:ext cx="5309118" cy="1015663"/>
          </a:xfrm>
          <a:prstGeom prst="rect">
            <a:avLst/>
          </a:prstGeom>
          <a:noFill/>
          <a:ln>
            <a:noFill/>
          </a:ln>
        </p:spPr>
        <p:txBody>
          <a:bodyPr wrap="square" rtlCol="1">
            <a:spAutoFit/>
          </a:bodyPr>
          <a:lstStyle/>
          <a:p>
            <a:r>
              <a:rPr lang="he-IL" sz="6000" dirty="0" smtClean="0"/>
              <a:t>תודה רבה!</a:t>
            </a:r>
          </a:p>
        </p:txBody>
      </p:sp>
      <p:pic>
        <p:nvPicPr>
          <p:cNvPr id="6" name="תמונה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9292" y="5462013"/>
            <a:ext cx="2310389" cy="1395987"/>
          </a:xfrm>
          <a:prstGeom prst="rect">
            <a:avLst/>
          </a:prstGeom>
        </p:spPr>
      </p:pic>
    </p:spTree>
    <p:extLst>
      <p:ext uri="{BB962C8B-B14F-4D97-AF65-F5344CB8AC3E}">
        <p14:creationId xmlns:p14="http://schemas.microsoft.com/office/powerpoint/2010/main" val="298252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rtlCol="1"/>
          <a:lstStyle/>
          <a:p>
            <a:r>
              <a:rPr lang="he-IL" b="1" dirty="0" smtClean="0"/>
              <a:t>על אפליקציית </a:t>
            </a:r>
            <a:r>
              <a:rPr lang="en-US" b="1" dirty="0">
                <a:solidFill>
                  <a:prstClr val="black"/>
                </a:solidFill>
              </a:rPr>
              <a:t>Image Talk</a:t>
            </a:r>
            <a:r>
              <a:rPr lang="he-IL" b="1" dirty="0">
                <a:solidFill>
                  <a:prstClr val="black"/>
                </a:solidFill>
              </a:rPr>
              <a:t> </a:t>
            </a:r>
            <a:r>
              <a:rPr lang="he-IL" b="1" dirty="0" smtClean="0"/>
              <a:t>:</a:t>
            </a:r>
            <a:endParaRPr lang="he-IL" b="1" dirty="0"/>
          </a:p>
        </p:txBody>
      </p:sp>
      <p:sp>
        <p:nvSpPr>
          <p:cNvPr id="2" name="מציין מיקום תוכן 1"/>
          <p:cNvSpPr>
            <a:spLocks noGrp="1"/>
          </p:cNvSpPr>
          <p:nvPr>
            <p:ph idx="1"/>
          </p:nvPr>
        </p:nvSpPr>
        <p:spPr>
          <a:xfrm>
            <a:off x="1484311" y="2438399"/>
            <a:ext cx="10018713" cy="3124201"/>
          </a:xfrm>
        </p:spPr>
        <p:txBody>
          <a:bodyPr rtlCol="1">
            <a:normAutofit lnSpcReduction="10000"/>
          </a:bodyPr>
          <a:lstStyle/>
          <a:p>
            <a:pPr marL="0" indent="0" algn="r" rtl="1">
              <a:lnSpc>
                <a:spcPct val="150000"/>
              </a:lnSpc>
              <a:buNone/>
            </a:pPr>
            <a:r>
              <a:rPr lang="en-US" dirty="0" smtClean="0"/>
              <a:t>Image Talk</a:t>
            </a:r>
            <a:r>
              <a:rPr lang="he-IL" dirty="0" smtClean="0"/>
              <a:t> הינה אפליקציה אשר מאפשרת תקשורת פשוטה לאנשים בעלי מוגבלויות.</a:t>
            </a:r>
          </a:p>
          <a:p>
            <a:pPr marL="0" indent="0" algn="r" rtl="1">
              <a:lnSpc>
                <a:spcPct val="150000"/>
              </a:lnSpc>
              <a:buNone/>
            </a:pPr>
            <a:r>
              <a:rPr lang="he-IL" dirty="0" smtClean="0"/>
              <a:t>התקשורת נעשית באמצעות הרכבת משפטים מתמונות, הקראת המשפט המפוענח ושליחתו לאיש הקשר הנבחר דרך ה-</a:t>
            </a:r>
            <a:r>
              <a:rPr lang="en-US" dirty="0" smtClean="0"/>
              <a:t>WhatsApp </a:t>
            </a:r>
            <a:r>
              <a:rPr lang="he-IL" dirty="0" smtClean="0"/>
              <a:t> .</a:t>
            </a:r>
          </a:p>
          <a:p>
            <a:pPr marL="0" indent="0" algn="r" rtl="1">
              <a:lnSpc>
                <a:spcPct val="150000"/>
              </a:lnSpc>
              <a:buNone/>
            </a:pPr>
            <a:r>
              <a:rPr lang="he-IL" dirty="0" smtClean="0"/>
              <a:t>האפליקציה מכילה תמונות ממגוון תחומים המאפשרות להרכיב משפטים.</a:t>
            </a:r>
            <a:endParaRPr lang="he-IL" dirty="0"/>
          </a:p>
        </p:txBody>
      </p:sp>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2602" y="5462013"/>
            <a:ext cx="2310389" cy="1395987"/>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858383" y="2951017"/>
            <a:ext cx="10018713" cy="1967346"/>
          </a:xfrm>
        </p:spPr>
        <p:txBody>
          <a:bodyPr/>
          <a:lstStyle/>
          <a:p>
            <a:pPr marL="0" indent="0">
              <a:buNone/>
            </a:pPr>
            <a:r>
              <a:rPr lang="he-IL" dirty="0" smtClean="0"/>
              <a:t>דף הבית:</a:t>
            </a:r>
            <a:endParaRPr lang="he-IL" dirty="0"/>
          </a:p>
        </p:txBody>
      </p:sp>
      <p:sp>
        <p:nvSpPr>
          <p:cNvPr id="5" name="TextBox 4"/>
          <p:cNvSpPr txBox="1"/>
          <p:nvPr/>
        </p:nvSpPr>
        <p:spPr>
          <a:xfrm>
            <a:off x="6565263" y="465514"/>
            <a:ext cx="5311833" cy="461665"/>
          </a:xfrm>
          <a:prstGeom prst="rect">
            <a:avLst/>
          </a:prstGeom>
          <a:noFill/>
        </p:spPr>
        <p:txBody>
          <a:bodyPr wrap="square" rtlCol="1">
            <a:spAutoFit/>
          </a:bodyPr>
          <a:lstStyle/>
          <a:p>
            <a:r>
              <a:rPr lang="he-IL" sz="2400" dirty="0" smtClean="0"/>
              <a:t>התחברות:</a:t>
            </a:r>
            <a:endParaRPr lang="he-IL" sz="2400" dirty="0"/>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293" y="186560"/>
            <a:ext cx="5066693" cy="2623140"/>
          </a:xfrm>
          <a:prstGeom prst="rect">
            <a:avLst/>
          </a:prstGeom>
        </p:spPr>
      </p:pic>
      <p:pic>
        <p:nvPicPr>
          <p:cNvPr id="7" name="תמונה 6"/>
          <p:cNvPicPr>
            <a:picLocks noChangeAspect="1"/>
          </p:cNvPicPr>
          <p:nvPr/>
        </p:nvPicPr>
        <p:blipFill rotWithShape="1">
          <a:blip r:embed="rId3">
            <a:extLst>
              <a:ext uri="{28A0092B-C50C-407E-A947-70E740481C1C}">
                <a14:useLocalDpi xmlns:a14="http://schemas.microsoft.com/office/drawing/2010/main" val="0"/>
              </a:ext>
            </a:extLst>
          </a:blip>
          <a:srcRect l="2186" t="721" r="617" b="1196"/>
          <a:stretch/>
        </p:blipFill>
        <p:spPr>
          <a:xfrm>
            <a:off x="3906982" y="3050115"/>
            <a:ext cx="5170516" cy="3691507"/>
          </a:xfrm>
          <a:prstGeom prst="rect">
            <a:avLst/>
          </a:prstGeom>
        </p:spPr>
      </p:pic>
    </p:spTree>
    <p:extLst>
      <p:ext uri="{BB962C8B-B14F-4D97-AF65-F5344CB8AC3E}">
        <p14:creationId xmlns:p14="http://schemas.microsoft.com/office/powerpoint/2010/main" val="23477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rtlCol="1"/>
          <a:lstStyle/>
          <a:p>
            <a:pPr algn="r" rtl="1"/>
            <a:r>
              <a:rPr lang="he-IL" b="1" dirty="0" smtClean="0"/>
              <a:t>מטרות הפרויקט</a:t>
            </a:r>
            <a:endParaRPr lang="he-IL" b="1" dirty="0"/>
          </a:p>
        </p:txBody>
      </p:sp>
      <p:sp>
        <p:nvSpPr>
          <p:cNvPr id="2" name="מציין מיקום תוכן 1"/>
          <p:cNvSpPr>
            <a:spLocks noGrp="1"/>
          </p:cNvSpPr>
          <p:nvPr>
            <p:ph idx="1"/>
          </p:nvPr>
        </p:nvSpPr>
        <p:spPr/>
        <p:txBody>
          <a:bodyPr rtlCol="1"/>
          <a:lstStyle/>
          <a:p>
            <a:pPr marL="393192" lvl="1" indent="0" algn="r" rtl="1">
              <a:lnSpc>
                <a:spcPct val="150000"/>
              </a:lnSpc>
              <a:buNone/>
            </a:pPr>
            <a:r>
              <a:rPr lang="he-IL" dirty="0" smtClean="0"/>
              <a:t>בפרויקט יצרנו אפליקציה שמטרתה לספק לבעלי לקויות תקשורת:</a:t>
            </a:r>
          </a:p>
          <a:p>
            <a:pPr lvl="1">
              <a:lnSpc>
                <a:spcPct val="150000"/>
              </a:lnSpc>
            </a:pPr>
            <a:r>
              <a:rPr lang="he-IL" dirty="0" smtClean="0"/>
              <a:t>דרך לתקשר בצורה פשוטה.</a:t>
            </a:r>
          </a:p>
          <a:p>
            <a:pPr lvl="1">
              <a:lnSpc>
                <a:spcPct val="150000"/>
              </a:lnSpc>
            </a:pPr>
            <a:r>
              <a:rPr lang="he-IL" dirty="0" smtClean="0"/>
              <a:t>ממשק המלמד לחבר משפטים בעלי משמעות.</a:t>
            </a:r>
          </a:p>
          <a:p>
            <a:pPr lvl="1">
              <a:lnSpc>
                <a:spcPct val="150000"/>
              </a:lnSpc>
            </a:pPr>
            <a:r>
              <a:rPr lang="he-IL" dirty="0" smtClean="0"/>
              <a:t>ממשק ליצירת קשרים בקלות.</a:t>
            </a:r>
          </a:p>
          <a:p>
            <a:pPr lvl="1">
              <a:lnSpc>
                <a:spcPct val="150000"/>
              </a:lnSpc>
            </a:pPr>
            <a:endParaRPr lang="he-IL" dirty="0" smtClean="0"/>
          </a:p>
          <a:p>
            <a:pPr lvl="1"/>
            <a:endParaRPr lang="he-IL" dirty="0" smtClean="0"/>
          </a:p>
          <a:p>
            <a:pPr lvl="1"/>
            <a:endParaRPr lang="he-IL" dirty="0"/>
          </a:p>
          <a:p>
            <a:pPr marL="393192" lvl="1" indent="0">
              <a:buNone/>
            </a:pPr>
            <a:endParaRPr lang="he-IL" dirty="0"/>
          </a:p>
        </p:txBody>
      </p:sp>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4414" y="5321806"/>
            <a:ext cx="2310389" cy="1395987"/>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609600" y="573459"/>
            <a:ext cx="10972800" cy="1143000"/>
          </a:xfrm>
        </p:spPr>
        <p:txBody>
          <a:bodyPr rtlCol="1"/>
          <a:lstStyle/>
          <a:p>
            <a:pPr algn="r" rtl="1"/>
            <a:r>
              <a:rPr lang="he-IL" b="1" dirty="0" smtClean="0"/>
              <a:t>התוצאה</a:t>
            </a:r>
            <a:endParaRPr lang="he-IL" b="1" dirty="0"/>
          </a:p>
        </p:txBody>
      </p:sp>
      <p:sp>
        <p:nvSpPr>
          <p:cNvPr id="2" name="מציין מיקום תוכן 1"/>
          <p:cNvSpPr>
            <a:spLocks noGrp="1"/>
          </p:cNvSpPr>
          <p:nvPr>
            <p:ph idx="1"/>
          </p:nvPr>
        </p:nvSpPr>
        <p:spPr>
          <a:xfrm flipH="1">
            <a:off x="185651" y="1828801"/>
            <a:ext cx="10972800" cy="2283256"/>
          </a:xfrm>
        </p:spPr>
        <p:txBody>
          <a:bodyPr rtlCol="1"/>
          <a:lstStyle/>
          <a:p>
            <a:pPr marL="0" indent="0">
              <a:buNone/>
            </a:pPr>
            <a:r>
              <a:rPr lang="he-IL" dirty="0" smtClean="0"/>
              <a:t>התוצר הסופי:</a:t>
            </a:r>
          </a:p>
          <a:p>
            <a:pPr marL="0" indent="0">
              <a:buNone/>
            </a:pPr>
            <a:r>
              <a:rPr lang="en-US" dirty="0" smtClean="0">
                <a:solidFill>
                  <a:srgbClr val="0000FF"/>
                </a:solidFill>
                <a:hlinkClick r:id="rId3"/>
              </a:rPr>
              <a:t>https://github.com/MichaLasry/ImageTalke</a:t>
            </a:r>
            <a:r>
              <a:rPr lang="en-US" dirty="0" smtClean="0">
                <a:solidFill>
                  <a:srgbClr val="0000FF"/>
                </a:solidFill>
              </a:rPr>
              <a:t>                       </a:t>
            </a:r>
          </a:p>
          <a:p>
            <a:pPr marL="0" indent="0">
              <a:buNone/>
            </a:pPr>
            <a:endParaRPr lang="he-IL" dirty="0"/>
          </a:p>
        </p:txBody>
      </p:sp>
      <p:pic>
        <p:nvPicPr>
          <p:cNvPr id="5" name="תמונה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5730" y="5470326"/>
            <a:ext cx="2310389" cy="1395987"/>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1484312" y="203662"/>
            <a:ext cx="10018713" cy="1752599"/>
          </a:xfrm>
        </p:spPr>
        <p:txBody>
          <a:bodyPr rtlCol="1"/>
          <a:lstStyle/>
          <a:p>
            <a:r>
              <a:rPr lang="he-IL" b="1" dirty="0"/>
              <a:t>שלבי העבודה על הפרויקט:</a:t>
            </a:r>
          </a:p>
        </p:txBody>
      </p:sp>
      <p:sp>
        <p:nvSpPr>
          <p:cNvPr id="2" name="מציין מיקום תוכן 1"/>
          <p:cNvSpPr>
            <a:spLocks noGrp="1"/>
          </p:cNvSpPr>
          <p:nvPr>
            <p:ph idx="1"/>
          </p:nvPr>
        </p:nvSpPr>
        <p:spPr>
          <a:xfrm>
            <a:off x="1047405" y="1604356"/>
            <a:ext cx="10455620" cy="3682538"/>
          </a:xfrm>
        </p:spPr>
        <p:txBody>
          <a:bodyPr rtlCol="1">
            <a:normAutofit/>
          </a:bodyPr>
          <a:lstStyle/>
          <a:p>
            <a:pPr marL="0" indent="0">
              <a:buNone/>
            </a:pPr>
            <a:r>
              <a:rPr lang="he-IL" b="1" dirty="0"/>
              <a:t>אפיון והגשת מסמכים רלוונטיים</a:t>
            </a:r>
            <a:r>
              <a:rPr lang="he-IL" b="1" dirty="0" smtClean="0"/>
              <a:t>:</a:t>
            </a:r>
          </a:p>
          <a:p>
            <a:r>
              <a:rPr lang="he-IL" dirty="0" smtClean="0"/>
              <a:t> </a:t>
            </a:r>
            <a:r>
              <a:rPr lang="en-US" dirty="0" smtClean="0"/>
              <a:t> - SRS</a:t>
            </a:r>
            <a:r>
              <a:rPr lang="he-IL" dirty="0" smtClean="0"/>
              <a:t>מסמך </a:t>
            </a:r>
            <a:r>
              <a:rPr lang="he-IL" dirty="0"/>
              <a:t>הדרישות של </a:t>
            </a:r>
            <a:r>
              <a:rPr lang="he-IL" dirty="0" smtClean="0"/>
              <a:t>הלקוח.</a:t>
            </a:r>
          </a:p>
          <a:p>
            <a:pPr marL="0" indent="0">
              <a:buNone/>
            </a:pPr>
            <a:r>
              <a:rPr lang="he-IL" dirty="0" smtClean="0"/>
              <a:t>	</a:t>
            </a:r>
            <a:r>
              <a:rPr lang="en-US" dirty="0">
                <a:hlinkClick r:id="rId3"/>
              </a:rPr>
              <a:t> https://github.com/MichaLasry/ImageTalke/wiki/srs</a:t>
            </a:r>
            <a:r>
              <a:rPr lang="he-IL" dirty="0" smtClean="0"/>
              <a:t> </a:t>
            </a:r>
            <a:endParaRPr lang="en-US" dirty="0" smtClean="0"/>
          </a:p>
          <a:p>
            <a:r>
              <a:rPr lang="en-US" dirty="0" smtClean="0"/>
              <a:t> - SDS </a:t>
            </a:r>
            <a:r>
              <a:rPr lang="he-IL" dirty="0" smtClean="0"/>
              <a:t>מסמך </a:t>
            </a:r>
            <a:r>
              <a:rPr lang="he-IL" dirty="0"/>
              <a:t>המכיל תרשימי </a:t>
            </a:r>
            <a:r>
              <a:rPr lang="en-US" dirty="0" smtClean="0"/>
              <a:t> UML </a:t>
            </a:r>
            <a:r>
              <a:rPr lang="he-IL" dirty="0"/>
              <a:t>המפרטים על צורת בניית האתר</a:t>
            </a:r>
            <a:r>
              <a:rPr lang="he-IL" dirty="0" smtClean="0"/>
              <a:t>.</a:t>
            </a:r>
          </a:p>
          <a:p>
            <a:pPr marL="0" indent="0">
              <a:buNone/>
            </a:pPr>
            <a:r>
              <a:rPr lang="en-US" dirty="0" smtClean="0"/>
              <a:t>	</a:t>
            </a:r>
            <a:r>
              <a:rPr lang="en-US" dirty="0">
                <a:hlinkClick r:id="rId4"/>
              </a:rPr>
              <a:t>https://github.com/MichaLasry/ImageTalke/wiki/sds</a:t>
            </a:r>
            <a:r>
              <a:rPr lang="en-US" dirty="0"/>
              <a:t>     </a:t>
            </a:r>
            <a:endParaRPr lang="he-IL" dirty="0"/>
          </a:p>
        </p:txBody>
      </p:sp>
      <p:pic>
        <p:nvPicPr>
          <p:cNvPr id="5" name="תמונה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6225" y="5406355"/>
            <a:ext cx="2310389" cy="1395987"/>
          </a:xfrm>
          <a:prstGeom prst="rect">
            <a:avLst/>
          </a:prstGeom>
        </p:spPr>
      </p:pic>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t>שלבי העבודה על הפרויקט:</a:t>
            </a:r>
            <a:endParaRPr lang="he-IL" dirty="0"/>
          </a:p>
        </p:txBody>
      </p:sp>
      <p:sp>
        <p:nvSpPr>
          <p:cNvPr id="3" name="מציין מיקום תוכן 2"/>
          <p:cNvSpPr>
            <a:spLocks noGrp="1"/>
          </p:cNvSpPr>
          <p:nvPr>
            <p:ph idx="1"/>
          </p:nvPr>
        </p:nvSpPr>
        <p:spPr>
          <a:xfrm>
            <a:off x="1650565" y="2144685"/>
            <a:ext cx="10018713" cy="3050770"/>
          </a:xfrm>
        </p:spPr>
        <p:txBody>
          <a:bodyPr>
            <a:normAutofit/>
          </a:bodyPr>
          <a:lstStyle/>
          <a:p>
            <a:pPr marL="0" indent="0">
              <a:buNone/>
            </a:pPr>
            <a:r>
              <a:rPr lang="he-IL" sz="2000" b="1" dirty="0"/>
              <a:t>הגשת מסמך </a:t>
            </a:r>
            <a:r>
              <a:rPr lang="he-IL" sz="2000" b="1" dirty="0" smtClean="0"/>
              <a:t>ה</a:t>
            </a:r>
            <a:r>
              <a:rPr lang="en-US" sz="2000" b="1" dirty="0" smtClean="0"/>
              <a:t>) ZFR- </a:t>
            </a:r>
            <a:r>
              <a:rPr lang="he-IL" sz="2000" b="1" dirty="0"/>
              <a:t>הקמת תשתיות): </a:t>
            </a:r>
          </a:p>
          <a:p>
            <a:pPr marL="0" indent="0">
              <a:lnSpc>
                <a:spcPct val="110000"/>
              </a:lnSpc>
              <a:buNone/>
            </a:pPr>
            <a:r>
              <a:rPr lang="he-IL" sz="2000" dirty="0"/>
              <a:t>פירטנו את המשימות, דרגת קושי והזמן שאנו מעריכות שנדרש לביצוע כל משימה. תכננו את החלוקה לסבבים, תוך התחשבות בסדר עדיפויות ושאיפה לתוצאות טובות ולהספק רב.</a:t>
            </a:r>
          </a:p>
          <a:p>
            <a:pPr marL="0" indent="0">
              <a:lnSpc>
                <a:spcPct val="110000"/>
              </a:lnSpc>
              <a:buNone/>
            </a:pPr>
            <a:r>
              <a:rPr lang="he-IL" sz="2000" dirty="0"/>
              <a:t>הגענו למסקנה שלפיתוח מוצר איכותי ומבוקר נדרש תכנון מסודר ומונחה מטרה, ופירוט מעמיק של המשימות.</a:t>
            </a:r>
          </a:p>
          <a:p>
            <a:pPr marL="0" indent="0">
              <a:buNone/>
            </a:pPr>
            <a:endParaRPr lang="he-IL" dirty="0"/>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452" y="4181301"/>
            <a:ext cx="3760905" cy="2552007"/>
          </a:xfrm>
          <a:prstGeom prst="rect">
            <a:avLst/>
          </a:prstGeom>
        </p:spPr>
      </p:pic>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921" y="4181301"/>
            <a:ext cx="3735150" cy="2552007"/>
          </a:xfrm>
          <a:prstGeom prst="rect">
            <a:avLst/>
          </a:prstGeom>
        </p:spPr>
      </p:pic>
    </p:spTree>
    <p:extLst>
      <p:ext uri="{BB962C8B-B14F-4D97-AF65-F5344CB8AC3E}">
        <p14:creationId xmlns:p14="http://schemas.microsoft.com/office/powerpoint/2010/main" val="80298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1391169" y="228600"/>
            <a:ext cx="10018713" cy="1752599"/>
          </a:xfrm>
        </p:spPr>
        <p:txBody>
          <a:bodyPr rtlCol="1"/>
          <a:lstStyle/>
          <a:p>
            <a:r>
              <a:rPr lang="he-IL" b="1" dirty="0"/>
              <a:t>אתגרים שהתמודדנו איתם:</a:t>
            </a:r>
          </a:p>
        </p:txBody>
      </p:sp>
      <p:sp>
        <p:nvSpPr>
          <p:cNvPr id="2" name="מציין מיקום תוכן 1"/>
          <p:cNvSpPr>
            <a:spLocks noGrp="1"/>
          </p:cNvSpPr>
          <p:nvPr>
            <p:ph idx="1"/>
          </p:nvPr>
        </p:nvSpPr>
        <p:spPr>
          <a:xfrm>
            <a:off x="1749971" y="1435849"/>
            <a:ext cx="9134856" cy="4152901"/>
          </a:xfrm>
        </p:spPr>
        <p:txBody>
          <a:bodyPr rtlCol="1">
            <a:noAutofit/>
          </a:bodyPr>
          <a:lstStyle/>
          <a:p>
            <a:pPr marL="0" indent="0">
              <a:buNone/>
            </a:pPr>
            <a:r>
              <a:rPr lang="he-IL" sz="1800" b="1" dirty="0"/>
              <a:t>ידע</a:t>
            </a:r>
            <a:r>
              <a:rPr lang="he-IL" sz="1800" b="1" dirty="0" smtClean="0"/>
              <a:t>:</a:t>
            </a:r>
          </a:p>
          <a:p>
            <a:pPr marL="0" indent="0">
              <a:buNone/>
            </a:pPr>
            <a:r>
              <a:rPr lang="he-IL" sz="1800" dirty="0" smtClean="0"/>
              <a:t>התמודדנו </a:t>
            </a:r>
            <a:r>
              <a:rPr lang="he-IL" sz="1800" dirty="0"/>
              <a:t>עם כלים ונושאים חדשים שלא הכרנו, דבר שהקשה עלינו אבל חישל אותנו. </a:t>
            </a:r>
            <a:endParaRPr lang="he-IL" sz="1800" dirty="0" smtClean="0"/>
          </a:p>
          <a:p>
            <a:pPr marL="0" indent="0">
              <a:buNone/>
            </a:pPr>
            <a:r>
              <a:rPr lang="he-IL" sz="1800" dirty="0" smtClean="0"/>
              <a:t>ביצענו </a:t>
            </a:r>
            <a:r>
              <a:rPr lang="he-IL" sz="1800" dirty="0"/>
              <a:t>למידה עצמית על נושאים שונים, כגון: פיתוח צד שרת </a:t>
            </a:r>
            <a:r>
              <a:rPr lang="he-IL" sz="1800" dirty="0" smtClean="0"/>
              <a:t>ב- </a:t>
            </a:r>
            <a:r>
              <a:rPr lang="en-US" sz="1800" dirty="0" smtClean="0"/>
              <a:t>F</a:t>
            </a:r>
            <a:r>
              <a:rPr lang="he-IL" sz="1800" dirty="0" smtClean="0"/>
              <a:t>irebase , עבודה עם </a:t>
            </a:r>
            <a:r>
              <a:rPr lang="en-US" sz="1800" dirty="0" smtClean="0"/>
              <a:t>Angular2 </a:t>
            </a:r>
            <a:r>
              <a:rPr lang="he-IL" sz="1800" dirty="0" smtClean="0"/>
              <a:t> .</a:t>
            </a:r>
          </a:p>
          <a:p>
            <a:pPr marL="0" indent="0">
              <a:buNone/>
            </a:pPr>
            <a:r>
              <a:rPr lang="he-IL" sz="1800" dirty="0"/>
              <a:t>סיוע רב הגיע מהאינטרנט, מאתרים שונים, שביניהם ניתן למנות את</a:t>
            </a:r>
            <a:r>
              <a:rPr lang="he-IL" sz="1800" dirty="0" smtClean="0"/>
              <a:t>:</a:t>
            </a:r>
          </a:p>
          <a:p>
            <a:pPr>
              <a:buFont typeface="Wingdings" panose="05000000000000000000" pitchFamily="2" charset="2"/>
              <a:buChar char="v"/>
            </a:pPr>
            <a:r>
              <a:rPr lang="en-US" sz="1800" dirty="0" smtClean="0"/>
              <a:t>-</a:t>
            </a:r>
            <a:r>
              <a:rPr lang="en-US" sz="1800" spc="-50" dirty="0"/>
              <a:t> Angular material</a:t>
            </a:r>
            <a:r>
              <a:rPr lang="en-US" sz="1800" dirty="0" smtClean="0"/>
              <a:t> ,W3schools  </a:t>
            </a:r>
            <a:r>
              <a:rPr lang="he-IL" sz="1800" dirty="0" smtClean="0"/>
              <a:t> שסייעו בעיצוב האפליקציה. </a:t>
            </a:r>
          </a:p>
          <a:p>
            <a:pPr>
              <a:buFont typeface="Wingdings" panose="05000000000000000000" pitchFamily="2" charset="2"/>
              <a:buChar char="v"/>
            </a:pPr>
            <a:r>
              <a:rPr lang="en-US" sz="1800" dirty="0"/>
              <a:t>Stack overflow, </a:t>
            </a:r>
            <a:r>
              <a:rPr lang="en-US" sz="1800" dirty="0" err="1" smtClean="0"/>
              <a:t>github</a:t>
            </a:r>
            <a:r>
              <a:rPr lang="en-US" sz="1800" dirty="0" smtClean="0"/>
              <a:t> </a:t>
            </a:r>
            <a:r>
              <a:rPr lang="he-IL" sz="1800" dirty="0" smtClean="0"/>
              <a:t> - שסייע </a:t>
            </a:r>
            <a:r>
              <a:rPr lang="he-IL" sz="1800" dirty="0"/>
              <a:t>בפתרון בעיות קוד</a:t>
            </a:r>
            <a:r>
              <a:rPr lang="he-IL" sz="1800" dirty="0" smtClean="0"/>
              <a:t>.</a:t>
            </a:r>
          </a:p>
          <a:p>
            <a:pPr marL="0" indent="0">
              <a:buNone/>
            </a:pPr>
            <a:r>
              <a:rPr lang="he-IL" sz="1800" b="1" dirty="0"/>
              <a:t>לחץ זמנים</a:t>
            </a:r>
            <a:r>
              <a:rPr lang="he-IL" sz="1800" b="1" dirty="0" smtClean="0"/>
              <a:t>:</a:t>
            </a:r>
          </a:p>
          <a:p>
            <a:pPr marL="0" indent="0">
              <a:buNone/>
            </a:pPr>
            <a:r>
              <a:rPr lang="he-IL" sz="1800" dirty="0" smtClean="0"/>
              <a:t>התמודדנו </a:t>
            </a:r>
            <a:r>
              <a:rPr lang="he-IL" sz="1800" dirty="0"/>
              <a:t>עם חוסר בזמן ועומס עבודה, אבל למדנו להתנהל בצורה נכונה ובעבודה בצוות. השתדלנו לעמוד בכל-רב היעדים. </a:t>
            </a:r>
            <a:endParaRPr lang="he-IL" sz="1800" dirty="0" smtClean="0"/>
          </a:p>
          <a:p>
            <a:pPr marL="0" indent="0">
              <a:buNone/>
            </a:pPr>
            <a:r>
              <a:rPr lang="en-US" sz="1800" dirty="0" smtClean="0"/>
              <a:t> ZFR </a:t>
            </a:r>
            <a:r>
              <a:rPr lang="he-IL" sz="1800" dirty="0"/>
              <a:t>והגשת הסבבים – שסייעו ונתנו הכוונה מעשית כיצד לתכנן את הזמן נכון.</a:t>
            </a:r>
            <a:endParaRPr lang="he-IL" sz="1800" dirty="0" smtClean="0"/>
          </a:p>
        </p:txBody>
      </p:sp>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7571" y="5462013"/>
            <a:ext cx="2310389" cy="1395987"/>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p:txBody>
          <a:bodyPr rtlCol="1"/>
          <a:lstStyle/>
          <a:p>
            <a:r>
              <a:rPr lang="he-IL" b="1" dirty="0"/>
              <a:t>אתגרים שאיתם התמודדנו:</a:t>
            </a:r>
          </a:p>
        </p:txBody>
      </p:sp>
      <p:sp>
        <p:nvSpPr>
          <p:cNvPr id="2" name="מציין מיקום תוכן 1"/>
          <p:cNvSpPr>
            <a:spLocks noGrp="1"/>
          </p:cNvSpPr>
          <p:nvPr>
            <p:ph idx="1"/>
          </p:nvPr>
        </p:nvSpPr>
        <p:spPr>
          <a:xfrm>
            <a:off x="1484310" y="2282154"/>
            <a:ext cx="10018713" cy="3124201"/>
          </a:xfrm>
        </p:spPr>
        <p:txBody>
          <a:bodyPr rtlCol="1"/>
          <a:lstStyle/>
          <a:p>
            <a:pPr marL="0" indent="0" algn="r" rtl="1">
              <a:buNone/>
            </a:pPr>
            <a:r>
              <a:rPr lang="he-IL" b="1" dirty="0" smtClean="0"/>
              <a:t>עבודה בצוות:</a:t>
            </a:r>
          </a:p>
          <a:p>
            <a:pPr marL="0" indent="0">
              <a:buNone/>
            </a:pPr>
            <a:r>
              <a:rPr lang="he-IL" dirty="0"/>
              <a:t>זו הייתה הפעם הראשונה שלנו כעבודה בצוות גדול, היה לנו קשה לחלק את העבודה בין כולן, לקראת סוף הפרויקט למדנו להתמודד עם עבודה בצוות גדול</a:t>
            </a:r>
            <a:r>
              <a:rPr lang="he-IL" dirty="0" smtClean="0"/>
              <a:t>.</a:t>
            </a:r>
          </a:p>
          <a:p>
            <a:pPr marL="0" indent="0">
              <a:buNone/>
            </a:pPr>
            <a:r>
              <a:rPr lang="he-IL" dirty="0" smtClean="0"/>
              <a:t> </a:t>
            </a:r>
            <a:r>
              <a:rPr lang="en-US" dirty="0" smtClean="0"/>
              <a:t> Gitter</a:t>
            </a:r>
            <a:r>
              <a:rPr lang="en-US" dirty="0"/>
              <a:t>, GitHub </a:t>
            </a:r>
            <a:r>
              <a:rPr lang="he-IL" dirty="0" smtClean="0"/>
              <a:t>סייעו </a:t>
            </a:r>
            <a:r>
              <a:rPr lang="he-IL" dirty="0"/>
              <a:t>לנו בעבודת הצוות ושימור הקוד.</a:t>
            </a:r>
            <a:endParaRPr lang="he-IL" b="1" dirty="0"/>
          </a:p>
        </p:txBody>
      </p:sp>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409" y="5406355"/>
            <a:ext cx="2310389" cy="1395987"/>
          </a:xfrm>
          <a:prstGeom prst="rect">
            <a:avLst/>
          </a:prstGeom>
        </p:spPr>
      </p:pic>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פרלקסה">
  <a:themeElements>
    <a:clrScheme name="התאמה אישית 3">
      <a:dk1>
        <a:sysClr val="windowText" lastClr="000000"/>
      </a:dk1>
      <a:lt1>
        <a:sysClr val="window" lastClr="FFFFFF"/>
      </a:lt1>
      <a:dk2>
        <a:srgbClr val="9D360E"/>
      </a:dk2>
      <a:lt2>
        <a:srgbClr val="FDE8CB"/>
      </a:lt2>
      <a:accent1>
        <a:srgbClr val="F09415"/>
      </a:accent1>
      <a:accent2>
        <a:srgbClr val="C1B56B"/>
      </a:accent2>
      <a:accent3>
        <a:srgbClr val="4BAF73"/>
      </a:accent3>
      <a:accent4>
        <a:srgbClr val="5AA6C0"/>
      </a:accent4>
      <a:accent5>
        <a:srgbClr val="D17DF9"/>
      </a:accent5>
      <a:accent6>
        <a:srgbClr val="FA7E5C"/>
      </a:accent6>
      <a:hlink>
        <a:srgbClr val="DC2A06"/>
      </a:hlink>
      <a:folHlink>
        <a:srgbClr val="FCC77E"/>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EBEC8F79-A447-43FC-8E81-85E8468AF3F9}"/>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503</Words>
  <Application>Microsoft Office PowerPoint</Application>
  <PresentationFormat>מותאם אישית</PresentationFormat>
  <Paragraphs>67</Paragraphs>
  <Slides>12</Slides>
  <Notes>8</Notes>
  <HiddenSlides>0</HiddenSlides>
  <MMClips>0</MMClips>
  <ScaleCrop>false</ScaleCrop>
  <HeadingPairs>
    <vt:vector size="4" baseType="variant">
      <vt:variant>
        <vt:lpstr>ערכת נושא</vt:lpstr>
      </vt:variant>
      <vt:variant>
        <vt:i4>1</vt:i4>
      </vt:variant>
      <vt:variant>
        <vt:lpstr>כותרות שקופיות</vt:lpstr>
      </vt:variant>
      <vt:variant>
        <vt:i4>12</vt:i4>
      </vt:variant>
    </vt:vector>
  </HeadingPairs>
  <TitlesOfParts>
    <vt:vector size="13" baseType="lpstr">
      <vt:lpstr>פרלקסה</vt:lpstr>
      <vt:lpstr>Image Talk</vt:lpstr>
      <vt:lpstr>על אפליקציית Image Talk :</vt:lpstr>
      <vt:lpstr>מצגת של PowerPoint</vt:lpstr>
      <vt:lpstr>מטרות הפרויקט</vt:lpstr>
      <vt:lpstr>התוצאה</vt:lpstr>
      <vt:lpstr>שלבי העבודה על הפרויקט:</vt:lpstr>
      <vt:lpstr>שלבי העבודה על הפרויקט:</vt:lpstr>
      <vt:lpstr>אתגרים שהתמודדנו איתם:</vt:lpstr>
      <vt:lpstr>אתגרים שאיתם התמודדנו:</vt:lpstr>
      <vt:lpstr>לקחים שהפקנו מהפרויקט :</vt:lpstr>
      <vt:lpstr>:git &amp; GitHub</vt:lpstr>
      <vt:lpstr>מצגת של PowerPoint</vt:lpstr>
    </vt:vector>
  </TitlesOfParts>
  <Company>JCE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Talk</dc:title>
  <dc:creator>yaelya</dc:creator>
  <cp:lastModifiedBy>‏‏משתמש Windows</cp:lastModifiedBy>
  <cp:revision>62</cp:revision>
  <dcterms:created xsi:type="dcterms:W3CDTF">2018-02-07T10:22:45Z</dcterms:created>
  <dcterms:modified xsi:type="dcterms:W3CDTF">2018-02-26T10:59:07Z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