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rage-regular.fntdata"/><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Introductions</a:t>
            </a:r>
          </a:p>
          <a:p>
            <a:pPr lvl="0">
              <a:spcBef>
                <a:spcPts val="0"/>
              </a:spcBef>
              <a:buNone/>
            </a:pPr>
            <a:r>
              <a:rPr lang="en"/>
              <a:t>Here to talk about our project that we worked on over the past year for Senior Design</a:t>
            </a:r>
          </a:p>
          <a:p>
            <a:pPr lvl="0">
              <a:spcBef>
                <a:spcPts val="0"/>
              </a:spcBef>
              <a:buNone/>
            </a:pPr>
            <a:r>
              <a:rPr lang="en"/>
              <a:t>Really fun project and excited to present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Thank you Corey.</a:t>
            </a:r>
          </a:p>
          <a:p>
            <a:pPr lvl="0">
              <a:spcBef>
                <a:spcPts val="0"/>
              </a:spcBef>
              <a:buNone/>
            </a:pPr>
            <a:r>
              <a:rPr lang="en"/>
              <a:t>The third module of our system is the web application.</a:t>
            </a:r>
          </a:p>
          <a:p>
            <a:pPr lvl="0">
              <a:spcBef>
                <a:spcPts val="0"/>
              </a:spcBef>
              <a:buNone/>
            </a:pPr>
            <a:r>
              <a:rPr lang="en"/>
              <a:t>The primary component of the web application is the Node.js application.</a:t>
            </a:r>
          </a:p>
          <a:p>
            <a:pPr lvl="0">
              <a:spcBef>
                <a:spcPts val="0"/>
              </a:spcBef>
              <a:buNone/>
            </a:pPr>
            <a:r>
              <a:rPr lang="en"/>
              <a:t>Its </a:t>
            </a:r>
            <a:r>
              <a:rPr lang="en"/>
              <a:t>purpose is to interface the user with the implant.</a:t>
            </a:r>
          </a:p>
          <a:p>
            <a:pPr lvl="0">
              <a:spcBef>
                <a:spcPts val="0"/>
              </a:spcBef>
              <a:buNone/>
            </a:pPr>
            <a:r>
              <a:rPr lang="en"/>
              <a:t>For each base-station - implant pair, the user can configure and calibrate the sensors and request data.</a:t>
            </a:r>
          </a:p>
          <a:p>
            <a:pPr lvl="0">
              <a:spcBef>
                <a:spcPts val="0"/>
              </a:spcBef>
              <a:buNone/>
            </a:pPr>
            <a:r>
              <a:rPr lang="en"/>
              <a:t>When the user requests data, the Node.js application sends a command to the Watson Internet of Things Platform service.</a:t>
            </a:r>
          </a:p>
          <a:p>
            <a:pPr lvl="0">
              <a:spcBef>
                <a:spcPts val="0"/>
              </a:spcBef>
              <a:buNone/>
            </a:pPr>
            <a:r>
              <a:rPr lang="en"/>
              <a:t>The Watson IoT Platform service then sends the command to the Raspberry Pi component of the base station.</a:t>
            </a:r>
          </a:p>
          <a:p>
            <a:pPr lvl="0">
              <a:spcBef>
                <a:spcPts val="0"/>
              </a:spcBef>
              <a:buNone/>
            </a:pPr>
            <a:r>
              <a:rPr lang="en"/>
              <a:t>As previously mentioned, there is a script running on the Raspberry Pi that listens for the commands and forwards them on to the TRF component of the base station (and thus the implant).</a:t>
            </a:r>
          </a:p>
          <a:p>
            <a:pPr lvl="0">
              <a:spcBef>
                <a:spcPts val="0"/>
              </a:spcBef>
              <a:buNone/>
            </a:pPr>
            <a:r>
              <a:rPr lang="en"/>
              <a:t>When the Raspberry Pi receives a response from the TRF, it sends the data back up to the Watson IoT Platform service.</a:t>
            </a:r>
          </a:p>
          <a:p>
            <a:pPr lvl="0">
              <a:spcBef>
                <a:spcPts val="0"/>
              </a:spcBef>
              <a:buNone/>
            </a:pPr>
            <a:r>
              <a:rPr lang="en"/>
              <a:t>The Watson IoT Platform service sends the data to both a Node-RED flow and the Node.js application.</a:t>
            </a:r>
          </a:p>
          <a:p>
            <a:pPr lvl="0" rtl="0">
              <a:spcBef>
                <a:spcPts val="0"/>
              </a:spcBef>
              <a:buNone/>
            </a:pPr>
            <a:r>
              <a:rPr lang="en"/>
              <a:t>The Node-RED flow stores the data in a Cloudant NoSQL database, while the Node.js application displays the data to the user.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sz="1200">
                <a:latin typeface="Average"/>
                <a:ea typeface="Average"/>
                <a:cs typeface="Average"/>
                <a:sym typeface="Average"/>
              </a:rPr>
              <a:t>The main alternative to a web application is a LCD display. We decided to develop a web application to make it easily accessible, more user-friendly, and scalable to multiple base-station-implant pairs.</a:t>
            </a:r>
          </a:p>
          <a:p>
            <a:pPr lvl="0" rtl="0">
              <a:lnSpc>
                <a:spcPct val="115000"/>
              </a:lnSpc>
              <a:spcBef>
                <a:spcPts val="0"/>
              </a:spcBef>
              <a:buNone/>
            </a:pPr>
            <a:r>
              <a:rPr lang="en" sz="1200">
                <a:latin typeface="Average"/>
                <a:ea typeface="Average"/>
                <a:cs typeface="Average"/>
                <a:sym typeface="Average"/>
              </a:rPr>
              <a:t>In order to build the web application, we leveraged IBM Bluemix.</a:t>
            </a:r>
          </a:p>
          <a:p>
            <a:pPr lvl="0" rtl="0">
              <a:lnSpc>
                <a:spcPct val="115000"/>
              </a:lnSpc>
              <a:spcBef>
                <a:spcPts val="0"/>
              </a:spcBef>
              <a:buNone/>
            </a:pPr>
            <a:r>
              <a:rPr lang="en" sz="1200">
                <a:latin typeface="Average"/>
                <a:ea typeface="Average"/>
                <a:cs typeface="Average"/>
                <a:sym typeface="Average"/>
              </a:rPr>
              <a:t>Bluemix is a cloud platform for developing scalable web and mobile applications.</a:t>
            </a:r>
          </a:p>
          <a:p>
            <a:pPr lvl="0" rtl="0">
              <a:lnSpc>
                <a:spcPct val="115000"/>
              </a:lnSpc>
              <a:spcBef>
                <a:spcPts val="0"/>
              </a:spcBef>
              <a:buNone/>
            </a:pPr>
            <a:r>
              <a:rPr lang="en" sz="1200">
                <a:latin typeface="Average"/>
                <a:ea typeface="Average"/>
                <a:cs typeface="Average"/>
                <a:sym typeface="Average"/>
              </a:rPr>
              <a:t>We decided to use the Bluemix platform because of its robust catalog of application runtimes, services, and APIs.</a:t>
            </a:r>
          </a:p>
          <a:p>
            <a:pPr lvl="0" rtl="0">
              <a:lnSpc>
                <a:spcPct val="115000"/>
              </a:lnSpc>
              <a:spcBef>
                <a:spcPts val="0"/>
              </a:spcBef>
              <a:buNone/>
            </a:pPr>
            <a:r>
              <a:rPr lang="en" sz="1200">
                <a:latin typeface="Average"/>
                <a:ea typeface="Average"/>
                <a:cs typeface="Average"/>
                <a:sym typeface="Average"/>
              </a:rPr>
              <a:t>For the application run times, we selected Node-RED and Node.js. </a:t>
            </a:r>
          </a:p>
          <a:p>
            <a:pPr lvl="0" rtl="0">
              <a:lnSpc>
                <a:spcPct val="115000"/>
              </a:lnSpc>
              <a:spcBef>
                <a:spcPts val="0"/>
              </a:spcBef>
              <a:buNone/>
            </a:pPr>
            <a:r>
              <a:rPr lang="en" sz="1200">
                <a:latin typeface="Average"/>
                <a:ea typeface="Average"/>
                <a:cs typeface="Average"/>
                <a:sym typeface="Average"/>
              </a:rPr>
              <a:t>We </a:t>
            </a:r>
            <a:r>
              <a:rPr lang="en" sz="1200">
                <a:latin typeface="Average"/>
                <a:ea typeface="Average"/>
                <a:cs typeface="Average"/>
                <a:sym typeface="Average"/>
              </a:rPr>
              <a:t>chose Node-RED because of its ability to I quickly integrate with various services and APIs. </a:t>
            </a:r>
          </a:p>
          <a:p>
            <a:pPr lvl="0" rtl="0">
              <a:lnSpc>
                <a:spcPct val="115000"/>
              </a:lnSpc>
              <a:spcBef>
                <a:spcPts val="0"/>
              </a:spcBef>
              <a:buNone/>
            </a:pPr>
            <a:r>
              <a:rPr lang="en" sz="1200">
                <a:latin typeface="Average"/>
                <a:ea typeface="Average"/>
                <a:cs typeface="Average"/>
                <a:sym typeface="Average"/>
              </a:rPr>
              <a:t>We chose Node.js because of our familiarity with the JavaScript programming language.</a:t>
            </a:r>
          </a:p>
          <a:p>
            <a:pPr lvl="0" rtl="0">
              <a:lnSpc>
                <a:spcPct val="115000"/>
              </a:lnSpc>
              <a:spcBef>
                <a:spcPts val="0"/>
              </a:spcBef>
              <a:buNone/>
            </a:pPr>
            <a:r>
              <a:rPr lang="en" sz="1200">
                <a:latin typeface="Average"/>
                <a:ea typeface="Average"/>
                <a:cs typeface="Average"/>
                <a:sym typeface="Average"/>
              </a:rPr>
              <a:t>In order to interface the web application with the base station, we selected the IBM Watson Internet of Things Platform service, which allows for efficient and reliable communication between smart devices and applications.</a:t>
            </a:r>
          </a:p>
          <a:p>
            <a:pPr lvl="0" rtl="0">
              <a:lnSpc>
                <a:spcPct val="115000"/>
              </a:lnSpc>
              <a:spcBef>
                <a:spcPts val="0"/>
              </a:spcBef>
              <a:buNone/>
            </a:pPr>
            <a:r>
              <a:rPr lang="en" sz="1200">
                <a:latin typeface="Average"/>
                <a:ea typeface="Average"/>
                <a:cs typeface="Average"/>
                <a:sym typeface="Average"/>
              </a:rPr>
              <a:t>And finally, we selected the IBM Cloudant NoSQL Database service because of its powerful data storage and querying abilities.</a:t>
            </a:r>
          </a:p>
          <a:p>
            <a:pPr lvl="0" rtl="0">
              <a:lnSpc>
                <a:spcPct val="115000"/>
              </a:lnSpc>
              <a:spcBef>
                <a:spcPts val="0"/>
              </a:spcBef>
              <a:buNone/>
            </a:pPr>
            <a:r>
              <a:rPr lang="en" sz="1200">
                <a:latin typeface="Average"/>
                <a:ea typeface="Average"/>
                <a:cs typeface="Average"/>
                <a:sym typeface="Average"/>
              </a:rPr>
              <a:t>And now I will hand it over to Tom, who will explain the testing and evaluation of our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latin typeface="Times New Roman"/>
                <a:ea typeface="Times New Roman"/>
                <a:cs typeface="Times New Roman"/>
                <a:sym typeface="Times New Roman"/>
              </a:rPr>
              <a:t>We tested for 3 areas, component, module, and system.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None/>
            </a:pPr>
            <a:r>
              <a:rPr lang="en" sz="1200">
                <a:latin typeface="Times New Roman"/>
                <a:ea typeface="Times New Roman"/>
                <a:cs typeface="Times New Roman"/>
                <a:sym typeface="Times New Roman"/>
              </a:rPr>
              <a:t>THE purpose was &lt;this&gt;, &lt;this&gt; is how we tested to make sure it fulfilled purpose</a:t>
            </a:r>
          </a:p>
          <a:p>
            <a:pPr lvl="0" rtl="0">
              <a:lnSpc>
                <a:spcPct val="150000"/>
              </a:lnSpc>
              <a:spcBef>
                <a:spcPts val="0"/>
              </a:spcBef>
              <a:buNone/>
            </a:pPr>
            <a:r>
              <a:t/>
            </a:r>
            <a:endParaRPr sz="1200">
              <a:latin typeface="Times New Roman"/>
              <a:ea typeface="Times New Roman"/>
              <a:cs typeface="Times New Roman"/>
              <a:sym typeface="Times New Roman"/>
            </a:endParaRPr>
          </a:p>
          <a:p>
            <a:pPr lvl="0" rtl="0">
              <a:spcBef>
                <a:spcPts val="0"/>
              </a:spcBef>
              <a:buNone/>
            </a:pPr>
            <a:r>
              <a:t/>
            </a:r>
            <a:endParaRPr sz="3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t/>
            </a:r>
            <a:endParaRPr sz="3800"/>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sz="1400"/>
              <a:t>Deliverables: </a:t>
            </a:r>
            <a:r>
              <a:rPr lang="en" sz="1400"/>
              <a:t>We successfully built a data acquisition system that collects data from a batteryless and wireless implant. </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sz="1200">
                <a:latin typeface="Average"/>
                <a:ea typeface="Average"/>
                <a:cs typeface="Average"/>
                <a:sym typeface="Average"/>
              </a:rPr>
              <a:t>Recommendations centered around each of the modules</a:t>
            </a:r>
          </a:p>
          <a:p>
            <a:pPr lvl="0">
              <a:lnSpc>
                <a:spcPct val="115000"/>
              </a:lnSpc>
              <a:spcBef>
                <a:spcPts val="0"/>
              </a:spcBef>
              <a:buNone/>
            </a:pPr>
            <a:r>
              <a:rPr lang="en" sz="1200">
                <a:latin typeface="Average"/>
                <a:ea typeface="Average"/>
                <a:cs typeface="Average"/>
                <a:sym typeface="Average"/>
              </a:rPr>
              <a:t>Current situation is _____, then next step _____ would lead to ____</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Warning signs: unnatural leaning of building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Intro, Conclusion, Next Steps - Anish</a:t>
            </a:r>
          </a:p>
          <a:p>
            <a:pPr lvl="0">
              <a:spcBef>
                <a:spcPts val="0"/>
              </a:spcBef>
              <a:buNone/>
            </a:pPr>
            <a:r>
              <a:rPr lang="en"/>
              <a:t>Design Problem - Devin (Talk about the task we were given)</a:t>
            </a:r>
          </a:p>
          <a:p>
            <a:pPr lvl="0">
              <a:spcBef>
                <a:spcPts val="0"/>
              </a:spcBef>
              <a:buNone/>
            </a:pPr>
            <a:r>
              <a:rPr lang="en"/>
              <a:t>Design Solution - Mike (Give an overview of our 3 module system)</a:t>
            </a:r>
          </a:p>
          <a:p>
            <a:pPr lvl="0">
              <a:spcBef>
                <a:spcPts val="0"/>
              </a:spcBef>
              <a:buNone/>
            </a:pPr>
            <a:r>
              <a:rPr lang="en"/>
              <a:t>Design Implementation - Corey/Makeila (Go into detail about each of the modules)</a:t>
            </a:r>
          </a:p>
          <a:p>
            <a:pPr lvl="0">
              <a:spcBef>
                <a:spcPts val="0"/>
              </a:spcBef>
              <a:buNone/>
            </a:pPr>
            <a:r>
              <a:rPr lang="en"/>
              <a:t>Test &amp; Eval - Tom (How we tested our system and what we expected for our final product)</a:t>
            </a:r>
          </a:p>
          <a:p>
            <a:pPr lvl="0">
              <a:spcBef>
                <a:spcPts val="0"/>
              </a:spcBef>
              <a:buNone/>
            </a:pPr>
            <a:r>
              <a:rPr lang="en"/>
              <a:t>Safety and Ethics - Mike (Talk about the safety considerations of our project)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F3F3F3"/>
        </a:solidFill>
      </p:bgPr>
    </p:bg>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rgbClr val="990000"/>
            </a:solidFill>
            <a:ln>
              <a:noFill/>
            </a:ln>
          </p:spPr>
          <p:txBody>
            <a:bodyPr anchorCtr="0" anchor="ctr" bIns="91425" lIns="91425" rIns="91425" tIns="91425">
              <a:noAutofit/>
            </a:bodyPr>
            <a:lstStyle/>
            <a:p>
              <a:pPr lvl="0">
                <a:spcBef>
                  <a:spcPts val="0"/>
                </a:spcBef>
                <a:buNone/>
              </a:pPr>
              <a:r>
                <a:t/>
              </a:r>
              <a:endParaRPr>
                <a:solidFill>
                  <a:srgbClr val="990000"/>
                </a:solidFill>
              </a:endParaRPr>
            </a:p>
          </p:txBody>
        </p:sp>
        <p:sp>
          <p:nvSpPr>
            <p:cNvPr id="12" name="Shape 12"/>
            <p:cNvSpPr/>
            <p:nvPr/>
          </p:nvSpPr>
          <p:spPr>
            <a:xfrm>
              <a:off x="4799625" y="2915950"/>
              <a:ext cx="207000" cy="207000"/>
            </a:xfrm>
            <a:prstGeom prst="ellipse">
              <a:avLst/>
            </a:prstGeom>
            <a:solidFill>
              <a:srgbClr val="990000"/>
            </a:solidFill>
            <a:ln>
              <a:noFill/>
            </a:ln>
          </p:spPr>
          <p:txBody>
            <a:bodyPr anchorCtr="0" anchor="ctr" bIns="91425" lIns="91425" rIns="91425" tIns="91425">
              <a:noAutofit/>
            </a:bodyPr>
            <a:lstStyle/>
            <a:p>
              <a:pPr lvl="0">
                <a:spcBef>
                  <a:spcPts val="0"/>
                </a:spcBef>
                <a:buNone/>
              </a:pPr>
              <a:r>
                <a:t/>
              </a:r>
              <a:endParaRPr>
                <a:solidFill>
                  <a:srgbClr val="990000"/>
                </a:solidFill>
              </a:endParaRPr>
            </a:p>
          </p:txBody>
        </p:sp>
        <p:sp>
          <p:nvSpPr>
            <p:cNvPr id="13" name="Shape 13"/>
            <p:cNvSpPr/>
            <p:nvPr/>
          </p:nvSpPr>
          <p:spPr>
            <a:xfrm>
              <a:off x="4137525" y="2915950"/>
              <a:ext cx="207000" cy="207000"/>
            </a:xfrm>
            <a:prstGeom prst="ellipse">
              <a:avLst/>
            </a:prstGeom>
            <a:solidFill>
              <a:srgbClr val="990000"/>
            </a:solidFill>
            <a:ln>
              <a:noFill/>
            </a:ln>
          </p:spPr>
          <p:txBody>
            <a:bodyPr anchorCtr="0" anchor="ctr" bIns="91425" lIns="91425" rIns="91425" tIns="91425">
              <a:noAutofit/>
            </a:bodyPr>
            <a:lstStyle/>
            <a:p>
              <a:pPr lvl="0">
                <a:spcBef>
                  <a:spcPts val="0"/>
                </a:spcBef>
                <a:buNone/>
              </a:pPr>
              <a:r>
                <a:t/>
              </a:r>
              <a:endParaRPr>
                <a:solidFill>
                  <a:srgbClr val="990000"/>
                </a:solidFill>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7" name="Shape 57"/>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8" name="Shape 5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lr>
                <a:srgbClr val="990000"/>
              </a:buClr>
              <a:defRPr/>
            </a:lvl1pPr>
            <a:lvl2pPr lvl="1">
              <a:spcBef>
                <a:spcPts val="0"/>
              </a:spcBef>
              <a:buClr>
                <a:srgbClr val="990000"/>
              </a:buClr>
              <a:defRPr/>
            </a:lvl2pPr>
            <a:lvl3pPr lvl="2">
              <a:spcBef>
                <a:spcPts val="0"/>
              </a:spcBef>
              <a:buClr>
                <a:srgbClr val="990000"/>
              </a:buClr>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4" name="Shape 24"/>
          <p:cNvSpPr txBox="1"/>
          <p:nvPr>
            <p:ph idx="2" type="title"/>
          </p:nvPr>
        </p:nvSpPr>
        <p:spPr>
          <a:xfrm>
            <a:off x="77875" y="75500"/>
            <a:ext cx="2291700" cy="393600"/>
          </a:xfrm>
          <a:prstGeom prst="rect">
            <a:avLst/>
          </a:prstGeom>
        </p:spPr>
        <p:txBody>
          <a:bodyPr anchorCtr="0" anchor="t" bIns="91425" lIns="91425" rIns="91425" tIns="91425"/>
          <a:lstStyle>
            <a:lvl1pPr lvl="0" rtl="0">
              <a:spcBef>
                <a:spcPts val="0"/>
              </a:spcBef>
              <a:buSzPct val="100000"/>
              <a:defRPr sz="14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25" name="Shape 25"/>
          <p:cNvCxnSpPr/>
          <p:nvPr/>
        </p:nvCxnSpPr>
        <p:spPr>
          <a:xfrm flipH="1" rot="10800000">
            <a:off x="311700" y="1022950"/>
            <a:ext cx="8550600" cy="6900"/>
          </a:xfrm>
          <a:prstGeom prst="straightConnector1">
            <a:avLst/>
          </a:prstGeom>
          <a:noFill/>
          <a:ln cap="flat" cmpd="sng" w="28575">
            <a:solidFill>
              <a:srgbClr val="990000"/>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1" name="Shape 31"/>
          <p:cNvSpPr txBox="1"/>
          <p:nvPr>
            <p:ph idx="3" type="title"/>
          </p:nvPr>
        </p:nvSpPr>
        <p:spPr>
          <a:xfrm>
            <a:off x="77875" y="75500"/>
            <a:ext cx="2291700" cy="393600"/>
          </a:xfrm>
          <a:prstGeom prst="rect">
            <a:avLst/>
          </a:prstGeom>
        </p:spPr>
        <p:txBody>
          <a:bodyPr anchorCtr="0" anchor="t" bIns="91425" lIns="91425" rIns="91425" tIns="91425"/>
          <a:lstStyle>
            <a:lvl1pPr lvl="0" rtl="0">
              <a:spcBef>
                <a:spcPts val="0"/>
              </a:spcBef>
              <a:buSzPct val="100000"/>
              <a:defRPr sz="14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5" name="Shape 35"/>
          <p:cNvSpPr txBox="1"/>
          <p:nvPr>
            <p:ph idx="2" type="title"/>
          </p:nvPr>
        </p:nvSpPr>
        <p:spPr>
          <a:xfrm>
            <a:off x="77875" y="75500"/>
            <a:ext cx="2291700" cy="393600"/>
          </a:xfrm>
          <a:prstGeom prst="rect">
            <a:avLst/>
          </a:prstGeom>
        </p:spPr>
        <p:txBody>
          <a:bodyPr anchorCtr="0" anchor="t" bIns="91425" lIns="91425" rIns="91425" tIns="91425"/>
          <a:lstStyle>
            <a:lvl1pPr lvl="0" rtl="0">
              <a:spcBef>
                <a:spcPts val="0"/>
              </a:spcBef>
              <a:buSzPct val="100000"/>
              <a:defRPr sz="14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ph idx="1" type="body"/>
          </p:nvPr>
        </p:nvSpPr>
        <p:spPr>
          <a:xfrm>
            <a:off x="311700" y="1221300"/>
            <a:ext cx="2808000" cy="33477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9" name="Shape 39"/>
          <p:cNvSpPr txBox="1"/>
          <p:nvPr>
            <p:ph type="title"/>
          </p:nvPr>
        </p:nvSpPr>
        <p:spPr>
          <a:xfrm>
            <a:off x="77875" y="75500"/>
            <a:ext cx="2291700" cy="393600"/>
          </a:xfrm>
          <a:prstGeom prst="rect">
            <a:avLst/>
          </a:prstGeom>
        </p:spPr>
        <p:txBody>
          <a:bodyPr anchorCtr="0" anchor="t" bIns="91425" lIns="91425" rIns="91425" tIns="91425"/>
          <a:lstStyle>
            <a:lvl1pPr lvl="0" rtl="0">
              <a:spcBef>
                <a:spcPts val="0"/>
              </a:spcBef>
              <a:buSzPct val="100000"/>
              <a:defRPr sz="14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2" type="title"/>
          </p:nvPr>
        </p:nvSpPr>
        <p:spPr>
          <a:xfrm>
            <a:off x="311700" y="445025"/>
            <a:ext cx="1692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41" name="Shape 41"/>
          <p:cNvCxnSpPr/>
          <p:nvPr/>
        </p:nvCxnSpPr>
        <p:spPr>
          <a:xfrm>
            <a:off x="311700" y="1029850"/>
            <a:ext cx="2527500" cy="3600"/>
          </a:xfrm>
          <a:prstGeom prst="straightConnector1">
            <a:avLst/>
          </a:prstGeom>
          <a:noFill/>
          <a:ln cap="flat" cmpd="sng" w="28575">
            <a:solidFill>
              <a:srgbClr val="990000"/>
            </a:solidFill>
            <a:prstDash val="solid"/>
            <a:round/>
            <a:headEnd len="lg" w="lg" type="none"/>
            <a:tailEnd len="lg" w="lg"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rgbClr val="CCCCCC"/>
        </a:solidFill>
      </p:bgPr>
    </p:bg>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rgbClr val="990000"/>
            </a:solidFill>
            <a:prstDash val="solid"/>
            <a:round/>
            <a:headEnd len="med" w="med" type="none"/>
            <a:tailEnd len="med" w="med" type="none"/>
          </a:ln>
        </p:spPr>
      </p:cxnSp>
      <p:sp>
        <p:nvSpPr>
          <p:cNvPr id="48" name="Shape 48"/>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rgbClr val="666666"/>
              </a:buClr>
              <a:buSzPct val="100000"/>
              <a:buNone/>
              <a:defRPr sz="2100">
                <a:solidFill>
                  <a:srgbClr val="666666"/>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solidFill>
                  <a:schemeClr val="lt1"/>
                </a:solidFill>
              </a:defRPr>
            </a:lvl1pPr>
            <a:lvl2pPr lvl="1">
              <a:spcBef>
                <a:spcPts val="0"/>
              </a:spcBef>
              <a:defRPr>
                <a:solidFill>
                  <a:schemeClr val="lt1"/>
                </a:solidFill>
              </a:defRPr>
            </a:lvl2pPr>
            <a:lvl3pPr lvl="2">
              <a:spcBef>
                <a:spcPts val="0"/>
              </a:spcBef>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rgbClr val="666666"/>
              </a:buClr>
              <a:buSzPct val="100000"/>
              <a:buFont typeface="Oswald"/>
              <a:buNone/>
              <a:defRPr sz="2100">
                <a:solidFill>
                  <a:srgbClr val="666666"/>
                </a:solidFill>
                <a:latin typeface="Oswald"/>
                <a:ea typeface="Oswald"/>
                <a:cs typeface="Oswald"/>
                <a:sym typeface="Oswald"/>
              </a:defRPr>
            </a:lvl1pPr>
          </a:lstStyle>
          <a:p/>
        </p:txBody>
      </p:sp>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SzPct val="100000"/>
              <a:buFont typeface="Oswald"/>
              <a:buNone/>
              <a:defRPr sz="3000">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990000"/>
              </a:buClr>
              <a:buSzPct val="100000"/>
              <a:buFont typeface="Average"/>
              <a:defRPr sz="1800">
                <a:solidFill>
                  <a:srgbClr val="434343"/>
                </a:solidFill>
                <a:latin typeface="Average"/>
                <a:ea typeface="Average"/>
                <a:cs typeface="Average"/>
                <a:sym typeface="Average"/>
              </a:defRPr>
            </a:lvl1pPr>
            <a:lvl2pPr lvl="1">
              <a:lnSpc>
                <a:spcPct val="115000"/>
              </a:lnSpc>
              <a:spcBef>
                <a:spcPts val="0"/>
              </a:spcBef>
              <a:spcAft>
                <a:spcPts val="1600"/>
              </a:spcAft>
              <a:buClr>
                <a:srgbClr val="990000"/>
              </a:buClr>
              <a:buFont typeface="Average"/>
              <a:defRPr>
                <a:solidFill>
                  <a:srgbClr val="434343"/>
                </a:solidFill>
                <a:latin typeface="Average"/>
                <a:ea typeface="Average"/>
                <a:cs typeface="Average"/>
                <a:sym typeface="Average"/>
              </a:defRPr>
            </a:lvl2pPr>
            <a:lvl3pPr lvl="2">
              <a:lnSpc>
                <a:spcPct val="115000"/>
              </a:lnSpc>
              <a:spcBef>
                <a:spcPts val="0"/>
              </a:spcBef>
              <a:spcAft>
                <a:spcPts val="1600"/>
              </a:spcAft>
              <a:buClr>
                <a:srgbClr val="990000"/>
              </a:buClr>
              <a:buFont typeface="Average"/>
              <a:defRPr>
                <a:solidFill>
                  <a:srgbClr val="434343"/>
                </a:solidFill>
                <a:latin typeface="Average"/>
                <a:ea typeface="Average"/>
                <a:cs typeface="Average"/>
                <a:sym typeface="Average"/>
              </a:defRPr>
            </a:lvl3pPr>
            <a:lvl4pPr lvl="3">
              <a:lnSpc>
                <a:spcPct val="115000"/>
              </a:lnSpc>
              <a:spcBef>
                <a:spcPts val="0"/>
              </a:spcBef>
              <a:spcAft>
                <a:spcPts val="1600"/>
              </a:spcAft>
              <a:buClr>
                <a:srgbClr val="990000"/>
              </a:buClr>
              <a:buFont typeface="Average"/>
              <a:defRPr>
                <a:solidFill>
                  <a:srgbClr val="434343"/>
                </a:solidFill>
                <a:latin typeface="Average"/>
                <a:ea typeface="Average"/>
                <a:cs typeface="Average"/>
                <a:sym typeface="Average"/>
              </a:defRPr>
            </a:lvl4pPr>
            <a:lvl5pPr lvl="4">
              <a:lnSpc>
                <a:spcPct val="115000"/>
              </a:lnSpc>
              <a:spcBef>
                <a:spcPts val="0"/>
              </a:spcBef>
              <a:spcAft>
                <a:spcPts val="1600"/>
              </a:spcAft>
              <a:buClr>
                <a:srgbClr val="434343"/>
              </a:buClr>
              <a:buFont typeface="Average"/>
              <a:defRPr>
                <a:solidFill>
                  <a:srgbClr val="434343"/>
                </a:solidFill>
                <a:latin typeface="Average"/>
                <a:ea typeface="Average"/>
                <a:cs typeface="Average"/>
                <a:sym typeface="Average"/>
              </a:defRPr>
            </a:lvl5pPr>
            <a:lvl6pPr lvl="5">
              <a:lnSpc>
                <a:spcPct val="115000"/>
              </a:lnSpc>
              <a:spcBef>
                <a:spcPts val="0"/>
              </a:spcBef>
              <a:spcAft>
                <a:spcPts val="1600"/>
              </a:spcAft>
              <a:buClr>
                <a:srgbClr val="434343"/>
              </a:buClr>
              <a:buFont typeface="Average"/>
              <a:defRPr>
                <a:solidFill>
                  <a:srgbClr val="434343"/>
                </a:solidFill>
                <a:latin typeface="Average"/>
                <a:ea typeface="Average"/>
                <a:cs typeface="Average"/>
                <a:sym typeface="Average"/>
              </a:defRPr>
            </a:lvl6pPr>
            <a:lvl7pPr lvl="6">
              <a:lnSpc>
                <a:spcPct val="115000"/>
              </a:lnSpc>
              <a:spcBef>
                <a:spcPts val="0"/>
              </a:spcBef>
              <a:spcAft>
                <a:spcPts val="1600"/>
              </a:spcAft>
              <a:buClr>
                <a:srgbClr val="434343"/>
              </a:buClr>
              <a:buFont typeface="Average"/>
              <a:defRPr>
                <a:solidFill>
                  <a:srgbClr val="434343"/>
                </a:solidFill>
                <a:latin typeface="Average"/>
                <a:ea typeface="Average"/>
                <a:cs typeface="Average"/>
                <a:sym typeface="Average"/>
              </a:defRPr>
            </a:lvl7pPr>
            <a:lvl8pPr lvl="7">
              <a:lnSpc>
                <a:spcPct val="115000"/>
              </a:lnSpc>
              <a:spcBef>
                <a:spcPts val="0"/>
              </a:spcBef>
              <a:spcAft>
                <a:spcPts val="1600"/>
              </a:spcAft>
              <a:buClr>
                <a:srgbClr val="434343"/>
              </a:buClr>
              <a:buFont typeface="Average"/>
              <a:defRPr>
                <a:solidFill>
                  <a:srgbClr val="434343"/>
                </a:solidFill>
                <a:latin typeface="Average"/>
                <a:ea typeface="Average"/>
                <a:cs typeface="Average"/>
                <a:sym typeface="Average"/>
              </a:defRPr>
            </a:lvl8pPr>
            <a:lvl9pPr lvl="8">
              <a:lnSpc>
                <a:spcPct val="115000"/>
              </a:lnSpc>
              <a:spcBef>
                <a:spcPts val="0"/>
              </a:spcBef>
              <a:spcAft>
                <a:spcPts val="1600"/>
              </a:spcAft>
              <a:buClr>
                <a:srgbClr val="434343"/>
              </a:buClr>
              <a:buFont typeface="Average"/>
              <a:defRPr>
                <a:solidFill>
                  <a:srgbClr val="43434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solidFill>
                  <a:schemeClr val="lt1"/>
                </a:solidFill>
              </a:rPr>
              <a:t>Batteryless and Wireless Data Acquisition System</a:t>
            </a:r>
          </a:p>
        </p:txBody>
      </p:sp>
      <p:sp>
        <p:nvSpPr>
          <p:cNvPr id="66" name="Shape 66"/>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lnSpc>
                <a:spcPct val="115000"/>
              </a:lnSpc>
              <a:spcBef>
                <a:spcPts val="0"/>
              </a:spcBef>
              <a:buNone/>
            </a:pPr>
            <a:r>
              <a:rPr b="1" lang="en" sz="1800">
                <a:solidFill>
                  <a:schemeClr val="lt1"/>
                </a:solidFill>
              </a:rPr>
              <a:t>By: </a:t>
            </a:r>
          </a:p>
          <a:p>
            <a:pPr lvl="0">
              <a:lnSpc>
                <a:spcPct val="115000"/>
              </a:lnSpc>
              <a:spcBef>
                <a:spcPts val="0"/>
              </a:spcBef>
              <a:buNone/>
            </a:pPr>
            <a:r>
              <a:rPr lang="en" sz="1400"/>
              <a:t>Corey Cormier, Thomas Ermis, Albert Marzullo, Michael Park, Makeila Sorensen, Anish Vaghasia</a:t>
            </a:r>
          </a:p>
          <a:p>
            <a:pPr lvl="0">
              <a:lnSpc>
                <a:spcPct val="115000"/>
              </a:lnSpc>
              <a:spcBef>
                <a:spcPts val="0"/>
              </a:spcBef>
              <a:buNone/>
            </a:pPr>
            <a:r>
              <a:rPr b="1" lang="en" sz="1800">
                <a:solidFill>
                  <a:schemeClr val="lt1"/>
                </a:solidFill>
              </a:rPr>
              <a:t>With Special Thanks to:</a:t>
            </a:r>
          </a:p>
          <a:p>
            <a:pPr lvl="0">
              <a:lnSpc>
                <a:spcPct val="115000"/>
              </a:lnSpc>
              <a:spcBef>
                <a:spcPts val="0"/>
              </a:spcBef>
              <a:buNone/>
            </a:pPr>
            <a:r>
              <a:rPr lang="en" sz="1400"/>
              <a:t>Dr. Valvano, Dr. Pearce, Andrew W., Lucas B., Alex 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Base Station Details</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0"/>
              </a:spcAft>
            </a:pPr>
            <a:r>
              <a:rPr lang="en" sz="2000">
                <a:solidFill>
                  <a:srgbClr val="000000"/>
                </a:solidFill>
              </a:rPr>
              <a:t>TI TRF7970A Evaluation Module  </a:t>
            </a:r>
          </a:p>
          <a:p>
            <a:pPr indent="-355600" lvl="1" marL="914400" rtl="0">
              <a:spcBef>
                <a:spcPts val="0"/>
              </a:spcBef>
              <a:spcAft>
                <a:spcPts val="0"/>
              </a:spcAft>
              <a:buSzPct val="100000"/>
            </a:pPr>
            <a:r>
              <a:rPr lang="en" sz="2000">
                <a:solidFill>
                  <a:srgbClr val="000000"/>
                </a:solidFill>
              </a:rPr>
              <a:t>Compatible with the TI RF430FRL152H chip</a:t>
            </a:r>
          </a:p>
          <a:p>
            <a:pPr indent="-355600" lvl="1" marL="914400" rtl="0">
              <a:spcBef>
                <a:spcPts val="0"/>
              </a:spcBef>
              <a:spcAft>
                <a:spcPts val="0"/>
              </a:spcAft>
              <a:buSzPct val="100000"/>
            </a:pPr>
            <a:r>
              <a:rPr lang="en" sz="2000">
                <a:solidFill>
                  <a:srgbClr val="000000"/>
                </a:solidFill>
              </a:rPr>
              <a:t>Readily-available software</a:t>
            </a:r>
          </a:p>
          <a:p>
            <a:pPr indent="-355600" lvl="0" marL="457200" rtl="0">
              <a:spcBef>
                <a:spcPts val="0"/>
              </a:spcBef>
              <a:spcAft>
                <a:spcPts val="0"/>
              </a:spcAft>
              <a:buSzPct val="100000"/>
            </a:pPr>
            <a:r>
              <a:rPr lang="en" sz="2000">
                <a:solidFill>
                  <a:srgbClr val="000000"/>
                </a:solidFill>
              </a:rPr>
              <a:t>Raspberry Pi 3 </a:t>
            </a:r>
          </a:p>
          <a:p>
            <a:pPr indent="-355600" lvl="1" marL="914400" rtl="0">
              <a:spcBef>
                <a:spcPts val="0"/>
              </a:spcBef>
              <a:spcAft>
                <a:spcPts val="0"/>
              </a:spcAft>
              <a:buSzPct val="100000"/>
            </a:pPr>
            <a:r>
              <a:rPr lang="en" sz="2000">
                <a:solidFill>
                  <a:srgbClr val="000000"/>
                </a:solidFill>
              </a:rPr>
              <a:t>Built-in Wi-Fi module </a:t>
            </a:r>
          </a:p>
          <a:p>
            <a:pPr indent="-355600" lvl="1" marL="914400" rtl="0">
              <a:spcBef>
                <a:spcPts val="0"/>
              </a:spcBef>
              <a:spcAft>
                <a:spcPts val="0"/>
              </a:spcAft>
              <a:buSzPct val="100000"/>
            </a:pPr>
            <a:r>
              <a:rPr lang="en" sz="2000">
                <a:solidFill>
                  <a:srgbClr val="000000"/>
                </a:solidFill>
              </a:rPr>
              <a:t>Compatible with the IBM Watson Internet of Things Platform</a:t>
            </a:r>
          </a:p>
        </p:txBody>
      </p:sp>
      <p:sp>
        <p:nvSpPr>
          <p:cNvPr id="131" name="Shape 131"/>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Web App Block Diagram</a:t>
            </a:r>
          </a:p>
        </p:txBody>
      </p:sp>
      <p:sp>
        <p:nvSpPr>
          <p:cNvPr id="137" name="Shape 137"/>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Implementation</a:t>
            </a:r>
          </a:p>
        </p:txBody>
      </p:sp>
      <p:pic>
        <p:nvPicPr>
          <p:cNvPr id="138" name="Shape 138"/>
          <p:cNvPicPr preferRelativeResize="0"/>
          <p:nvPr/>
        </p:nvPicPr>
        <p:blipFill>
          <a:blip r:embed="rId3">
            <a:alphaModFix/>
          </a:blip>
          <a:stretch>
            <a:fillRect/>
          </a:stretch>
        </p:blipFill>
        <p:spPr>
          <a:xfrm>
            <a:off x="1657350" y="1100850"/>
            <a:ext cx="6057899" cy="397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Web App Details</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a:spcBef>
                <a:spcPts val="0"/>
              </a:spcBef>
              <a:spcAft>
                <a:spcPts val="0"/>
              </a:spcAft>
              <a:buSzPct val="100000"/>
            </a:pPr>
            <a:r>
              <a:rPr lang="en" sz="2000">
                <a:solidFill>
                  <a:srgbClr val="000000"/>
                </a:solidFill>
              </a:rPr>
              <a:t>IBM Bluemix - offers a robust catalog of application runtimes, services, and APIs</a:t>
            </a:r>
          </a:p>
          <a:p>
            <a:pPr indent="-355600" lvl="0" marL="457200" rtl="0">
              <a:spcBef>
                <a:spcPts val="0"/>
              </a:spcBef>
              <a:spcAft>
                <a:spcPts val="0"/>
              </a:spcAft>
              <a:buSzPct val="100000"/>
            </a:pPr>
            <a:r>
              <a:rPr lang="en" sz="2000">
                <a:solidFill>
                  <a:srgbClr val="000000"/>
                </a:solidFill>
              </a:rPr>
              <a:t>Node-RED</a:t>
            </a:r>
            <a:r>
              <a:rPr lang="en" sz="2000">
                <a:solidFill>
                  <a:srgbClr val="000000"/>
                </a:solidFill>
              </a:rPr>
              <a:t> - easy integration with services and APIs</a:t>
            </a:r>
          </a:p>
          <a:p>
            <a:pPr indent="-355600" lvl="0" marL="457200">
              <a:spcBef>
                <a:spcPts val="0"/>
              </a:spcBef>
              <a:spcAft>
                <a:spcPts val="0"/>
              </a:spcAft>
              <a:buSzPct val="100000"/>
            </a:pPr>
            <a:r>
              <a:rPr lang="en" sz="2000">
                <a:solidFill>
                  <a:srgbClr val="000000"/>
                </a:solidFill>
              </a:rPr>
              <a:t>Node.js - JavaScript runtime</a:t>
            </a:r>
          </a:p>
          <a:p>
            <a:pPr indent="-355600" lvl="0" marL="457200">
              <a:spcBef>
                <a:spcPts val="0"/>
              </a:spcBef>
              <a:spcAft>
                <a:spcPts val="0"/>
              </a:spcAft>
              <a:buSzPct val="100000"/>
            </a:pPr>
            <a:r>
              <a:rPr lang="en" sz="2000">
                <a:solidFill>
                  <a:srgbClr val="000000"/>
                </a:solidFill>
              </a:rPr>
              <a:t>I</a:t>
            </a:r>
            <a:r>
              <a:rPr lang="en" sz="2000">
                <a:solidFill>
                  <a:srgbClr val="000000"/>
                </a:solidFill>
              </a:rPr>
              <a:t>BM Watson Internet of Things Platform</a:t>
            </a:r>
            <a:r>
              <a:rPr lang="en" sz="2000">
                <a:solidFill>
                  <a:srgbClr val="000000"/>
                </a:solidFill>
              </a:rPr>
              <a:t> - </a:t>
            </a:r>
            <a:r>
              <a:rPr lang="en" sz="2000">
                <a:solidFill>
                  <a:srgbClr val="000000"/>
                </a:solidFill>
              </a:rPr>
              <a:t>connects smart devices to web and mobile applications</a:t>
            </a:r>
          </a:p>
          <a:p>
            <a:pPr indent="-355600" lvl="0" marL="457200" rtl="0">
              <a:spcBef>
                <a:spcPts val="0"/>
              </a:spcBef>
              <a:spcAft>
                <a:spcPts val="0"/>
              </a:spcAft>
              <a:buSzPct val="100000"/>
            </a:pPr>
            <a:r>
              <a:rPr lang="en" sz="2000">
                <a:solidFill>
                  <a:srgbClr val="000000"/>
                </a:solidFill>
              </a:rPr>
              <a:t>I</a:t>
            </a:r>
            <a:r>
              <a:rPr lang="en" sz="2000">
                <a:solidFill>
                  <a:srgbClr val="000000"/>
                </a:solidFill>
              </a:rPr>
              <a:t>BM Cloudant NoSQL Database - offers powerful data storage and querying</a:t>
            </a:r>
          </a:p>
        </p:txBody>
      </p:sp>
      <p:sp>
        <p:nvSpPr>
          <p:cNvPr id="145" name="Shape 145"/>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Overview</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SzPct val="100000"/>
            </a:pPr>
            <a:r>
              <a:rPr lang="en" sz="2000"/>
              <a:t>Component</a:t>
            </a:r>
          </a:p>
          <a:p>
            <a:pPr indent="-355600" lvl="1" marL="914400" rtl="0">
              <a:spcBef>
                <a:spcPts val="0"/>
              </a:spcBef>
              <a:buSzPct val="100000"/>
            </a:pPr>
            <a:r>
              <a:rPr lang="en" sz="2000"/>
              <a:t>Coils (Inductance)</a:t>
            </a:r>
          </a:p>
          <a:p>
            <a:pPr indent="-355600" lvl="0" marL="457200">
              <a:spcBef>
                <a:spcPts val="0"/>
              </a:spcBef>
              <a:buSzPct val="100000"/>
            </a:pPr>
            <a:r>
              <a:rPr lang="en" sz="2000"/>
              <a:t>Module </a:t>
            </a:r>
          </a:p>
          <a:p>
            <a:pPr indent="-355600" lvl="1" marL="914400">
              <a:spcBef>
                <a:spcPts val="0"/>
              </a:spcBef>
              <a:buSzPct val="100000"/>
            </a:pPr>
            <a:r>
              <a:rPr lang="en" sz="2000"/>
              <a:t>Implant</a:t>
            </a:r>
          </a:p>
          <a:p>
            <a:pPr indent="-355600" lvl="1" marL="914400">
              <a:spcBef>
                <a:spcPts val="0"/>
              </a:spcBef>
              <a:buSzPct val="100000"/>
            </a:pPr>
            <a:r>
              <a:rPr lang="en" sz="2000"/>
              <a:t>Base Station</a:t>
            </a:r>
          </a:p>
          <a:p>
            <a:pPr indent="-355600" lvl="1" marL="914400">
              <a:spcBef>
                <a:spcPts val="0"/>
              </a:spcBef>
              <a:buSzPct val="100000"/>
            </a:pPr>
            <a:r>
              <a:rPr lang="en" sz="2000"/>
              <a:t>Web App</a:t>
            </a:r>
          </a:p>
          <a:p>
            <a:pPr indent="-355600" lvl="0" marL="457200" rtl="0">
              <a:spcBef>
                <a:spcPts val="0"/>
              </a:spcBef>
              <a:buSzPct val="100000"/>
            </a:pPr>
            <a:r>
              <a:rPr lang="en" sz="2000"/>
              <a:t>System</a:t>
            </a:r>
          </a:p>
          <a:p>
            <a:pPr indent="-355600" lvl="1" marL="914400" rtl="0">
              <a:spcBef>
                <a:spcPts val="0"/>
              </a:spcBef>
              <a:buSzPct val="100000"/>
            </a:pPr>
            <a:r>
              <a:rPr lang="en" sz="2000"/>
              <a:t>Data Flow</a:t>
            </a:r>
          </a:p>
          <a:p>
            <a:pPr indent="-355600" lvl="1" marL="914400" rtl="0">
              <a:spcBef>
                <a:spcPts val="0"/>
              </a:spcBef>
              <a:buSzPct val="100000"/>
            </a:pPr>
            <a:r>
              <a:rPr lang="en" sz="2000"/>
              <a:t>Functionality (Temperature, Acceleration)</a:t>
            </a:r>
          </a:p>
          <a:p>
            <a:pPr indent="-355600" lvl="1" marL="914400" rtl="0">
              <a:spcBef>
                <a:spcPts val="0"/>
              </a:spcBef>
              <a:buSzPct val="100000"/>
            </a:pPr>
            <a:r>
              <a:rPr lang="en" sz="2000"/>
              <a:t>Use Cases</a:t>
            </a:r>
          </a:p>
          <a:p>
            <a:pPr lvl="0" rtl="0">
              <a:spcBef>
                <a:spcPts val="0"/>
              </a:spcBef>
              <a:buNone/>
            </a:pPr>
            <a:r>
              <a:t/>
            </a:r>
            <a:endParaRPr/>
          </a:p>
        </p:txBody>
      </p:sp>
      <p:sp>
        <p:nvSpPr>
          <p:cNvPr id="152" name="Shape 152"/>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Test and Evaluation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Module Testing</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rgbClr val="980000"/>
              </a:buClr>
              <a:buSzPct val="100000"/>
            </a:pPr>
            <a:r>
              <a:rPr lang="en" sz="2000">
                <a:solidFill>
                  <a:srgbClr val="000000"/>
                </a:solidFill>
              </a:rPr>
              <a:t>Implant</a:t>
            </a:r>
          </a:p>
          <a:p>
            <a:pPr indent="-355600" lvl="1" marL="914400" rtl="0">
              <a:spcBef>
                <a:spcPts val="0"/>
              </a:spcBef>
              <a:buSzPct val="100000"/>
            </a:pPr>
            <a:r>
              <a:rPr lang="en" sz="2000">
                <a:solidFill>
                  <a:srgbClr val="000000"/>
                </a:solidFill>
              </a:rPr>
              <a:t>Collection of data  (resonant frequency, voltage output)</a:t>
            </a:r>
          </a:p>
          <a:p>
            <a:pPr indent="-355600" lvl="1" marL="914400" rtl="0">
              <a:spcBef>
                <a:spcPts val="0"/>
              </a:spcBef>
              <a:buSzPct val="100000"/>
            </a:pPr>
            <a:r>
              <a:rPr lang="en" sz="2000">
                <a:solidFill>
                  <a:srgbClr val="000000"/>
                </a:solidFill>
              </a:rPr>
              <a:t>Wireless transmission to base station (range)</a:t>
            </a:r>
          </a:p>
          <a:p>
            <a:pPr indent="-355600" lvl="0" marL="457200" rtl="0">
              <a:spcBef>
                <a:spcPts val="0"/>
              </a:spcBef>
              <a:buClr>
                <a:srgbClr val="980000"/>
              </a:buClr>
              <a:buSzPct val="100000"/>
            </a:pPr>
            <a:r>
              <a:rPr lang="en" sz="2000">
                <a:solidFill>
                  <a:srgbClr val="000000"/>
                </a:solidFill>
              </a:rPr>
              <a:t>Base Station</a:t>
            </a:r>
          </a:p>
          <a:p>
            <a:pPr indent="-355600" lvl="1" marL="914400" rtl="0">
              <a:spcBef>
                <a:spcPts val="0"/>
              </a:spcBef>
              <a:buSzPct val="100000"/>
            </a:pPr>
            <a:r>
              <a:rPr lang="en" sz="2000">
                <a:solidFill>
                  <a:srgbClr val="000000"/>
                </a:solidFill>
              </a:rPr>
              <a:t>Wireless power to the implant (range)</a:t>
            </a:r>
          </a:p>
          <a:p>
            <a:pPr indent="-355600" lvl="1" marL="914400" rtl="0">
              <a:spcBef>
                <a:spcPts val="0"/>
              </a:spcBef>
              <a:buSzPct val="100000"/>
            </a:pPr>
            <a:r>
              <a:rPr lang="en" sz="2000">
                <a:solidFill>
                  <a:srgbClr val="000000"/>
                </a:solidFill>
              </a:rPr>
              <a:t>Connection of implant and web application (data transfer)</a:t>
            </a:r>
          </a:p>
          <a:p>
            <a:pPr indent="-355600" lvl="0" marL="457200" rtl="0">
              <a:spcBef>
                <a:spcPts val="0"/>
              </a:spcBef>
              <a:buClr>
                <a:srgbClr val="980000"/>
              </a:buClr>
              <a:buSzPct val="100000"/>
            </a:pPr>
            <a:r>
              <a:rPr lang="en" sz="2000">
                <a:solidFill>
                  <a:srgbClr val="000000"/>
                </a:solidFill>
              </a:rPr>
              <a:t>Web Application</a:t>
            </a:r>
          </a:p>
          <a:p>
            <a:pPr indent="-355600" lvl="1" marL="914400" rtl="0">
              <a:spcBef>
                <a:spcPts val="0"/>
              </a:spcBef>
              <a:buSzPct val="100000"/>
            </a:pPr>
            <a:r>
              <a:rPr lang="en" sz="2000">
                <a:solidFill>
                  <a:srgbClr val="000000"/>
                </a:solidFill>
              </a:rPr>
              <a:t>Interface with User, Watson IoT Platform, and Cloudant Database (response time)</a:t>
            </a:r>
          </a:p>
          <a:p>
            <a:pPr indent="-355600" lvl="1" marL="914400" rtl="0">
              <a:spcBef>
                <a:spcPts val="0"/>
              </a:spcBef>
              <a:buSzPct val="100000"/>
            </a:pPr>
            <a:r>
              <a:rPr lang="en" sz="2000">
                <a:solidFill>
                  <a:srgbClr val="000000"/>
                </a:solidFill>
              </a:rPr>
              <a:t>User friendly UI (user)</a:t>
            </a:r>
          </a:p>
        </p:txBody>
      </p:sp>
      <p:sp>
        <p:nvSpPr>
          <p:cNvPr id="159" name="Shape 159"/>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Test and Evaluation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Results</a:t>
            </a:r>
          </a:p>
        </p:txBody>
      </p:sp>
      <p:sp>
        <p:nvSpPr>
          <p:cNvPr id="165" name="Shape 165"/>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Test and Evaluation</a:t>
            </a:r>
          </a:p>
        </p:txBody>
      </p:sp>
      <p:pic>
        <p:nvPicPr>
          <p:cNvPr id="166" name="Shape 166"/>
          <p:cNvPicPr preferRelativeResize="0"/>
          <p:nvPr/>
        </p:nvPicPr>
        <p:blipFill>
          <a:blip r:embed="rId3">
            <a:alphaModFix/>
          </a:blip>
          <a:stretch>
            <a:fillRect/>
          </a:stretch>
        </p:blipFill>
        <p:spPr>
          <a:xfrm>
            <a:off x="1455124" y="1249525"/>
            <a:ext cx="6233750" cy="363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Ethics, Security, and Privacy</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rgbClr val="980000"/>
              </a:buClr>
              <a:buSzPct val="100000"/>
            </a:pPr>
            <a:r>
              <a:rPr lang="en" sz="2000">
                <a:solidFill>
                  <a:srgbClr val="000000"/>
                </a:solidFill>
              </a:rPr>
              <a:t>Base Station and Web App</a:t>
            </a:r>
          </a:p>
          <a:p>
            <a:pPr indent="-342900" lvl="1" marL="914400" rtl="0">
              <a:spcBef>
                <a:spcPts val="0"/>
              </a:spcBef>
              <a:buSzPct val="100000"/>
            </a:pPr>
            <a:r>
              <a:rPr lang="en" sz="1800">
                <a:solidFill>
                  <a:srgbClr val="000000"/>
                </a:solidFill>
              </a:rPr>
              <a:t>Secure communications </a:t>
            </a:r>
          </a:p>
          <a:p>
            <a:pPr indent="-342900" lvl="2" marL="1371600" rtl="0">
              <a:spcBef>
                <a:spcPts val="0"/>
              </a:spcBef>
              <a:buSzPct val="100000"/>
            </a:pPr>
            <a:r>
              <a:rPr lang="en" sz="1800">
                <a:solidFill>
                  <a:srgbClr val="000000"/>
                </a:solidFill>
              </a:rPr>
              <a:t>Malicious attacks can come from the Internet</a:t>
            </a:r>
          </a:p>
          <a:p>
            <a:pPr indent="-342900" lvl="3" marL="1828800" rtl="0">
              <a:spcBef>
                <a:spcPts val="0"/>
              </a:spcBef>
              <a:buSzPct val="100000"/>
            </a:pPr>
            <a:r>
              <a:rPr lang="en" sz="1800">
                <a:solidFill>
                  <a:srgbClr val="000000"/>
                </a:solidFill>
              </a:rPr>
              <a:t>(eg) DDoS attacks, Data Theft</a:t>
            </a:r>
          </a:p>
          <a:p>
            <a:pPr indent="-355600" lvl="0" marL="457200" rtl="0">
              <a:spcBef>
                <a:spcPts val="0"/>
              </a:spcBef>
              <a:buClr>
                <a:srgbClr val="980000"/>
              </a:buClr>
              <a:buSzPct val="100000"/>
            </a:pPr>
            <a:r>
              <a:rPr lang="en" sz="2000">
                <a:solidFill>
                  <a:srgbClr val="000000"/>
                </a:solidFill>
              </a:rPr>
              <a:t>Base Station and Implant</a:t>
            </a:r>
          </a:p>
          <a:p>
            <a:pPr indent="-342900" lvl="1" marL="914400" rtl="0">
              <a:spcBef>
                <a:spcPts val="0"/>
              </a:spcBef>
              <a:buSzPct val="100000"/>
            </a:pPr>
            <a:r>
              <a:rPr lang="en" sz="1800">
                <a:solidFill>
                  <a:srgbClr val="000000"/>
                </a:solidFill>
              </a:rPr>
              <a:t>Credentials</a:t>
            </a:r>
          </a:p>
          <a:p>
            <a:pPr indent="-342900" lvl="2" marL="1371600" rtl="0">
              <a:spcBef>
                <a:spcPts val="0"/>
              </a:spcBef>
              <a:buClr>
                <a:srgbClr val="980000"/>
              </a:buClr>
              <a:buSzPct val="100000"/>
            </a:pPr>
            <a:r>
              <a:rPr lang="en" sz="1800">
                <a:solidFill>
                  <a:srgbClr val="000000"/>
                </a:solidFill>
              </a:rPr>
              <a:t>Base Station user verification (Prevent stealing laboratory data)</a:t>
            </a:r>
          </a:p>
          <a:p>
            <a:pPr indent="-355600" lvl="0" marL="457200" rtl="0">
              <a:spcBef>
                <a:spcPts val="0"/>
              </a:spcBef>
              <a:buClr>
                <a:srgbClr val="980000"/>
              </a:buClr>
              <a:buSzPct val="100000"/>
            </a:pPr>
            <a:r>
              <a:rPr lang="en" sz="2000">
                <a:solidFill>
                  <a:srgbClr val="000000"/>
                </a:solidFill>
              </a:rPr>
              <a:t>Implant</a:t>
            </a:r>
          </a:p>
          <a:p>
            <a:pPr indent="-342900" lvl="1" marL="914400" rtl="0">
              <a:spcBef>
                <a:spcPts val="0"/>
              </a:spcBef>
              <a:buSzPct val="100000"/>
            </a:pPr>
            <a:r>
              <a:rPr lang="en" sz="1800">
                <a:solidFill>
                  <a:srgbClr val="000000"/>
                </a:solidFill>
              </a:rPr>
              <a:t>Implant surgery can introduce infections or cause death</a:t>
            </a:r>
          </a:p>
        </p:txBody>
      </p:sp>
      <p:sp>
        <p:nvSpPr>
          <p:cNvPr id="173" name="Shape 173"/>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Safety and Ethics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265500" y="2136150"/>
            <a:ext cx="4045200" cy="871200"/>
          </a:xfrm>
          <a:prstGeom prst="rect">
            <a:avLst/>
          </a:prstGeom>
        </p:spPr>
        <p:txBody>
          <a:bodyPr anchorCtr="0" anchor="b" bIns="91425" lIns="91425" rIns="91425" tIns="91425">
            <a:noAutofit/>
          </a:bodyPr>
          <a:lstStyle/>
          <a:p>
            <a:pPr lvl="0">
              <a:spcBef>
                <a:spcPts val="0"/>
              </a:spcBef>
              <a:buNone/>
            </a:pPr>
            <a:r>
              <a:rPr lang="en">
                <a:solidFill>
                  <a:schemeClr val="lt1"/>
                </a:solidFill>
              </a:rPr>
              <a:t>Conclusion</a:t>
            </a:r>
          </a:p>
        </p:txBody>
      </p:sp>
      <p:sp>
        <p:nvSpPr>
          <p:cNvPr id="179" name="Shape 179"/>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355600" lvl="0" marL="457200" rtl="0">
              <a:spcBef>
                <a:spcPts val="0"/>
              </a:spcBef>
              <a:buClr>
                <a:srgbClr val="990000"/>
              </a:buClr>
              <a:buSzPct val="100000"/>
            </a:pPr>
            <a:r>
              <a:rPr lang="en" sz="2000"/>
              <a:t>Summary</a:t>
            </a:r>
          </a:p>
          <a:p>
            <a:pPr indent="-355600" lvl="1" marL="914400" rtl="0">
              <a:spcBef>
                <a:spcPts val="0"/>
              </a:spcBef>
              <a:buClr>
                <a:srgbClr val="990000"/>
              </a:buClr>
              <a:buSzPct val="100000"/>
            </a:pPr>
            <a:r>
              <a:rPr lang="en" sz="2000"/>
              <a:t>Design Problem</a:t>
            </a:r>
          </a:p>
          <a:p>
            <a:pPr indent="-355600" lvl="1" marL="914400" rtl="0">
              <a:spcBef>
                <a:spcPts val="0"/>
              </a:spcBef>
              <a:buClr>
                <a:srgbClr val="990000"/>
              </a:buClr>
              <a:buSzPct val="100000"/>
            </a:pPr>
            <a:r>
              <a:rPr lang="en" sz="2000"/>
              <a:t>Design Solution &amp; Implementation</a:t>
            </a:r>
          </a:p>
          <a:p>
            <a:pPr indent="-355600" lvl="1" marL="914400" rtl="0">
              <a:spcBef>
                <a:spcPts val="0"/>
              </a:spcBef>
              <a:buClr>
                <a:srgbClr val="990000"/>
              </a:buClr>
              <a:buSzPct val="100000"/>
            </a:pPr>
            <a:r>
              <a:rPr lang="en" sz="2000"/>
              <a:t>Testing and Evaluation</a:t>
            </a:r>
          </a:p>
          <a:p>
            <a:pPr indent="-355600" lvl="1" marL="914400" rtl="0">
              <a:spcBef>
                <a:spcPts val="0"/>
              </a:spcBef>
              <a:buClr>
                <a:srgbClr val="990000"/>
              </a:buClr>
              <a:buSzPct val="100000"/>
            </a:pPr>
            <a:r>
              <a:rPr lang="en" sz="2000"/>
              <a:t>Safety and Ethics</a:t>
            </a:r>
          </a:p>
          <a:p>
            <a:pPr indent="-355600" lvl="0" marL="457200" rtl="0">
              <a:spcBef>
                <a:spcPts val="0"/>
              </a:spcBef>
              <a:buClr>
                <a:srgbClr val="990000"/>
              </a:buClr>
              <a:buSzPct val="100000"/>
            </a:pPr>
            <a:r>
              <a:rPr lang="en" sz="2000"/>
              <a:t>Recommendations</a:t>
            </a:r>
          </a:p>
          <a:p>
            <a:pPr indent="-355600" lvl="0" marL="457200">
              <a:spcBef>
                <a:spcPts val="0"/>
              </a:spcBef>
              <a:buClr>
                <a:srgbClr val="990000"/>
              </a:buClr>
              <a:buSzPct val="100000"/>
            </a:pPr>
            <a:r>
              <a:rPr lang="en" sz="2000"/>
              <a:t>Impact and Future Applications</a:t>
            </a:r>
          </a:p>
        </p:txBody>
      </p:sp>
      <p:cxnSp>
        <p:nvCxnSpPr>
          <p:cNvPr id="180" name="Shape 180"/>
          <p:cNvCxnSpPr/>
          <p:nvPr/>
        </p:nvCxnSpPr>
        <p:spPr>
          <a:xfrm>
            <a:off x="1124100" y="2883075"/>
            <a:ext cx="2328000" cy="0"/>
          </a:xfrm>
          <a:prstGeom prst="straightConnector1">
            <a:avLst/>
          </a:prstGeom>
          <a:noFill/>
          <a:ln cap="flat" cmpd="sng" w="28575">
            <a:solidFill>
              <a:srgbClr val="990000"/>
            </a:solidFill>
            <a:prstDash val="solid"/>
            <a:round/>
            <a:headEnd len="lg" w="lg" type="none"/>
            <a:tailEnd len="lg" w="lg"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Recommendations</a:t>
            </a:r>
          </a:p>
        </p:txBody>
      </p:sp>
      <p:sp>
        <p:nvSpPr>
          <p:cNvPr id="186" name="Shape 186"/>
          <p:cNvSpPr txBox="1"/>
          <p:nvPr>
            <p:ph idx="1" type="body"/>
          </p:nvPr>
        </p:nvSpPr>
        <p:spPr>
          <a:xfrm>
            <a:off x="311700" y="1152475"/>
            <a:ext cx="8520600" cy="3416400"/>
          </a:xfrm>
          <a:prstGeom prst="rect">
            <a:avLst/>
          </a:prstGeom>
          <a:ln>
            <a:noFill/>
          </a:ln>
        </p:spPr>
        <p:txBody>
          <a:bodyPr anchorCtr="0" anchor="t" bIns="91425" lIns="91425" rIns="91425" tIns="91425">
            <a:noAutofit/>
          </a:bodyPr>
          <a:lstStyle/>
          <a:p>
            <a:pPr indent="-355600" lvl="0" marL="457200" rtl="0">
              <a:spcBef>
                <a:spcPts val="0"/>
              </a:spcBef>
              <a:spcAft>
                <a:spcPts val="0"/>
              </a:spcAft>
              <a:buSzPct val="100000"/>
            </a:pPr>
            <a:r>
              <a:rPr b="1" lang="en" sz="2000">
                <a:solidFill>
                  <a:srgbClr val="000000"/>
                </a:solidFill>
              </a:rPr>
              <a:t>Implant: </a:t>
            </a:r>
            <a:r>
              <a:rPr lang="en" sz="2000">
                <a:solidFill>
                  <a:srgbClr val="000000"/>
                </a:solidFill>
              </a:rPr>
              <a:t>Design a smaller implant coil </a:t>
            </a:r>
          </a:p>
          <a:p>
            <a:pPr indent="-355600" lvl="1" marL="914400" rtl="0">
              <a:spcBef>
                <a:spcPts val="0"/>
              </a:spcBef>
              <a:spcAft>
                <a:spcPts val="0"/>
              </a:spcAft>
              <a:buSzPct val="100000"/>
            </a:pPr>
            <a:r>
              <a:rPr lang="en" sz="2000">
                <a:solidFill>
                  <a:srgbClr val="000000"/>
                </a:solidFill>
              </a:rPr>
              <a:t>Reduce the size of the implant</a:t>
            </a:r>
          </a:p>
          <a:p>
            <a:pPr indent="-355600" lvl="0" marL="457200" rtl="0">
              <a:spcBef>
                <a:spcPts val="0"/>
              </a:spcBef>
              <a:spcAft>
                <a:spcPts val="0"/>
              </a:spcAft>
              <a:buSzPct val="100000"/>
            </a:pPr>
            <a:r>
              <a:rPr b="1" lang="en" sz="2000">
                <a:solidFill>
                  <a:srgbClr val="000000"/>
                </a:solidFill>
              </a:rPr>
              <a:t>Base Station: </a:t>
            </a:r>
            <a:r>
              <a:rPr lang="en" sz="2000">
                <a:solidFill>
                  <a:srgbClr val="000000"/>
                </a:solidFill>
              </a:rPr>
              <a:t>Design a custom larger coil</a:t>
            </a:r>
          </a:p>
          <a:p>
            <a:pPr indent="-355600" lvl="1" marL="914400" rtl="0">
              <a:spcBef>
                <a:spcPts val="0"/>
              </a:spcBef>
              <a:spcAft>
                <a:spcPts val="0"/>
              </a:spcAft>
              <a:buSzPct val="100000"/>
            </a:pPr>
            <a:r>
              <a:rPr lang="en" sz="2000">
                <a:solidFill>
                  <a:srgbClr val="000000"/>
                </a:solidFill>
              </a:rPr>
              <a:t>Boost the range of wireless power transmission and communication</a:t>
            </a:r>
          </a:p>
          <a:p>
            <a:pPr indent="-355600" lvl="0" marL="457200" rtl="0">
              <a:spcBef>
                <a:spcPts val="0"/>
              </a:spcBef>
              <a:spcAft>
                <a:spcPts val="0"/>
              </a:spcAft>
              <a:buSzPct val="100000"/>
            </a:pPr>
            <a:r>
              <a:rPr b="1" lang="en" sz="2000">
                <a:solidFill>
                  <a:srgbClr val="000000"/>
                </a:solidFill>
              </a:rPr>
              <a:t>Web App: </a:t>
            </a:r>
            <a:r>
              <a:rPr lang="en" sz="2000">
                <a:solidFill>
                  <a:srgbClr val="000000"/>
                </a:solidFill>
              </a:rPr>
              <a:t>Add authentication and improve data storage</a:t>
            </a:r>
          </a:p>
          <a:p>
            <a:pPr indent="-355600" lvl="1" marL="914400" rtl="0">
              <a:spcBef>
                <a:spcPts val="0"/>
              </a:spcBef>
              <a:spcAft>
                <a:spcPts val="0"/>
              </a:spcAft>
              <a:buSzPct val="100000"/>
            </a:pPr>
            <a:r>
              <a:rPr lang="en" sz="2000">
                <a:solidFill>
                  <a:srgbClr val="000000"/>
                </a:solidFill>
              </a:rPr>
              <a:t>Separate users to protect data</a:t>
            </a:r>
          </a:p>
          <a:p>
            <a:pPr indent="-355600" lvl="1" marL="914400" rtl="0">
              <a:spcBef>
                <a:spcPts val="0"/>
              </a:spcBef>
              <a:spcAft>
                <a:spcPts val="0"/>
              </a:spcAft>
              <a:buSzPct val="100000"/>
            </a:pPr>
            <a:r>
              <a:rPr lang="en" sz="2000">
                <a:solidFill>
                  <a:srgbClr val="000000"/>
                </a:solidFill>
              </a:rPr>
              <a:t>Use a relational (SQL) database</a:t>
            </a:r>
          </a:p>
        </p:txBody>
      </p:sp>
      <p:sp>
        <p:nvSpPr>
          <p:cNvPr id="187" name="Shape 187"/>
          <p:cNvSpPr txBox="1"/>
          <p:nvPr>
            <p:ph idx="2" type="title"/>
          </p:nvPr>
        </p:nvSpPr>
        <p:spPr>
          <a:xfrm>
            <a:off x="77875" y="75500"/>
            <a:ext cx="2291700" cy="393600"/>
          </a:xfrm>
          <a:prstGeom prst="rect">
            <a:avLst/>
          </a:prstGeom>
        </p:spPr>
        <p:txBody>
          <a:bodyPr anchorCtr="0" anchor="t" bIns="91425" lIns="91425" rIns="91425" tIns="91425">
            <a:noAutofit/>
          </a:bodyPr>
          <a:lstStyle/>
          <a:p>
            <a:pPr lvl="0">
              <a:spcBef>
                <a:spcPts val="0"/>
              </a:spcBef>
              <a:buNone/>
            </a:pPr>
            <a:r>
              <a:rPr lang="en"/>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Impact &amp; Future Applications</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sz="2000">
                <a:solidFill>
                  <a:srgbClr val="000000"/>
                </a:solidFill>
              </a:rPr>
              <a:t>In addition to laboratory research, our data acquisition system impacts other areas.</a:t>
            </a:r>
            <a:r>
              <a:rPr lang="en" sz="2000">
                <a:solidFill>
                  <a:srgbClr val="000000"/>
                </a:solidFill>
              </a:rPr>
              <a:t> Additional Applications:</a:t>
            </a:r>
          </a:p>
          <a:p>
            <a:pPr indent="-355600" lvl="0" marL="457200" rtl="0">
              <a:spcBef>
                <a:spcPts val="0"/>
              </a:spcBef>
              <a:spcAft>
                <a:spcPts val="0"/>
              </a:spcAft>
              <a:buSzPct val="100000"/>
            </a:pPr>
            <a:r>
              <a:rPr lang="en" sz="2000">
                <a:solidFill>
                  <a:srgbClr val="000000"/>
                </a:solidFill>
              </a:rPr>
              <a:t>Infrastructure monitoring and alert system</a:t>
            </a:r>
          </a:p>
          <a:p>
            <a:pPr indent="-355600" lvl="1" marL="914400" rtl="0">
              <a:spcBef>
                <a:spcPts val="0"/>
              </a:spcBef>
              <a:spcAft>
                <a:spcPts val="0"/>
              </a:spcAft>
              <a:buSzPct val="100000"/>
            </a:pPr>
            <a:r>
              <a:rPr lang="en" sz="2000">
                <a:solidFill>
                  <a:srgbClr val="000000"/>
                </a:solidFill>
              </a:rPr>
              <a:t>Detect deformations, stress, and other warning signs</a:t>
            </a:r>
          </a:p>
          <a:p>
            <a:pPr indent="-355600" lvl="1" marL="914400" rtl="0">
              <a:spcBef>
                <a:spcPts val="0"/>
              </a:spcBef>
              <a:spcAft>
                <a:spcPts val="0"/>
              </a:spcAft>
              <a:buSzPct val="100000"/>
            </a:pPr>
            <a:r>
              <a:rPr lang="en" sz="2000">
                <a:solidFill>
                  <a:srgbClr val="000000"/>
                </a:solidFill>
              </a:rPr>
              <a:t>Trigger preventative maintenance</a:t>
            </a:r>
          </a:p>
          <a:p>
            <a:pPr indent="-355600" lvl="0" marL="457200" rtl="0">
              <a:spcBef>
                <a:spcPts val="0"/>
              </a:spcBef>
              <a:spcAft>
                <a:spcPts val="0"/>
              </a:spcAft>
              <a:buSzPct val="100000"/>
            </a:pPr>
            <a:r>
              <a:rPr lang="en" sz="2000">
                <a:solidFill>
                  <a:srgbClr val="000000"/>
                </a:solidFill>
              </a:rPr>
              <a:t>Human Diagnostics</a:t>
            </a:r>
          </a:p>
          <a:p>
            <a:pPr indent="-355600" lvl="1" marL="914400" rtl="0">
              <a:spcBef>
                <a:spcPts val="0"/>
              </a:spcBef>
              <a:spcAft>
                <a:spcPts val="0"/>
              </a:spcAft>
              <a:buSzPct val="100000"/>
            </a:pPr>
            <a:r>
              <a:rPr lang="en" sz="2000">
                <a:solidFill>
                  <a:srgbClr val="000000"/>
                </a:solidFill>
              </a:rPr>
              <a:t>Glucose Monitoring</a:t>
            </a:r>
          </a:p>
          <a:p>
            <a:pPr indent="-355600" lvl="1" marL="914400" rtl="0">
              <a:spcBef>
                <a:spcPts val="0"/>
              </a:spcBef>
              <a:spcAft>
                <a:spcPts val="0"/>
              </a:spcAft>
              <a:buSzPct val="100000"/>
            </a:pPr>
            <a:r>
              <a:rPr lang="en" sz="2000">
                <a:solidFill>
                  <a:srgbClr val="000000"/>
                </a:solidFill>
              </a:rPr>
              <a:t>Detect anomalies and trigger preventative care</a:t>
            </a:r>
          </a:p>
        </p:txBody>
      </p:sp>
      <p:sp>
        <p:nvSpPr>
          <p:cNvPr id="194" name="Shape 194"/>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276725" y="2152950"/>
            <a:ext cx="4045200" cy="837600"/>
          </a:xfrm>
          <a:prstGeom prst="rect">
            <a:avLst/>
          </a:prstGeom>
        </p:spPr>
        <p:txBody>
          <a:bodyPr anchorCtr="0" anchor="b" bIns="91425" lIns="91425" rIns="91425" tIns="91425">
            <a:noAutofit/>
          </a:bodyPr>
          <a:lstStyle/>
          <a:p>
            <a:pPr lvl="0">
              <a:spcBef>
                <a:spcPts val="0"/>
              </a:spcBef>
              <a:buNone/>
            </a:pPr>
            <a:r>
              <a:rPr lang="en">
                <a:solidFill>
                  <a:schemeClr val="lt1"/>
                </a:solidFill>
              </a:rPr>
              <a:t>Overview</a:t>
            </a:r>
          </a:p>
        </p:txBody>
      </p:sp>
      <p:sp>
        <p:nvSpPr>
          <p:cNvPr id="72" name="Shape 72"/>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355600" lvl="0" marL="457200" rtl="0">
              <a:spcBef>
                <a:spcPts val="0"/>
              </a:spcBef>
              <a:buClr>
                <a:srgbClr val="990000"/>
              </a:buClr>
              <a:buSzPct val="100000"/>
            </a:pPr>
            <a:r>
              <a:rPr lang="en" sz="2000"/>
              <a:t>Design Problem</a:t>
            </a:r>
          </a:p>
          <a:p>
            <a:pPr indent="-355600" lvl="0" marL="457200" rtl="0">
              <a:spcBef>
                <a:spcPts val="0"/>
              </a:spcBef>
              <a:buClr>
                <a:srgbClr val="990000"/>
              </a:buClr>
              <a:buSzPct val="100000"/>
            </a:pPr>
            <a:r>
              <a:rPr lang="en" sz="2000"/>
              <a:t>Design Solution</a:t>
            </a:r>
          </a:p>
          <a:p>
            <a:pPr indent="-355600" lvl="0" marL="457200" rtl="0">
              <a:spcBef>
                <a:spcPts val="0"/>
              </a:spcBef>
              <a:buClr>
                <a:srgbClr val="990000"/>
              </a:buClr>
              <a:buSzPct val="100000"/>
            </a:pPr>
            <a:r>
              <a:rPr lang="en" sz="2000"/>
              <a:t>Design Implementation</a:t>
            </a:r>
          </a:p>
          <a:p>
            <a:pPr indent="-355600" lvl="0" marL="457200" rtl="0">
              <a:spcBef>
                <a:spcPts val="0"/>
              </a:spcBef>
              <a:buClr>
                <a:srgbClr val="990000"/>
              </a:buClr>
              <a:buSzPct val="100000"/>
            </a:pPr>
            <a:r>
              <a:rPr lang="en" sz="2000"/>
              <a:t>Test and Evaluation</a:t>
            </a:r>
          </a:p>
          <a:p>
            <a:pPr indent="-355600" lvl="0" marL="457200" rtl="0">
              <a:spcBef>
                <a:spcPts val="0"/>
              </a:spcBef>
              <a:buClr>
                <a:srgbClr val="990000"/>
              </a:buClr>
              <a:buSzPct val="100000"/>
            </a:pPr>
            <a:r>
              <a:rPr lang="en" sz="2000"/>
              <a:t>Safety and Ethics</a:t>
            </a:r>
          </a:p>
          <a:p>
            <a:pPr indent="-355600" lvl="0" marL="457200" rtl="0">
              <a:spcBef>
                <a:spcPts val="0"/>
              </a:spcBef>
              <a:buClr>
                <a:srgbClr val="990000"/>
              </a:buClr>
              <a:buSzPct val="100000"/>
            </a:pPr>
            <a:r>
              <a:rPr lang="en" sz="2000"/>
              <a:t>Conclusion</a:t>
            </a:r>
          </a:p>
          <a:p>
            <a:pPr indent="-355600" lvl="1" marL="914400" rtl="0">
              <a:spcBef>
                <a:spcPts val="0"/>
              </a:spcBef>
              <a:buSzPct val="100000"/>
            </a:pPr>
            <a:r>
              <a:rPr lang="en" sz="2000"/>
              <a:t>Next Steps</a:t>
            </a:r>
          </a:p>
          <a:p>
            <a:pPr indent="-355600" lvl="1" marL="914400">
              <a:spcBef>
                <a:spcPts val="0"/>
              </a:spcBef>
              <a:buSzPct val="100000"/>
            </a:pPr>
            <a:r>
              <a:rPr lang="en" sz="2000"/>
              <a:t>Future Applications</a:t>
            </a:r>
          </a:p>
        </p:txBody>
      </p:sp>
      <p:cxnSp>
        <p:nvCxnSpPr>
          <p:cNvPr id="73" name="Shape 73"/>
          <p:cNvCxnSpPr/>
          <p:nvPr/>
        </p:nvCxnSpPr>
        <p:spPr>
          <a:xfrm>
            <a:off x="1345025" y="2883075"/>
            <a:ext cx="1908600" cy="13500"/>
          </a:xfrm>
          <a:prstGeom prst="straightConnector1">
            <a:avLst/>
          </a:prstGeom>
          <a:noFill/>
          <a:ln cap="flat" cmpd="sng" w="28575">
            <a:solidFill>
              <a:srgbClr val="990000"/>
            </a:solidFill>
            <a:prstDash val="solid"/>
            <a:round/>
            <a:headEnd len="lg" w="lg" type="none"/>
            <a:tailEnd len="lg" w="lg"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90250" y="526350"/>
            <a:ext cx="6227100" cy="4090800"/>
          </a:xfrm>
          <a:prstGeom prst="rect">
            <a:avLst/>
          </a:prstGeom>
        </p:spPr>
        <p:txBody>
          <a:bodyPr anchorCtr="0" anchor="ctr" bIns="91425" lIns="91425" rIns="91425" tIns="91425">
            <a:noAutofit/>
          </a:bodyPr>
          <a:lstStyle/>
          <a:p>
            <a:pPr lvl="0" rtl="0">
              <a:spcBef>
                <a:spcPts val="0"/>
              </a:spcBef>
              <a:buNone/>
            </a:pPr>
            <a:r>
              <a:rPr lang="en"/>
              <a:t>Q &amp; A</a:t>
            </a:r>
          </a:p>
        </p:txBody>
      </p:sp>
      <p:cxnSp>
        <p:nvCxnSpPr>
          <p:cNvPr id="200" name="Shape 200"/>
          <p:cNvCxnSpPr/>
          <p:nvPr/>
        </p:nvCxnSpPr>
        <p:spPr>
          <a:xfrm flipH="1" rot="10800000">
            <a:off x="597450" y="2922425"/>
            <a:ext cx="5913900" cy="11700"/>
          </a:xfrm>
          <a:prstGeom prst="straightConnector1">
            <a:avLst/>
          </a:prstGeom>
          <a:noFill/>
          <a:ln cap="flat" cmpd="sng" w="28575">
            <a:solidFill>
              <a:srgbClr val="990000"/>
            </a:solidFill>
            <a:prstDash val="solid"/>
            <a:round/>
            <a:headEnd len="lg" w="lg" type="none"/>
            <a:tailEnd len="lg" w="lg"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90250" y="526350"/>
            <a:ext cx="6227100" cy="4090800"/>
          </a:xfrm>
          <a:prstGeom prst="rect">
            <a:avLst/>
          </a:prstGeom>
        </p:spPr>
        <p:txBody>
          <a:bodyPr anchorCtr="0" anchor="ctr" bIns="91425" lIns="91425" rIns="91425" tIns="91425">
            <a:noAutofit/>
          </a:bodyPr>
          <a:lstStyle/>
          <a:p>
            <a:pPr lvl="0" rtl="0">
              <a:spcBef>
                <a:spcPts val="0"/>
              </a:spcBef>
              <a:buNone/>
            </a:pPr>
            <a:r>
              <a:rPr lang="en"/>
              <a:t>The End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Overview</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spcAft>
                <a:spcPts val="0"/>
              </a:spcAft>
              <a:buSzPct val="100000"/>
            </a:pPr>
            <a:r>
              <a:rPr lang="en" sz="2000">
                <a:solidFill>
                  <a:srgbClr val="000000"/>
                </a:solidFill>
              </a:rPr>
              <a:t>Current methods for collecting data from laboratory rats are time consuming and inefficient</a:t>
            </a:r>
          </a:p>
          <a:p>
            <a:pPr indent="-355600" lvl="0" marL="457200" rtl="0">
              <a:spcBef>
                <a:spcPts val="0"/>
              </a:spcBef>
              <a:spcAft>
                <a:spcPts val="0"/>
              </a:spcAft>
              <a:buSzPct val="100000"/>
            </a:pPr>
            <a:r>
              <a:rPr lang="en" sz="2000">
                <a:solidFill>
                  <a:srgbClr val="000000"/>
                </a:solidFill>
              </a:rPr>
              <a:t>Typical experiments require manually taking measurements over and over again over a long period of time</a:t>
            </a:r>
          </a:p>
          <a:p>
            <a:pPr indent="-355600" lvl="0" marL="457200">
              <a:spcBef>
                <a:spcPts val="0"/>
              </a:spcBef>
              <a:spcAft>
                <a:spcPts val="0"/>
              </a:spcAft>
              <a:buSzPct val="100000"/>
            </a:pPr>
            <a:r>
              <a:rPr lang="en" sz="2000">
                <a:solidFill>
                  <a:srgbClr val="000000"/>
                </a:solidFill>
              </a:rPr>
              <a:t>Therefore, our team was responsible for designing system that allows researchers to accurately and efficiently collect data from laboratory rats</a:t>
            </a:r>
          </a:p>
          <a:p>
            <a:pPr lvl="0">
              <a:spcBef>
                <a:spcPts val="0"/>
              </a:spcBef>
              <a:buNone/>
            </a:pPr>
            <a:r>
              <a:t/>
            </a:r>
            <a:endParaRPr sz="2000"/>
          </a:p>
        </p:txBody>
      </p:sp>
      <p:sp>
        <p:nvSpPr>
          <p:cNvPr id="80" name="Shape 80"/>
          <p:cNvSpPr txBox="1"/>
          <p:nvPr>
            <p:ph idx="2" type="title"/>
          </p:nvPr>
        </p:nvSpPr>
        <p:spPr>
          <a:xfrm>
            <a:off x="77875" y="75500"/>
            <a:ext cx="2291700" cy="393600"/>
          </a:xfrm>
          <a:prstGeom prst="rect">
            <a:avLst/>
          </a:prstGeom>
        </p:spPr>
        <p:txBody>
          <a:bodyPr anchorCtr="0" anchor="t" bIns="91425" lIns="91425" rIns="91425" tIns="91425">
            <a:noAutofit/>
          </a:bodyPr>
          <a:lstStyle/>
          <a:p>
            <a:pPr lvl="0">
              <a:spcBef>
                <a:spcPts val="0"/>
              </a:spcBef>
              <a:buNone/>
            </a:pPr>
            <a:r>
              <a:rPr lang="en"/>
              <a:t>Design Problem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Requirements &amp; Constraints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spcAft>
                <a:spcPts val="0"/>
              </a:spcAft>
              <a:buSzPct val="100000"/>
            </a:pPr>
            <a:r>
              <a:rPr lang="en" sz="2000">
                <a:solidFill>
                  <a:srgbClr val="000000"/>
                </a:solidFill>
              </a:rPr>
              <a:t>Implant</a:t>
            </a:r>
          </a:p>
          <a:p>
            <a:pPr indent="-355600" lvl="1" marL="914400" rtl="0">
              <a:spcBef>
                <a:spcPts val="0"/>
              </a:spcBef>
              <a:spcAft>
                <a:spcPts val="0"/>
              </a:spcAft>
              <a:buSzPct val="100000"/>
            </a:pPr>
            <a:r>
              <a:rPr lang="en" sz="2000">
                <a:solidFill>
                  <a:srgbClr val="000000"/>
                </a:solidFill>
              </a:rPr>
              <a:t>Biocompatible to not affect the health of the rat</a:t>
            </a:r>
          </a:p>
          <a:p>
            <a:pPr indent="-355600" lvl="1" marL="914400" rtl="0">
              <a:spcBef>
                <a:spcPts val="0"/>
              </a:spcBef>
              <a:spcAft>
                <a:spcPts val="0"/>
              </a:spcAft>
              <a:buSzPct val="100000"/>
            </a:pPr>
            <a:r>
              <a:rPr lang="en" sz="2000">
                <a:solidFill>
                  <a:srgbClr val="000000"/>
                </a:solidFill>
              </a:rPr>
              <a:t>Long lifespan </a:t>
            </a:r>
            <a:r>
              <a:rPr lang="en" sz="2000">
                <a:solidFill>
                  <a:srgbClr val="000000"/>
                </a:solidFill>
              </a:rPr>
              <a:t>so that it does not need to be replaced</a:t>
            </a:r>
          </a:p>
          <a:p>
            <a:pPr indent="-355600" lvl="1" marL="914400" rtl="0">
              <a:spcBef>
                <a:spcPts val="0"/>
              </a:spcBef>
              <a:spcAft>
                <a:spcPts val="0"/>
              </a:spcAft>
              <a:buSzPct val="100000"/>
            </a:pPr>
            <a:r>
              <a:rPr lang="en" sz="2000">
                <a:solidFill>
                  <a:srgbClr val="000000"/>
                </a:solidFill>
              </a:rPr>
              <a:t>Small so that it can fit comfortably inside of the rat</a:t>
            </a:r>
          </a:p>
          <a:p>
            <a:pPr indent="-355600" lvl="1" marL="914400" rtl="0">
              <a:spcBef>
                <a:spcPts val="0"/>
              </a:spcBef>
              <a:spcAft>
                <a:spcPts val="0"/>
              </a:spcAft>
              <a:buSzPct val="100000"/>
            </a:pPr>
            <a:r>
              <a:rPr lang="en" sz="2000">
                <a:solidFill>
                  <a:srgbClr val="000000"/>
                </a:solidFill>
              </a:rPr>
              <a:t>Measure temperature and acceleration</a:t>
            </a:r>
          </a:p>
          <a:p>
            <a:pPr indent="-355600" lvl="1" marL="914400">
              <a:spcBef>
                <a:spcPts val="0"/>
              </a:spcBef>
              <a:spcAft>
                <a:spcPts val="0"/>
              </a:spcAft>
              <a:buSzPct val="100000"/>
            </a:pPr>
            <a:r>
              <a:rPr lang="en" sz="2000">
                <a:solidFill>
                  <a:srgbClr val="000000"/>
                </a:solidFill>
              </a:rPr>
              <a:t>Batteryless and wireless</a:t>
            </a:r>
          </a:p>
          <a:p>
            <a:pPr indent="-355600" lvl="0" marL="457200" marR="0" rtl="0" algn="l">
              <a:lnSpc>
                <a:spcPct val="115000"/>
              </a:lnSpc>
              <a:spcBef>
                <a:spcPts val="0"/>
              </a:spcBef>
              <a:spcAft>
                <a:spcPts val="0"/>
              </a:spcAft>
              <a:buClr>
                <a:srgbClr val="990000"/>
              </a:buClr>
              <a:buSzPct val="100000"/>
              <a:buFont typeface="Average"/>
            </a:pPr>
            <a:r>
              <a:rPr lang="en" sz="2000">
                <a:solidFill>
                  <a:srgbClr val="000000"/>
                </a:solidFill>
              </a:rPr>
              <a:t>System</a:t>
            </a:r>
          </a:p>
          <a:p>
            <a:pPr indent="-355600" lvl="1" marL="914400" rtl="0">
              <a:spcBef>
                <a:spcPts val="0"/>
              </a:spcBef>
              <a:spcAft>
                <a:spcPts val="0"/>
              </a:spcAft>
              <a:buSzPct val="100000"/>
            </a:pPr>
            <a:r>
              <a:rPr lang="en" sz="2000">
                <a:solidFill>
                  <a:srgbClr val="000000"/>
                </a:solidFill>
              </a:rPr>
              <a:t>Relatively quick response time</a:t>
            </a:r>
          </a:p>
          <a:p>
            <a:pPr indent="-355600" lvl="1" marL="914400" rtl="0">
              <a:spcBef>
                <a:spcPts val="0"/>
              </a:spcBef>
              <a:spcAft>
                <a:spcPts val="0"/>
              </a:spcAft>
              <a:buSzPct val="100000"/>
            </a:pPr>
            <a:r>
              <a:rPr lang="en" sz="2000">
                <a:solidFill>
                  <a:srgbClr val="000000"/>
                </a:solidFill>
              </a:rPr>
              <a:t>User-friendly readout</a:t>
            </a:r>
          </a:p>
        </p:txBody>
      </p:sp>
      <p:sp>
        <p:nvSpPr>
          <p:cNvPr id="87" name="Shape 87"/>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Problem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Specifications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spcAft>
                <a:spcPts val="0"/>
              </a:spcAft>
              <a:buSzPct val="100000"/>
            </a:pPr>
            <a:r>
              <a:rPr lang="en" sz="2000">
                <a:solidFill>
                  <a:srgbClr val="000000"/>
                </a:solidFill>
              </a:rPr>
              <a:t>Implant</a:t>
            </a:r>
          </a:p>
          <a:p>
            <a:pPr indent="-355600" lvl="1" marL="914400" rtl="0">
              <a:spcBef>
                <a:spcPts val="0"/>
              </a:spcBef>
              <a:spcAft>
                <a:spcPts val="0"/>
              </a:spcAft>
              <a:buSzPct val="100000"/>
            </a:pPr>
            <a:r>
              <a:rPr lang="en" sz="2000">
                <a:solidFill>
                  <a:srgbClr val="000000"/>
                </a:solidFill>
              </a:rPr>
              <a:t>Minimum lifespan: 6 months</a:t>
            </a:r>
          </a:p>
          <a:p>
            <a:pPr indent="-355600" lvl="1" marL="914400">
              <a:spcBef>
                <a:spcPts val="0"/>
              </a:spcBef>
              <a:spcAft>
                <a:spcPts val="0"/>
              </a:spcAft>
              <a:buSzPct val="100000"/>
            </a:pPr>
            <a:r>
              <a:rPr lang="en" sz="2000">
                <a:solidFill>
                  <a:srgbClr val="000000"/>
                </a:solidFill>
              </a:rPr>
              <a:t>Maximum size:</a:t>
            </a:r>
            <a:r>
              <a:rPr lang="en" sz="2000">
                <a:solidFill>
                  <a:srgbClr val="000000"/>
                </a:solidFill>
              </a:rPr>
              <a:t> 5x</a:t>
            </a:r>
            <a:r>
              <a:rPr lang="en" sz="2000">
                <a:solidFill>
                  <a:srgbClr val="000000"/>
                </a:solidFill>
              </a:rPr>
              <a:t>5x1 cm</a:t>
            </a:r>
            <a:r>
              <a:rPr baseline="30000" lang="en" sz="2000">
                <a:solidFill>
                  <a:srgbClr val="000000"/>
                </a:solidFill>
              </a:rPr>
              <a:t>3</a:t>
            </a:r>
          </a:p>
          <a:p>
            <a:pPr indent="-355600" lvl="1" marL="914400">
              <a:spcBef>
                <a:spcPts val="0"/>
              </a:spcBef>
              <a:spcAft>
                <a:spcPts val="0"/>
              </a:spcAft>
              <a:buSzPct val="100000"/>
            </a:pPr>
            <a:r>
              <a:rPr lang="en" sz="2000">
                <a:solidFill>
                  <a:srgbClr val="000000"/>
                </a:solidFill>
              </a:rPr>
              <a:t>Accuracy of measurements: 95%</a:t>
            </a:r>
          </a:p>
          <a:p>
            <a:pPr indent="-355600" lvl="1" marL="914400">
              <a:spcBef>
                <a:spcPts val="0"/>
              </a:spcBef>
              <a:spcAft>
                <a:spcPts val="0"/>
              </a:spcAft>
              <a:buSzPct val="100000"/>
            </a:pPr>
            <a:r>
              <a:rPr lang="en" sz="2000">
                <a:solidFill>
                  <a:srgbClr val="000000"/>
                </a:solidFill>
              </a:rPr>
              <a:t>Minimum operating distance: 5 cm</a:t>
            </a:r>
          </a:p>
          <a:p>
            <a:pPr indent="-355600" lvl="1" marL="914400">
              <a:spcBef>
                <a:spcPts val="0"/>
              </a:spcBef>
              <a:spcAft>
                <a:spcPts val="0"/>
              </a:spcAft>
              <a:buSzPct val="100000"/>
            </a:pPr>
            <a:r>
              <a:rPr lang="en" sz="2000">
                <a:solidFill>
                  <a:srgbClr val="000000"/>
                </a:solidFill>
              </a:rPr>
              <a:t>Minimum bandwidth: 1 sample per second</a:t>
            </a:r>
          </a:p>
          <a:p>
            <a:pPr indent="-355600" lvl="0" marL="457200" rtl="0">
              <a:spcBef>
                <a:spcPts val="0"/>
              </a:spcBef>
              <a:spcAft>
                <a:spcPts val="0"/>
              </a:spcAft>
              <a:buSzPct val="100000"/>
            </a:pPr>
            <a:r>
              <a:rPr lang="en" sz="2000">
                <a:solidFill>
                  <a:srgbClr val="000000"/>
                </a:solidFill>
              </a:rPr>
              <a:t>System</a:t>
            </a:r>
          </a:p>
          <a:p>
            <a:pPr indent="-355600" lvl="1" marL="914400" rtl="0">
              <a:spcBef>
                <a:spcPts val="0"/>
              </a:spcBef>
              <a:spcAft>
                <a:spcPts val="0"/>
              </a:spcAft>
              <a:buSzPct val="100000"/>
            </a:pPr>
            <a:r>
              <a:rPr lang="en" sz="2000">
                <a:solidFill>
                  <a:srgbClr val="000000"/>
                </a:solidFill>
              </a:rPr>
              <a:t>Maximum response time:</a:t>
            </a:r>
            <a:r>
              <a:rPr lang="en" sz="2000">
                <a:solidFill>
                  <a:srgbClr val="000000"/>
                </a:solidFill>
              </a:rPr>
              <a:t> </a:t>
            </a:r>
            <a:r>
              <a:rPr lang="en" sz="2000">
                <a:solidFill>
                  <a:srgbClr val="000000"/>
                </a:solidFill>
              </a:rPr>
              <a:t>60 seconds</a:t>
            </a:r>
          </a:p>
        </p:txBody>
      </p:sp>
      <p:sp>
        <p:nvSpPr>
          <p:cNvPr id="94" name="Shape 94"/>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Problem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Overview</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spcAft>
                <a:spcPts val="0"/>
              </a:spcAft>
              <a:buSzPct val="100000"/>
            </a:pPr>
            <a:r>
              <a:rPr lang="en" sz="2000">
                <a:solidFill>
                  <a:srgbClr val="000000"/>
                </a:solidFill>
              </a:rPr>
              <a:t>Built a three part system that consists of an implant, a base station, and a web application (user interface)</a:t>
            </a:r>
          </a:p>
        </p:txBody>
      </p:sp>
      <p:sp>
        <p:nvSpPr>
          <p:cNvPr id="101" name="Shape 101"/>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Solution</a:t>
            </a:r>
          </a:p>
        </p:txBody>
      </p:sp>
      <p:pic>
        <p:nvPicPr>
          <p:cNvPr id="102" name="Shape 102"/>
          <p:cNvPicPr preferRelativeResize="0"/>
          <p:nvPr/>
        </p:nvPicPr>
        <p:blipFill>
          <a:blip r:embed="rId3">
            <a:alphaModFix/>
          </a:blip>
          <a:stretch>
            <a:fillRect/>
          </a:stretch>
        </p:blipFill>
        <p:spPr>
          <a:xfrm>
            <a:off x="948000" y="2035199"/>
            <a:ext cx="7248001" cy="270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Implant Block Diagram</a:t>
            </a:r>
          </a:p>
        </p:txBody>
      </p:sp>
      <p:sp>
        <p:nvSpPr>
          <p:cNvPr id="108" name="Shape 108"/>
          <p:cNvSpPr txBox="1"/>
          <p:nvPr>
            <p:ph idx="2" type="title"/>
          </p:nvPr>
        </p:nvSpPr>
        <p:spPr>
          <a:xfrm>
            <a:off x="77875" y="75500"/>
            <a:ext cx="2291700" cy="393600"/>
          </a:xfrm>
          <a:prstGeom prst="rect">
            <a:avLst/>
          </a:prstGeom>
        </p:spPr>
        <p:txBody>
          <a:bodyPr anchorCtr="0" anchor="t" bIns="91425" lIns="91425" rIns="91425" tIns="91425">
            <a:noAutofit/>
          </a:bodyPr>
          <a:lstStyle/>
          <a:p>
            <a:pPr lvl="0">
              <a:spcBef>
                <a:spcPts val="0"/>
              </a:spcBef>
              <a:buNone/>
            </a:pPr>
            <a:r>
              <a:rPr lang="en"/>
              <a:t>Design </a:t>
            </a:r>
            <a:r>
              <a:rPr lang="en"/>
              <a:t>Implementation</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t/>
            </a:r>
            <a:endParaRPr sz="2000">
              <a:solidFill>
                <a:srgbClr val="000000"/>
              </a:solidFill>
            </a:endParaRPr>
          </a:p>
          <a:p>
            <a:pPr lvl="0" rtl="0">
              <a:spcBef>
                <a:spcPts val="0"/>
              </a:spcBef>
              <a:spcAft>
                <a:spcPts val="0"/>
              </a:spcAft>
              <a:buNone/>
            </a:pPr>
            <a:r>
              <a:t/>
            </a:r>
            <a:endParaRPr sz="2000">
              <a:solidFill>
                <a:srgbClr val="000000"/>
              </a:solidFill>
            </a:endParaRPr>
          </a:p>
          <a:p>
            <a:pPr lvl="0">
              <a:spcBef>
                <a:spcPts val="0"/>
              </a:spcBef>
              <a:buNone/>
            </a:pPr>
            <a:r>
              <a:t/>
            </a:r>
            <a:endParaRPr sz="2000"/>
          </a:p>
        </p:txBody>
      </p:sp>
      <p:pic>
        <p:nvPicPr>
          <p:cNvPr id="110" name="Shape 110"/>
          <p:cNvPicPr preferRelativeResize="0"/>
          <p:nvPr/>
        </p:nvPicPr>
        <p:blipFill>
          <a:blip r:embed="rId3">
            <a:alphaModFix/>
          </a:blip>
          <a:stretch>
            <a:fillRect/>
          </a:stretch>
        </p:blipFill>
        <p:spPr>
          <a:xfrm>
            <a:off x="269062" y="1291874"/>
            <a:ext cx="8605873" cy="313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Implant Details</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spcAft>
                <a:spcPts val="0"/>
              </a:spcAft>
              <a:buSzPct val="100000"/>
            </a:pPr>
            <a:r>
              <a:rPr lang="en" sz="2000">
                <a:solidFill>
                  <a:srgbClr val="000000"/>
                </a:solidFill>
              </a:rPr>
              <a:t>TI RF430FRL152H chip</a:t>
            </a:r>
          </a:p>
          <a:p>
            <a:pPr indent="-342900" lvl="1" marL="914400" rtl="0">
              <a:spcBef>
                <a:spcPts val="0"/>
              </a:spcBef>
              <a:spcAft>
                <a:spcPts val="0"/>
              </a:spcAft>
              <a:buSzPct val="100000"/>
            </a:pPr>
            <a:r>
              <a:rPr lang="en" sz="1800">
                <a:solidFill>
                  <a:srgbClr val="000000"/>
                </a:solidFill>
              </a:rPr>
              <a:t>Wireless power and communication capabilities</a:t>
            </a:r>
          </a:p>
          <a:p>
            <a:pPr indent="-342900" lvl="1" marL="914400" rtl="0">
              <a:spcBef>
                <a:spcPts val="0"/>
              </a:spcBef>
              <a:spcAft>
                <a:spcPts val="0"/>
              </a:spcAft>
              <a:buSzPct val="100000"/>
            </a:pPr>
            <a:r>
              <a:rPr lang="en" sz="1800">
                <a:solidFill>
                  <a:srgbClr val="000000"/>
                </a:solidFill>
              </a:rPr>
              <a:t>Low power consumption &lt; 210µW</a:t>
            </a:r>
          </a:p>
          <a:p>
            <a:pPr indent="-342900" lvl="1" marL="914400">
              <a:spcBef>
                <a:spcPts val="0"/>
              </a:spcBef>
              <a:spcAft>
                <a:spcPts val="0"/>
              </a:spcAft>
              <a:buSzPct val="100000"/>
            </a:pPr>
            <a:r>
              <a:rPr lang="en" sz="1800">
                <a:solidFill>
                  <a:srgbClr val="000000"/>
                </a:solidFill>
              </a:rPr>
              <a:t>14-bit internal temperature sensor</a:t>
            </a:r>
          </a:p>
          <a:p>
            <a:pPr indent="-355600" lvl="0" marL="457200" rtl="0">
              <a:spcBef>
                <a:spcPts val="0"/>
              </a:spcBef>
              <a:spcAft>
                <a:spcPts val="0"/>
              </a:spcAft>
              <a:buSzPct val="100000"/>
            </a:pPr>
            <a:r>
              <a:rPr lang="en" sz="2000">
                <a:solidFill>
                  <a:srgbClr val="000000"/>
                </a:solidFill>
              </a:rPr>
              <a:t>Coil (inductance of 3 µH)</a:t>
            </a:r>
          </a:p>
          <a:p>
            <a:pPr indent="-342900" lvl="1" marL="914400">
              <a:spcBef>
                <a:spcPts val="0"/>
              </a:spcBef>
              <a:spcAft>
                <a:spcPts val="0"/>
              </a:spcAft>
              <a:buSzPct val="100000"/>
            </a:pPr>
            <a:r>
              <a:rPr lang="en" sz="1800">
                <a:solidFill>
                  <a:srgbClr val="000000"/>
                </a:solidFill>
              </a:rPr>
              <a:t>Tuning capacitor to tune the resonant frequency to 13.56 MHz</a:t>
            </a:r>
          </a:p>
          <a:p>
            <a:pPr indent="-355600" lvl="0" marL="457200" rtl="0">
              <a:spcBef>
                <a:spcPts val="0"/>
              </a:spcBef>
              <a:spcAft>
                <a:spcPts val="0"/>
              </a:spcAft>
              <a:buSzPct val="100000"/>
            </a:pPr>
            <a:r>
              <a:rPr lang="en" sz="2000">
                <a:solidFill>
                  <a:srgbClr val="000000"/>
                </a:solidFill>
              </a:rPr>
              <a:t>NXP MMA8452Q accelerometer</a:t>
            </a:r>
          </a:p>
          <a:p>
            <a:pPr indent="-342900" lvl="1" marL="914400" rtl="0">
              <a:spcBef>
                <a:spcPts val="0"/>
              </a:spcBef>
              <a:spcAft>
                <a:spcPts val="0"/>
              </a:spcAft>
              <a:buSzPct val="100000"/>
            </a:pPr>
            <a:r>
              <a:rPr lang="en" sz="1800">
                <a:solidFill>
                  <a:srgbClr val="000000"/>
                </a:solidFill>
              </a:rPr>
              <a:t>Low supply voltage requirements</a:t>
            </a:r>
          </a:p>
          <a:p>
            <a:pPr indent="-342900" lvl="1" marL="914400" rtl="0">
              <a:spcBef>
                <a:spcPts val="0"/>
              </a:spcBef>
              <a:spcAft>
                <a:spcPts val="0"/>
              </a:spcAft>
              <a:buSzPct val="100000"/>
            </a:pPr>
            <a:r>
              <a:rPr lang="en" sz="1800">
                <a:solidFill>
                  <a:srgbClr val="000000"/>
                </a:solidFill>
              </a:rPr>
              <a:t>Low power consumption </a:t>
            </a:r>
          </a:p>
          <a:p>
            <a:pPr indent="-342900" lvl="1" marL="914400" rtl="0">
              <a:spcBef>
                <a:spcPts val="0"/>
              </a:spcBef>
              <a:spcAft>
                <a:spcPts val="0"/>
              </a:spcAft>
              <a:buSzPct val="100000"/>
            </a:pPr>
            <a:r>
              <a:rPr lang="en" sz="1800">
                <a:solidFill>
                  <a:srgbClr val="000000"/>
                </a:solidFill>
              </a:rPr>
              <a:t>12-bit triple-axis acceleration measurements</a:t>
            </a:r>
          </a:p>
        </p:txBody>
      </p:sp>
      <p:sp>
        <p:nvSpPr>
          <p:cNvPr id="117" name="Shape 117"/>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Base Station Block Diagram</a:t>
            </a:r>
          </a:p>
        </p:txBody>
      </p:sp>
      <p:sp>
        <p:nvSpPr>
          <p:cNvPr id="123" name="Shape 123"/>
          <p:cNvSpPr txBox="1"/>
          <p:nvPr>
            <p:ph idx="2" type="title"/>
          </p:nvPr>
        </p:nvSpPr>
        <p:spPr>
          <a:xfrm>
            <a:off x="77875" y="75500"/>
            <a:ext cx="2291700" cy="393600"/>
          </a:xfrm>
          <a:prstGeom prst="rect">
            <a:avLst/>
          </a:prstGeom>
        </p:spPr>
        <p:txBody>
          <a:bodyPr anchorCtr="0" anchor="t" bIns="91425" lIns="91425" rIns="91425" tIns="91425">
            <a:noAutofit/>
          </a:bodyPr>
          <a:lstStyle/>
          <a:p>
            <a:pPr lvl="0" rtl="0">
              <a:spcBef>
                <a:spcPts val="0"/>
              </a:spcBef>
              <a:buNone/>
            </a:pPr>
            <a:r>
              <a:rPr lang="en"/>
              <a:t>Design </a:t>
            </a:r>
            <a:r>
              <a:rPr lang="en"/>
              <a:t>Implementation</a:t>
            </a:r>
          </a:p>
        </p:txBody>
      </p:sp>
      <p:pic>
        <p:nvPicPr>
          <p:cNvPr id="124" name="Shape 124"/>
          <p:cNvPicPr preferRelativeResize="0"/>
          <p:nvPr/>
        </p:nvPicPr>
        <p:blipFill>
          <a:blip r:embed="rId3">
            <a:alphaModFix/>
          </a:blip>
          <a:stretch>
            <a:fillRect/>
          </a:stretch>
        </p:blipFill>
        <p:spPr>
          <a:xfrm>
            <a:off x="236575" y="1275475"/>
            <a:ext cx="8723951" cy="3509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