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FF2F2F"/>
    <a:srgbClr val="BF5700"/>
    <a:srgbClr val="FF6600"/>
    <a:srgbClr val="B2B2B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252" autoAdjust="0"/>
  </p:normalViewPr>
  <p:slideViewPr>
    <p:cSldViewPr>
      <p:cViewPr varScale="1">
        <p:scale>
          <a:sx n="24" d="100"/>
          <a:sy n="24" d="100"/>
        </p:scale>
        <p:origin x="810" y="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D346-6682-41F2-9306-43664AF2E5B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1DC9-DA46-4BE3-92D8-D51E17C7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10287000"/>
            <a:ext cx="1005840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implant needs to have a long lifespan so that it does not need to be replaced.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implant needs to be biocompatible so that it does not affect the health of the rat.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implant needs to be small so that it can fit comfortably inside of the rat.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implant cannot have a battery and must be wireless.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implant needs to measure temperature and acceleration in real-time.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system needs to have a user-friendly readout.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972800" y="20116800"/>
            <a:ext cx="21945600" cy="1097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3891200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300" cap="small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BATTERYLESS AND WIRELESS IMPLANT AND DATA ACQUISITION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5" y="31423571"/>
            <a:ext cx="10058400" cy="130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0" y="3733800"/>
            <a:ext cx="21031200" cy="1371600"/>
          </a:xfrm>
          <a:prstGeom prst="round2DiagRect">
            <a:avLst/>
          </a:prstGeom>
          <a:solidFill>
            <a:srgbClr val="FF373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5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Implant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0" y="20650200"/>
            <a:ext cx="21031200" cy="1371600"/>
          </a:xfrm>
          <a:prstGeom prst="round2DiagRect">
            <a:avLst/>
          </a:prstGeom>
          <a:solidFill>
            <a:srgbClr val="FF373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5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Web Application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2362200"/>
            <a:ext cx="2194560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>
                <a:latin typeface="Century Gothic" panose="020B0502020202020204" pitchFamily="34" charset="0"/>
              </a:rPr>
              <a:t>Corey Cormier, Thomas </a:t>
            </a:r>
            <a:r>
              <a:rPr lang="en-US" sz="3700" dirty="0" err="1">
                <a:latin typeface="Century Gothic" panose="020B0502020202020204" pitchFamily="34" charset="0"/>
              </a:rPr>
              <a:t>Ermis</a:t>
            </a:r>
            <a:r>
              <a:rPr lang="en-US" sz="3700" dirty="0">
                <a:latin typeface="Century Gothic" panose="020B0502020202020204" pitchFamily="34" charset="0"/>
              </a:rPr>
              <a:t>, Devin </a:t>
            </a:r>
            <a:r>
              <a:rPr lang="en-US" sz="3700" dirty="0" err="1">
                <a:latin typeface="Century Gothic" panose="020B0502020202020204" pitchFamily="34" charset="0"/>
              </a:rPr>
              <a:t>Marzullo</a:t>
            </a:r>
            <a:r>
              <a:rPr lang="en-US" sz="3700" dirty="0">
                <a:latin typeface="Century Gothic" panose="020B0502020202020204" pitchFamily="34" charset="0"/>
              </a:rPr>
              <a:t>, Michael Park, Makeila Sorensen, Anish </a:t>
            </a:r>
            <a:r>
              <a:rPr lang="en-US" sz="3700" dirty="0" err="1">
                <a:latin typeface="Century Gothic" panose="020B0502020202020204" pitchFamily="34" charset="0"/>
              </a:rPr>
              <a:t>Vaghasia</a:t>
            </a:r>
            <a:endParaRPr lang="en-US" sz="37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5600" y="31492386"/>
            <a:ext cx="1005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Century Gothic" panose="020B0502020202020204" pitchFamily="34" charset="0"/>
              </a:rPr>
              <a:t>A special thank you to Dr. John Pearce, </a:t>
            </a:r>
          </a:p>
          <a:p>
            <a:pPr algn="ctr"/>
            <a:r>
              <a:rPr lang="en-US" sz="3500" b="1" dirty="0">
                <a:latin typeface="Century Gothic" panose="020B0502020202020204" pitchFamily="34" charset="0"/>
              </a:rPr>
              <a:t>Andrew Wang, Lucas Holt, and Alex </a:t>
            </a:r>
            <a:r>
              <a:rPr lang="en-US" sz="3500" b="1" dirty="0" err="1">
                <a:latin typeface="Century Gothic" panose="020B0502020202020204" pitchFamily="34" charset="0"/>
              </a:rPr>
              <a:t>Kozitsky</a:t>
            </a:r>
            <a:r>
              <a:rPr lang="en-US" sz="35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18576" y="1592759"/>
            <a:ext cx="10442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entury Gothic" panose="020B0502020202020204" pitchFamily="34" charset="0"/>
              </a:rPr>
              <a:t>Faculty Mentor: Dr. Jonathan Valvano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799924"/>
            <a:ext cx="10058400" cy="914400"/>
          </a:xfrm>
          <a:prstGeom prst="round2DiagRect">
            <a:avLst/>
          </a:prstGeom>
          <a:solidFill>
            <a:srgbClr val="FF373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Problem Statement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9158394"/>
            <a:ext cx="10058400" cy="914400"/>
          </a:xfrm>
          <a:prstGeom prst="round2Diag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6459200"/>
            <a:ext cx="10058400" cy="914400"/>
          </a:xfrm>
          <a:prstGeom prst="round2DiagRect">
            <a:avLst/>
          </a:prstGeom>
          <a:solidFill>
            <a:srgbClr val="FF373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Design Specifications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3774399"/>
            <a:ext cx="10058400" cy="914400"/>
          </a:xfrm>
          <a:prstGeom prst="round2DiagRect">
            <a:avLst/>
          </a:prstGeom>
          <a:solidFill>
            <a:srgbClr val="FF373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System Design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75600" y="21320760"/>
            <a:ext cx="10058400" cy="914400"/>
          </a:xfrm>
          <a:prstGeom prst="round2DiagRect">
            <a:avLst/>
          </a:prstGeom>
          <a:solidFill>
            <a:srgbClr val="FF373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Impact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5600" y="11582400"/>
            <a:ext cx="10058400" cy="914400"/>
          </a:xfrm>
          <a:prstGeom prst="round2DiagRect">
            <a:avLst/>
          </a:prstGeom>
          <a:solidFill>
            <a:srgbClr val="FF373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Conclusion &amp; Next Steps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375600" y="1828800"/>
            <a:ext cx="10058400" cy="914400"/>
          </a:xfrm>
          <a:prstGeom prst="round2DiagRect">
            <a:avLst/>
          </a:prstGeom>
          <a:solidFill>
            <a:srgbClr val="FF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Testing &amp; Evaluation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972800" y="1828800"/>
            <a:ext cx="0" cy="2926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918400" y="1828800"/>
            <a:ext cx="0" cy="2926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125" y="17602200"/>
            <a:ext cx="10058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minimum lifespan of the implant is 6 months.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implant needs to comply with the ISO 10993 standard of biocompatibility.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maximum size of the implant is 5x5x1 cm</a:t>
            </a:r>
            <a:r>
              <a:rPr lang="en-US" sz="3200" baseline="30000" dirty="0">
                <a:latin typeface="Century Gothic" panose="020B0502020202020204" pitchFamily="34" charset="0"/>
              </a:rPr>
              <a:t>3</a:t>
            </a:r>
            <a:r>
              <a:rPr lang="en-US" sz="3200" dirty="0">
                <a:latin typeface="Century Gothic" panose="020B0502020202020204" pitchFamily="34" charset="0"/>
              </a:rPr>
              <a:t>.</a:t>
            </a:r>
            <a:endParaRPr lang="en-US" sz="3200" baseline="30000" dirty="0">
              <a:latin typeface="Century Gothic" panose="020B0502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temperature and acceleration measurements have an accuracy of 95%.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implant must be able to receive power and communicate at a distance of 5 cm.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minimum bandwidth of the implant is 1 Hz.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maximum response time of the system is 60 seconds.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2971800"/>
            <a:ext cx="10058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800" dirty="0">
                <a:latin typeface="Century Gothic" panose="020B0502020202020204" pitchFamily="34" charset="0"/>
              </a:rPr>
              <a:t>Current methods that scientists use to collect data from laboratory rats are expensive and inefficient. Typical experiments require manually taking various measurements over and over again for a long period of time. Therefore, our team was responsible for designing a low-cost system that allows researchers to accurately and efficiently collect data from laboratory rats.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125" y="24917400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>
                <a:latin typeface="Century Gothic" panose="020B0502020202020204" pitchFamily="34" charset="0"/>
              </a:rPr>
              <a:t>The system consists of an implant, a base station, and a web application. The implant collects data from the rat. The base station wirelessly transmits power to and communicates with the implant. The web application displays the data to the user.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5954" r="575" b="5010"/>
          <a:stretch/>
        </p:blipFill>
        <p:spPr bwMode="auto">
          <a:xfrm>
            <a:off x="457200" y="27761515"/>
            <a:ext cx="10058400" cy="332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3375600" y="12752010"/>
            <a:ext cx="100584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800" dirty="0">
                <a:latin typeface="Century Gothic" panose="020B0502020202020204" pitchFamily="34" charset="0"/>
              </a:rPr>
              <a:t>We successfully built a data acquisition system that collects data from a </a:t>
            </a:r>
            <a:r>
              <a:rPr lang="en-US" sz="3800" dirty="0" err="1">
                <a:latin typeface="Century Gothic" panose="020B0502020202020204" pitchFamily="34" charset="0"/>
              </a:rPr>
              <a:t>batteryless</a:t>
            </a:r>
            <a:r>
              <a:rPr lang="en-US" sz="3800" dirty="0">
                <a:latin typeface="Century Gothic" panose="020B0502020202020204" pitchFamily="34" charset="0"/>
              </a:rPr>
              <a:t> and wireless implant. The list below describes additional steps to improve upon our current design.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Design a smaller implant coil in order to reduce the size of the implant.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Design a custom base station with a larger coil in order to boost the range of wireless power transmission and communication.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Add authentication to the web application in order to separate users and protect data.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375600" y="22479000"/>
            <a:ext cx="100584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800" dirty="0">
                <a:latin typeface="Century Gothic" panose="020B0502020202020204" pitchFamily="34" charset="0"/>
              </a:rPr>
              <a:t>In addition to laboratory research, our data acquisition system impacts other areas. The list below describes additional applications of our system.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Bridge monitoring and alert system</a:t>
            </a:r>
          </a:p>
          <a:p>
            <a:pPr marL="1143000" lvl="1" indent="-679450" fontAlgn="base">
              <a:buFont typeface="Courier New" panose="02070309020205020404" pitchFamily="49" charset="0"/>
              <a:buChar char="o"/>
            </a:pPr>
            <a:r>
              <a:rPr lang="en-US" sz="3800" dirty="0">
                <a:latin typeface="Century Gothic" panose="020B0502020202020204" pitchFamily="34" charset="0"/>
              </a:rPr>
              <a:t>Detect deformation and trigger preventative maintenance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Human identification and verification</a:t>
            </a:r>
          </a:p>
          <a:p>
            <a:pPr marL="1143000" lvl="1" indent="-677863" fontAlgn="base">
              <a:buFont typeface="Courier New" panose="02070309020205020404" pitchFamily="49" charset="0"/>
              <a:buChar char="o"/>
            </a:pPr>
            <a:r>
              <a:rPr lang="en-US" sz="3800" dirty="0">
                <a:latin typeface="Century Gothic" panose="020B0502020202020204" pitchFamily="34" charset="0"/>
              </a:rPr>
              <a:t>Replace physical identification cards</a:t>
            </a:r>
          </a:p>
          <a:p>
            <a:pPr marL="1143000" lvl="1" indent="-677863" fontAlgn="base">
              <a:buFont typeface="Courier New" panose="02070309020205020404" pitchFamily="49" charset="0"/>
              <a:buChar char="o"/>
            </a:pPr>
            <a:r>
              <a:rPr lang="en-US" sz="3800" dirty="0">
                <a:latin typeface="Century Gothic" panose="020B0502020202020204" pitchFamily="34" charset="0"/>
              </a:rPr>
              <a:t>Configure for automatic access</a:t>
            </a:r>
          </a:p>
          <a:p>
            <a:pPr marL="1143000" lvl="1" indent="-677863" fontAlgn="base">
              <a:buFont typeface="Courier New" panose="02070309020205020404" pitchFamily="49" charset="0"/>
              <a:buChar char="o"/>
            </a:pPr>
            <a:r>
              <a:rPr lang="en-US" sz="3800" dirty="0">
                <a:latin typeface="Century Gothic" panose="020B0502020202020204" pitchFamily="34" charset="0"/>
              </a:rPr>
              <a:t>Replace bank cards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Patient tracking and monitoring</a:t>
            </a:r>
          </a:p>
          <a:p>
            <a:pPr marL="1143000" lvl="1" indent="-682625" fontAlgn="base">
              <a:buFont typeface="Courier New" panose="02070309020205020404" pitchFamily="49" charset="0"/>
              <a:buChar char="o"/>
            </a:pPr>
            <a:r>
              <a:rPr lang="en-US" sz="3800" dirty="0">
                <a:latin typeface="Century Gothic" panose="020B0502020202020204" pitchFamily="34" charset="0"/>
              </a:rPr>
              <a:t>Detect anomalies and trigger preventative care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375600" y="2971800"/>
            <a:ext cx="10058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800" dirty="0">
                <a:latin typeface="Century Gothic" panose="020B0502020202020204" pitchFamily="34" charset="0"/>
              </a:rPr>
              <a:t>In order to evaluate our system, we tested key components, each subsystem, and the system as a whole. The table below describes the most significant results that we obtained from our testing.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5400" y="5337476"/>
            <a:ext cx="21031200" cy="1839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Responsible for receiving commands from the base station, collecting temperature and acceleration data, and sending the data back to the base station.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4267" r="829" b="3409"/>
          <a:stretch/>
        </p:blipFill>
        <p:spPr bwMode="auto">
          <a:xfrm>
            <a:off x="11912601" y="14504183"/>
            <a:ext cx="14630400" cy="533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s://lh4.googleusercontent.com/1__jo1hReRPbE7Q_s5zR2rYpjIose-b-CboJbRQfJzPkTGUGwiFMJ2aUd8Fk3tl9_HZ21ECIX9Cbnwtnv3i12bVZAPhhyqFhElyqdHoxUr3kV6AcXJruwzE6Lr2EHY0-u5j8HJB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t="29336" r="27958" b="32316"/>
          <a:stretch/>
        </p:blipFill>
        <p:spPr bwMode="auto">
          <a:xfrm>
            <a:off x="27428923" y="6715740"/>
            <a:ext cx="4572000" cy="464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gdP9gi5aQs72R6mCcqwdTUDZQ7Oq_A36KQQyuzBirVbDYqkoYYTOE62FQ_gLbUrSP8eI9wJmfeaZznZHQbj6fjrPoOB7g2VKUuEFLjyh0h9uGA-g-nJn8-2vppnHw8Z8X52aUt1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t="11611" r="20617" b="9654"/>
          <a:stretch/>
        </p:blipFill>
        <p:spPr bwMode="auto">
          <a:xfrm>
            <a:off x="26971723" y="15837125"/>
            <a:ext cx="5486400" cy="40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3.googleusercontent.com/hE5MOFGmEAEQ9zXgVjZYPn90KHRoMrUI69N1_s696tnorvrOO3ATPInSgoJqQByoXpR8CgaKVLkepviMxSMnp_ajQXCQCh6S1nDkue2ViKg_lbtkcABWPSPTslxb_2JXCMDvxn0I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7" t="13392" r="21799" b="11800"/>
          <a:stretch/>
        </p:blipFill>
        <p:spPr bwMode="auto">
          <a:xfrm>
            <a:off x="26971723" y="11642684"/>
            <a:ext cx="5486400" cy="38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1426923" y="22311360"/>
            <a:ext cx="21031200" cy="2148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Responsible for receiving input from the user, sending commands to and receiving data from the base station, and displaying the data back to the user.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472" r="3379" b="270"/>
          <a:stretch/>
        </p:blipFill>
        <p:spPr bwMode="auto">
          <a:xfrm>
            <a:off x="21945600" y="23834439"/>
            <a:ext cx="10515600" cy="689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1430000" y="23469600"/>
            <a:ext cx="10515600" cy="76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Selected the IBM </a:t>
            </a:r>
            <a:r>
              <a:rPr lang="en-US" sz="3800" dirty="0" err="1">
                <a:latin typeface="Century Gothic" panose="020B0502020202020204" pitchFamily="34" charset="0"/>
              </a:rPr>
              <a:t>Bluemix</a:t>
            </a:r>
            <a:r>
              <a:rPr lang="en-US" sz="3800" dirty="0">
                <a:latin typeface="Century Gothic" panose="020B0502020202020204" pitchFamily="34" charset="0"/>
              </a:rPr>
              <a:t> platform because of its robust catalog of application runtimes, services, and APIs.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Selected the Node-RED and Node.js runtimes because of their ease of use and scalability.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Selected the IBM Watson Internet of Things Platform service because of its ability to connect smart devices to web and mobile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dirty="0">
                <a:latin typeface="Century Gothic" panose="020B0502020202020204" pitchFamily="34" charset="0"/>
              </a:rPr>
              <a:t>Selected the IBM </a:t>
            </a:r>
            <a:r>
              <a:rPr lang="en-US" sz="3800" dirty="0" err="1">
                <a:latin typeface="Century Gothic" panose="020B0502020202020204" pitchFamily="34" charset="0"/>
              </a:rPr>
              <a:t>Cloudant</a:t>
            </a:r>
            <a:r>
              <a:rPr lang="en-US" sz="3800" dirty="0">
                <a:latin typeface="Century Gothic" panose="020B0502020202020204" pitchFamily="34" charset="0"/>
              </a:rPr>
              <a:t> NoSQL Database service because of its powerful data storage and querying abilities.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58479" y="7176487"/>
            <a:ext cx="15084522" cy="6844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Selected the TI RF430FRL152H chip because of its wireless power transmission and communication capabilities, low power consumption, I</a:t>
            </a:r>
            <a:r>
              <a:rPr lang="en-US" sz="4000" baseline="30000" dirty="0">
                <a:latin typeface="Century Gothic" panose="020B0502020202020204" pitchFamily="34" charset="0"/>
              </a:rPr>
              <a:t>2</a:t>
            </a:r>
            <a:r>
              <a:rPr lang="en-US" sz="4000" dirty="0">
                <a:latin typeface="Century Gothic" panose="020B0502020202020204" pitchFamily="34" charset="0"/>
              </a:rPr>
              <a:t>C communication interface</a:t>
            </a:r>
            <a:r>
              <a:rPr lang="en-US" sz="4000">
                <a:latin typeface="Century Gothic" panose="020B0502020202020204" pitchFamily="34" charset="0"/>
              </a:rPr>
              <a:t>, and14-bit </a:t>
            </a:r>
            <a:r>
              <a:rPr lang="en-US" sz="4000" dirty="0">
                <a:latin typeface="Century Gothic" panose="020B0502020202020204" pitchFamily="34" charset="0"/>
              </a:rPr>
              <a:t>internal temperature sensor.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Designed the coil to have an inductance of 3 µH and added a tuning capacitor in order to tune the resonant frequency to 13.56 </a:t>
            </a:r>
            <a:r>
              <a:rPr lang="en-US" sz="4000" dirty="0" err="1">
                <a:latin typeface="Century Gothic" panose="020B0502020202020204" pitchFamily="34" charset="0"/>
              </a:rPr>
              <a:t>MHz.</a:t>
            </a:r>
            <a:endParaRPr lang="en-US" sz="40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Selected the NXP MMA8452Q accelerometer because of its low supply voltage requirements, low power consumption, I</a:t>
            </a:r>
            <a:r>
              <a:rPr lang="en-US" sz="4000" baseline="30000" dirty="0">
                <a:latin typeface="Century Gothic" panose="020B0502020202020204" pitchFamily="34" charset="0"/>
              </a:rPr>
              <a:t>2</a:t>
            </a:r>
            <a:r>
              <a:rPr lang="en-US" sz="4000" dirty="0">
                <a:latin typeface="Century Gothic" panose="020B0502020202020204" pitchFamily="34" charset="0"/>
              </a:rPr>
              <a:t>C communication interface, and 12-bit triple-axis acceleration measurements.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0" y="6019800"/>
            <a:ext cx="9144000" cy="532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2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732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Makeila Sorensen</dc:creator>
  <cp:lastModifiedBy>Makeila Sorensen</cp:lastModifiedBy>
  <cp:revision>159</cp:revision>
  <dcterms:created xsi:type="dcterms:W3CDTF">2016-11-13T23:47:28Z</dcterms:created>
  <dcterms:modified xsi:type="dcterms:W3CDTF">2016-12-05T06:58:21Z</dcterms:modified>
</cp:coreProperties>
</file>