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3" r:id="rId5"/>
    <p:sldId id="258" r:id="rId6"/>
    <p:sldId id="261" r:id="rId7"/>
    <p:sldId id="262" r:id="rId8"/>
    <p:sldId id="259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5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68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169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3746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430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669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688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21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99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59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04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81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0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13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38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3D7A4-ACB1-4914-A47A-C638182B0FA3}" type="datetimeFigureOut">
              <a:rPr lang="es-ES" smtClean="0"/>
              <a:t>30/09/2022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6F8B4C-DBE9-49C5-8D7F-702BC32DEF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0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936A8-4603-4C2F-AF59-977163F254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" dirty="0"/>
              <a:t>Presentación de trabajo de fin de grado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F2DCA0-A959-4C10-AF75-BE4EDDEC7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/>
              <a:t>Aplicación web full-</a:t>
            </a:r>
            <a:r>
              <a:rPr lang="es-ES" dirty="0" err="1"/>
              <a:t>stack</a:t>
            </a:r>
            <a:r>
              <a:rPr lang="es-ES" dirty="0"/>
              <a:t> con sistemas basado en reglas para el asesoramiento dietético y nutricional.</a:t>
            </a:r>
          </a:p>
        </p:txBody>
      </p:sp>
    </p:spTree>
    <p:extLst>
      <p:ext uri="{BB962C8B-B14F-4D97-AF65-F5344CB8AC3E}">
        <p14:creationId xmlns:p14="http://schemas.microsoft.com/office/powerpoint/2010/main" val="19552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5ADAA2-714D-4DA1-96A8-3F2B4FE26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133" y="2800946"/>
            <a:ext cx="8596668" cy="7550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600" dirty="0"/>
              <a:t>MICHAEL LAUDRUP LUIS GONZÁLEZ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736A62B-194E-4E77-B5E1-D4EA0B4D3831}"/>
              </a:ext>
            </a:extLst>
          </p:cNvPr>
          <p:cNvSpPr/>
          <p:nvPr/>
        </p:nvSpPr>
        <p:spPr>
          <a:xfrm>
            <a:off x="2354876" y="2425469"/>
            <a:ext cx="126771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AUTOR</a:t>
            </a:r>
          </a:p>
        </p:txBody>
      </p:sp>
    </p:spTree>
    <p:extLst>
      <p:ext uri="{BB962C8B-B14F-4D97-AF65-F5344CB8AC3E}">
        <p14:creationId xmlns:p14="http://schemas.microsoft.com/office/powerpoint/2010/main" val="88953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4FECF-5A91-4989-8D50-1112AB07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3F9353-9302-4E82-9347-24B3E03C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8666"/>
            <a:ext cx="8596668" cy="378460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Asesoramiento nutricional inteligente.</a:t>
            </a:r>
          </a:p>
          <a:p>
            <a:r>
              <a:rPr lang="es-ES" dirty="0"/>
              <a:t>Aplicación web full-</a:t>
            </a:r>
            <a:r>
              <a:rPr lang="es-ES" dirty="0" err="1"/>
              <a:t>stack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Multi-plataforma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Lado del servidor potencialmente explotable en otros sistemas operativos.</a:t>
            </a:r>
          </a:p>
          <a:p>
            <a:pPr lvl="1"/>
            <a:r>
              <a:rPr lang="es-ES" dirty="0"/>
              <a:t>Mobile-</a:t>
            </a:r>
            <a:r>
              <a:rPr lang="es-ES" dirty="0" err="1"/>
              <a:t>first</a:t>
            </a:r>
            <a:r>
              <a:rPr lang="es-ES" dirty="0"/>
              <a:t>-</a:t>
            </a:r>
            <a:r>
              <a:rPr lang="es-ES" dirty="0" err="1"/>
              <a:t>design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Extensible, mantenible y fácilmente depurable.</a:t>
            </a:r>
          </a:p>
          <a:p>
            <a:r>
              <a:rPr lang="es-ES" dirty="0"/>
              <a:t>Sistema basado en reglas para recomendación de alimentos.</a:t>
            </a:r>
          </a:p>
          <a:p>
            <a:pPr lvl="1"/>
            <a:r>
              <a:rPr lang="es-ES" dirty="0"/>
              <a:t>Sustitución de reglas condicionales y anidamientos complejos por un motor de reglas, el cual, deduce hipótesis a partir de </a:t>
            </a:r>
            <a:r>
              <a:rPr lang="es-ES" dirty="0" err="1"/>
              <a:t>pre-condiciones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Arquitectura más extensible, mantenible y depurable.</a:t>
            </a:r>
          </a:p>
          <a:p>
            <a:pPr lvl="1"/>
            <a:r>
              <a:rPr lang="es-ES" dirty="0"/>
              <a:t>Mayor rendimiento.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712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F3DA9-5C40-4A9F-B2C2-12BD2D0B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ABACF-325A-42E9-8477-C3DCEDE2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1488613"/>
            <a:ext cx="9025466" cy="4412654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/>
              <a:t>Objetivos tecnológicos: </a:t>
            </a:r>
            <a:r>
              <a:rPr lang="es-ES" dirty="0"/>
              <a:t>Construcción de una aplicación que incluya</a:t>
            </a:r>
          </a:p>
          <a:p>
            <a:pPr lvl="1"/>
            <a:r>
              <a:rPr lang="es-ES" dirty="0"/>
              <a:t>Desarrollo de software en el lado del servidor y el cliente.</a:t>
            </a:r>
          </a:p>
          <a:p>
            <a:pPr lvl="1"/>
            <a:r>
              <a:rPr lang="es-ES" dirty="0"/>
              <a:t>Redes.</a:t>
            </a:r>
          </a:p>
          <a:p>
            <a:pPr lvl="1"/>
            <a:r>
              <a:rPr lang="es-ES" dirty="0"/>
              <a:t>Sistemas basados en reglas.</a:t>
            </a:r>
          </a:p>
          <a:p>
            <a:pPr lvl="1"/>
            <a:r>
              <a:rPr lang="es-ES" dirty="0"/>
              <a:t>Ciberseguridad y criptografía.</a:t>
            </a:r>
          </a:p>
          <a:p>
            <a:pPr lvl="1"/>
            <a:r>
              <a:rPr lang="es-ES" dirty="0"/>
              <a:t>Usabilidad y accesibilidad</a:t>
            </a:r>
          </a:p>
          <a:p>
            <a:pPr lvl="1"/>
            <a:r>
              <a:rPr lang="es-ES" dirty="0"/>
              <a:t>Pruebas manuales.</a:t>
            </a:r>
          </a:p>
          <a:p>
            <a:pPr lvl="1"/>
            <a:r>
              <a:rPr lang="es-ES" dirty="0"/>
              <a:t>Virtualización</a:t>
            </a:r>
          </a:p>
          <a:p>
            <a:r>
              <a:rPr lang="es-ES" b="1" dirty="0"/>
              <a:t>Objetivos en el ámbito del asesoramiento dietético nutricional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Ayudar a las personas a lograr sus objetivos académicos </a:t>
            </a:r>
          </a:p>
          <a:p>
            <a:r>
              <a:rPr lang="es-ES" b="1" dirty="0"/>
              <a:t>Objetivos de contribución a la comunidad científica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Proporcionar a individuos con inquietud tecnológica una visión más cercana al mundo profesional del desarrollo de aplicaciones web.</a:t>
            </a:r>
          </a:p>
        </p:txBody>
      </p:sp>
    </p:spTree>
    <p:extLst>
      <p:ext uri="{BB962C8B-B14F-4D97-AF65-F5344CB8AC3E}">
        <p14:creationId xmlns:p14="http://schemas.microsoft.com/office/powerpoint/2010/main" val="413657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03761-E4D4-4BE7-A0D9-33111A97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709" y="267854"/>
            <a:ext cx="8596668" cy="1320800"/>
          </a:xfrm>
        </p:spPr>
        <p:txBody>
          <a:bodyPr/>
          <a:lstStyle/>
          <a:p>
            <a:pPr algn="ctr"/>
            <a:r>
              <a:rPr lang="es-ES" dirty="0"/>
              <a:t>problemas / soluciones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61B4542-6809-4F66-977C-11868AB3C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414208"/>
              </p:ext>
            </p:extLst>
          </p:nvPr>
        </p:nvGraphicFramePr>
        <p:xfrm>
          <a:off x="499533" y="937490"/>
          <a:ext cx="10713757" cy="52931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8558">
                  <a:extLst>
                    <a:ext uri="{9D8B030D-6E8A-4147-A177-3AD203B41FA5}">
                      <a16:colId xmlns:a16="http://schemas.microsoft.com/office/drawing/2014/main" val="710822649"/>
                    </a:ext>
                  </a:extLst>
                </a:gridCol>
                <a:gridCol w="5016189">
                  <a:extLst>
                    <a:ext uri="{9D8B030D-6E8A-4147-A177-3AD203B41FA5}">
                      <a16:colId xmlns:a16="http://schemas.microsoft.com/office/drawing/2014/main" val="497052611"/>
                    </a:ext>
                  </a:extLst>
                </a:gridCol>
                <a:gridCol w="3109010">
                  <a:extLst>
                    <a:ext uri="{9D8B030D-6E8A-4147-A177-3AD203B41FA5}">
                      <a16:colId xmlns:a16="http://schemas.microsoft.com/office/drawing/2014/main" val="1768484285"/>
                    </a:ext>
                  </a:extLst>
                </a:gridCol>
              </a:tblGrid>
              <a:tr h="135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</a:rPr>
                        <a:t>HECHO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INCONVENIENTES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SOLUCIÓN EN ESTE TFG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/>
                </a:tc>
                <a:extLst>
                  <a:ext uri="{0D108BD9-81ED-4DB2-BD59-A6C34878D82A}">
                    <a16:rowId xmlns:a16="http://schemas.microsoft.com/office/drawing/2014/main" val="189102722"/>
                  </a:ext>
                </a:extLst>
              </a:tr>
              <a:tr h="5729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</a:rPr>
                        <a:t>Hacer una petición por cada vista de la aplicación web.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s-ES" sz="1200" dirty="0">
                          <a:effectLst/>
                        </a:rPr>
                        <a:t>Sobrecarga de esfuerzo de procesamiento de vista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s-ES" sz="1200" dirty="0">
                          <a:effectLst/>
                        </a:rPr>
                        <a:t>Muchas peticiones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s-ES" sz="1200" dirty="0">
                          <a:effectLst/>
                        </a:rPr>
                        <a:t>Contribución a un internet más saturado.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Implementación de SPA (Single page application)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 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3028707358"/>
                  </a:ext>
                </a:extLst>
              </a:tr>
              <a:tr h="7186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No universalidad del</a:t>
                      </a:r>
                      <a:br>
                        <a:rPr lang="es-ES" sz="1200">
                          <a:effectLst/>
                        </a:rPr>
                      </a:br>
                      <a:r>
                        <a:rPr lang="es-ES" sz="1200">
                          <a:effectLst/>
                        </a:rPr>
                        <a:t> servidor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s-ES" sz="1200" dirty="0">
                          <a:effectLst/>
                        </a:rPr>
                        <a:t>El lado del servidor no puede ser reutilizable en tecnologías diferentes de las asociadas al mundo web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Servidor REST que se limite a proveer/recibir indatos en formato JSON delegando más responsabilidad en el lado front-end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/>
                </a:tc>
                <a:extLst>
                  <a:ext uri="{0D108BD9-81ED-4DB2-BD59-A6C34878D82A}">
                    <a16:rowId xmlns:a16="http://schemas.microsoft.com/office/drawing/2014/main" val="800252815"/>
                  </a:ext>
                </a:extLst>
              </a:tr>
              <a:tr h="11613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Mala implementación de arquitecturas de proyectos software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s-ES" sz="1200" dirty="0">
                          <a:effectLst/>
                        </a:rPr>
                        <a:t>Implementación de arquitecturas sin tener una perspectiva de futuro que permita hacer la aplicación más mantenible, extensible, depurable ..etc..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</a:rPr>
                        <a:t>No hacer sobre ingeniería en el lado del servidor implementando un patrón Modelo-controlador.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</a:rPr>
                        <a:t>Modularizar lado </a:t>
                      </a:r>
                      <a:r>
                        <a:rPr lang="es-ES" sz="1200" dirty="0" err="1">
                          <a:effectLst/>
                        </a:rPr>
                        <a:t>front-end</a:t>
                      </a:r>
                      <a:r>
                        <a:rPr lang="es-ES" sz="1200" dirty="0">
                          <a:effectLst/>
                        </a:rPr>
                        <a:t> y aplicación del patrón flux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/>
                </a:tc>
                <a:extLst>
                  <a:ext uri="{0D108BD9-81ED-4DB2-BD59-A6C34878D82A}">
                    <a16:rowId xmlns:a16="http://schemas.microsoft.com/office/drawing/2014/main" val="3017791677"/>
                  </a:ext>
                </a:extLst>
              </a:tr>
              <a:tr h="864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Componentes front-end altamente acoplados con peticiones a servidor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s-ES" sz="1200" dirty="0">
                          <a:effectLst/>
                        </a:rPr>
                        <a:t>Los componentes llaman directamente a los servicios, se dos o más componentes llaman al mismo servicio y hay algún problema con la llamada a ese servicio, es más, difícil detectar que componente ha llamado a ese servicio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Implementación del patrón FLUX.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631956267"/>
                  </a:ext>
                </a:extLst>
              </a:tr>
              <a:tr h="7186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Fragmentación del estado global de una aplicación en los propios componentes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"/>
                      </a:pPr>
                      <a:r>
                        <a:rPr lang="es-ES" sz="1200" dirty="0">
                          <a:effectLst/>
                        </a:rPr>
                        <a:t>Duplicación de la misma información de diferentes componentes.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s-ES" sz="1200" dirty="0">
                          <a:effectLst/>
                        </a:rPr>
                        <a:t>Riesgo de integridad de la información al existir varios lugares donde existe la misma información y, además, se puede alterar. 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Implementación del patrón FLUX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2152854865"/>
                  </a:ext>
                </a:extLst>
              </a:tr>
              <a:tr h="7186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>
                          <a:effectLst/>
                        </a:rPr>
                        <a:t>Anidaciones complejas de sentencias condicionales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es-ES" sz="1200">
                          <a:effectLst/>
                        </a:rPr>
                        <a:t>La modelación de un sistema de conocimiento experto con sentencias condicionales puede ser difícil de mantener, extender o de que tenga un buen rendimiento.</a:t>
                      </a:r>
                      <a:endParaRPr lang="es-E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40522" marR="4052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200" dirty="0">
                          <a:effectLst/>
                        </a:rPr>
                        <a:t>Sistemas basados en reglas.</a:t>
                      </a:r>
                      <a:endParaRPr lang="es-E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522" marR="40522" marT="0" marB="0" anchor="ctr"/>
                </a:tc>
                <a:extLst>
                  <a:ext uri="{0D108BD9-81ED-4DB2-BD59-A6C34878D82A}">
                    <a16:rowId xmlns:a16="http://schemas.microsoft.com/office/drawing/2014/main" val="241966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5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42C48-A875-41BB-8728-F876E0A5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8668"/>
            <a:ext cx="8596668" cy="803564"/>
          </a:xfrm>
        </p:spPr>
        <p:txBody>
          <a:bodyPr/>
          <a:lstStyle/>
          <a:p>
            <a:r>
              <a:rPr lang="es-ES" dirty="0"/>
              <a:t>Lado del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BB7DF-90B5-4D7E-B4BE-7E5D74CD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1" y="1049096"/>
            <a:ext cx="9390302" cy="5106169"/>
          </a:xfrm>
        </p:spPr>
        <p:txBody>
          <a:bodyPr>
            <a:normAutofit fontScale="92500"/>
          </a:bodyPr>
          <a:lstStyle/>
          <a:p>
            <a:r>
              <a:rPr lang="es-ES" dirty="0"/>
              <a:t>API </a:t>
            </a:r>
            <a:r>
              <a:rPr lang="es-ES" dirty="0" err="1"/>
              <a:t>Rest</a:t>
            </a:r>
            <a:r>
              <a:rPr lang="es-ES" dirty="0"/>
              <a:t> limitada a servir información.</a:t>
            </a:r>
          </a:p>
          <a:p>
            <a:pPr lvl="1"/>
            <a:r>
              <a:rPr lang="es-ES" dirty="0"/>
              <a:t>Formato </a:t>
            </a:r>
            <a:r>
              <a:rPr lang="es-ES" dirty="0" err="1"/>
              <a:t>json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Potencial de ser reutilizable.</a:t>
            </a:r>
          </a:p>
          <a:p>
            <a:pPr lvl="1"/>
            <a:r>
              <a:rPr lang="es-ES" dirty="0"/>
              <a:t>Pruebas manuales con </a:t>
            </a:r>
            <a:r>
              <a:rPr lang="es-ES" dirty="0" err="1"/>
              <a:t>post-man</a:t>
            </a:r>
            <a:endParaRPr lang="es-ES" dirty="0"/>
          </a:p>
          <a:p>
            <a:r>
              <a:rPr lang="es-ES" dirty="0"/>
              <a:t>Arquitectura Modelo-controlador.</a:t>
            </a:r>
          </a:p>
          <a:p>
            <a:r>
              <a:rPr lang="es-ES" dirty="0"/>
              <a:t>Base de datos no relacional.</a:t>
            </a:r>
          </a:p>
          <a:p>
            <a:r>
              <a:rPr lang="es-ES" dirty="0"/>
              <a:t>Sistema basado en reglas.</a:t>
            </a:r>
          </a:p>
          <a:p>
            <a:pPr lvl="1"/>
            <a:r>
              <a:rPr lang="es-ES" dirty="0"/>
              <a:t>Transformación de información simbólica en información parametrizable.</a:t>
            </a:r>
          </a:p>
          <a:p>
            <a:pPr lvl="1"/>
            <a:r>
              <a:rPr lang="es-ES" dirty="0"/>
              <a:t>Etiquetados de alimentos.</a:t>
            </a:r>
          </a:p>
          <a:p>
            <a:pPr lvl="1"/>
            <a:r>
              <a:rPr lang="es-ES" dirty="0"/>
              <a:t>Alergenos y tipo de alimentación en usuarios.</a:t>
            </a:r>
          </a:p>
          <a:p>
            <a:pPr lvl="1"/>
            <a:r>
              <a:rPr lang="es-ES" dirty="0"/>
              <a:t>Acoplamiento entre ingeniería de reglas y consultas a base de datos.</a:t>
            </a:r>
          </a:p>
          <a:p>
            <a:r>
              <a:rPr lang="es-ES" dirty="0"/>
              <a:t>Sistema de seguridad con </a:t>
            </a:r>
            <a:r>
              <a:rPr lang="es-ES" dirty="0" err="1"/>
              <a:t>Json</a:t>
            </a:r>
            <a:r>
              <a:rPr lang="es-ES" dirty="0"/>
              <a:t>-web-token.</a:t>
            </a:r>
          </a:p>
          <a:p>
            <a:pPr lvl="1"/>
            <a:r>
              <a:rPr lang="es-ES" dirty="0"/>
              <a:t>No orientado a la encriptación sino a probar la autenticidad de un token y tiempo de expiración.</a:t>
            </a:r>
          </a:p>
          <a:p>
            <a:pPr lvl="1"/>
            <a:r>
              <a:rPr lang="es-ES" dirty="0"/>
              <a:t>Cada petición contiene un token único</a:t>
            </a:r>
          </a:p>
        </p:txBody>
      </p:sp>
    </p:spTree>
    <p:extLst>
      <p:ext uri="{BB962C8B-B14F-4D97-AF65-F5344CB8AC3E}">
        <p14:creationId xmlns:p14="http://schemas.microsoft.com/office/powerpoint/2010/main" val="214187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809D7-10B1-4862-B50C-65C3EEFC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1133"/>
          </a:xfrm>
        </p:spPr>
        <p:txBody>
          <a:bodyPr>
            <a:normAutofit fontScale="90000"/>
          </a:bodyPr>
          <a:lstStyle/>
          <a:p>
            <a:r>
              <a:rPr lang="es-ES" dirty="0"/>
              <a:t>Lado del cliente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738B4F6-971F-4C51-AA86-D56464282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01" y="1371601"/>
            <a:ext cx="9008680" cy="5187517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7FC4F3B-388D-49E4-8A28-FF7FBFFF4CCD}"/>
              </a:ext>
            </a:extLst>
          </p:cNvPr>
          <p:cNvSpPr txBox="1">
            <a:spLocks/>
          </p:cNvSpPr>
          <p:nvPr/>
        </p:nvSpPr>
        <p:spPr>
          <a:xfrm>
            <a:off x="677334" y="1210734"/>
            <a:ext cx="8596668" cy="3217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000" dirty="0"/>
              <a:t>PATRÓN FLUX</a:t>
            </a:r>
          </a:p>
        </p:txBody>
      </p:sp>
    </p:spTree>
    <p:extLst>
      <p:ext uri="{BB962C8B-B14F-4D97-AF65-F5344CB8AC3E}">
        <p14:creationId xmlns:p14="http://schemas.microsoft.com/office/powerpoint/2010/main" val="116920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B8EBF-0B2B-435C-B97F-448744C4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Lado del cliente</a:t>
            </a:r>
            <a:br>
              <a:rPr lang="es-ES" dirty="0"/>
            </a:br>
            <a:r>
              <a:rPr lang="es-ES" sz="1200" dirty="0"/>
              <a:t>OTRAS PROPIEDADES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0C7E4-61BD-4C5B-982C-1A485C812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9961"/>
            <a:ext cx="10126133" cy="3258078"/>
          </a:xfrm>
        </p:spPr>
        <p:txBody>
          <a:bodyPr>
            <a:normAutofit/>
          </a:bodyPr>
          <a:lstStyle/>
          <a:p>
            <a:r>
              <a:rPr lang="es-ES" sz="2400" dirty="0"/>
              <a:t>Otras propiedades del lado del cliente: </a:t>
            </a:r>
          </a:p>
          <a:p>
            <a:pPr lvl="1"/>
            <a:r>
              <a:rPr lang="es-ES" sz="2000" dirty="0"/>
              <a:t>No </a:t>
            </a:r>
            <a:r>
              <a:rPr lang="es-ES" sz="2000" dirty="0" err="1"/>
              <a:t>frameworks</a:t>
            </a:r>
            <a:r>
              <a:rPr lang="es-ES" sz="2000" dirty="0"/>
              <a:t> CSS</a:t>
            </a:r>
          </a:p>
          <a:p>
            <a:pPr lvl="1"/>
            <a:r>
              <a:rPr lang="es-ES" sz="2000" dirty="0"/>
              <a:t>Modularización.</a:t>
            </a:r>
          </a:p>
          <a:p>
            <a:pPr lvl="1"/>
            <a:r>
              <a:rPr lang="es-ES" sz="2000" dirty="0"/>
              <a:t>Carga perezosa.</a:t>
            </a:r>
          </a:p>
          <a:p>
            <a:pPr lvl="1"/>
            <a:r>
              <a:rPr lang="es-ES" sz="2000" dirty="0"/>
              <a:t>Desacoplamiento entre componentes-servidor.</a:t>
            </a:r>
          </a:p>
          <a:p>
            <a:pPr lvl="1"/>
            <a:r>
              <a:rPr lang="es-ES" sz="2000" dirty="0"/>
              <a:t>Interceptores para </a:t>
            </a:r>
            <a:r>
              <a:rPr lang="es-ES" sz="2000" dirty="0" err="1"/>
              <a:t>Jwt</a:t>
            </a:r>
            <a:endParaRPr lang="es-ES" sz="2000" dirty="0"/>
          </a:p>
          <a:p>
            <a:pPr lvl="1"/>
            <a:r>
              <a:rPr lang="es-ES" sz="2000" dirty="0"/>
              <a:t>Pruebas manuales con herramientas de desarrollo.</a:t>
            </a:r>
          </a:p>
        </p:txBody>
      </p:sp>
    </p:spTree>
    <p:extLst>
      <p:ext uri="{BB962C8B-B14F-4D97-AF65-F5344CB8AC3E}">
        <p14:creationId xmlns:p14="http://schemas.microsoft.com/office/powerpoint/2010/main" val="202084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35804-729D-4658-AEC3-C84BC8A8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97B43F-A7A1-43DE-A7D7-F1B21091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9323"/>
            <a:ext cx="8596668" cy="3880773"/>
          </a:xfrm>
        </p:spPr>
        <p:txBody>
          <a:bodyPr/>
          <a:lstStyle/>
          <a:p>
            <a:r>
              <a:rPr lang="es-ES" dirty="0"/>
              <a:t>Puesta en práctica de muchas sub-áreas de la informática.</a:t>
            </a:r>
          </a:p>
          <a:p>
            <a:r>
              <a:rPr lang="es-ES" dirty="0"/>
              <a:t>Para el desarrollo de aplicaciones web full-</a:t>
            </a:r>
            <a:r>
              <a:rPr lang="es-ES" dirty="0" err="1"/>
              <a:t>stack</a:t>
            </a:r>
            <a:r>
              <a:rPr lang="es-ES" dirty="0"/>
              <a:t> hace falta un equipo.</a:t>
            </a:r>
          </a:p>
          <a:p>
            <a:r>
              <a:rPr lang="es-ES" dirty="0"/>
              <a:t>Necesidad de expertos en el dominio de negocio, en este caso nutricionistas.</a:t>
            </a:r>
          </a:p>
          <a:p>
            <a:r>
              <a:rPr lang="es-ES" dirty="0"/>
              <a:t>Evitar sobre ingeniería</a:t>
            </a:r>
          </a:p>
          <a:p>
            <a:pPr lvl="1"/>
            <a:r>
              <a:rPr lang="es-ES" dirty="0" err="1"/>
              <a:t>Micro-servicios</a:t>
            </a:r>
            <a:r>
              <a:rPr lang="es-ES" dirty="0"/>
              <a:t> </a:t>
            </a:r>
            <a:r>
              <a:rPr lang="es-ES" dirty="0" err="1"/>
              <a:t>front</a:t>
            </a:r>
            <a:r>
              <a:rPr lang="es-ES" dirty="0"/>
              <a:t> y back.</a:t>
            </a:r>
          </a:p>
          <a:p>
            <a:pPr lvl="1"/>
            <a:r>
              <a:rPr lang="es-ES" dirty="0"/>
              <a:t>Arquitecturas limpias.</a:t>
            </a:r>
          </a:p>
          <a:p>
            <a:r>
              <a:rPr lang="es-ES" dirty="0"/>
              <a:t>La importancia de la abstracción</a:t>
            </a:r>
          </a:p>
          <a:p>
            <a:r>
              <a:rPr lang="es-ES" dirty="0"/>
              <a:t>Importancia contratos cliente-servidor.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94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3E519-0902-41F0-A210-26DEB539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8933"/>
          </a:xfrm>
        </p:spPr>
        <p:txBody>
          <a:bodyPr/>
          <a:lstStyle/>
          <a:p>
            <a:pPr algn="ctr"/>
            <a:r>
              <a:rPr lang="es-ES" dirty="0"/>
              <a:t>Vídeo de interacción con la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87942-A387-4102-A8B4-63C2228E4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0340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665</Words>
  <Application>Microsoft Office PowerPoint</Application>
  <PresentationFormat>Panorámica</PresentationFormat>
  <Paragraphs>92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Trebuchet MS</vt:lpstr>
      <vt:lpstr>Wingdings</vt:lpstr>
      <vt:lpstr>Wingdings 3</vt:lpstr>
      <vt:lpstr>Faceta</vt:lpstr>
      <vt:lpstr>Presentación de trabajo de fin de grado</vt:lpstr>
      <vt:lpstr>Descripción del proyecto</vt:lpstr>
      <vt:lpstr>Objetivos </vt:lpstr>
      <vt:lpstr>problemas / soluciones</vt:lpstr>
      <vt:lpstr>Lado del servidor</vt:lpstr>
      <vt:lpstr>Lado del cliente</vt:lpstr>
      <vt:lpstr>Lado del cliente OTRAS PROPIEDADES</vt:lpstr>
      <vt:lpstr>Conclusiones</vt:lpstr>
      <vt:lpstr>Vídeo de interacción con la aplicación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trabajo de fin de grado</dc:title>
  <dc:creator>Michael Luis González</dc:creator>
  <cp:lastModifiedBy>Michael Luis González</cp:lastModifiedBy>
  <cp:revision>11</cp:revision>
  <dcterms:created xsi:type="dcterms:W3CDTF">2022-09-28T18:51:08Z</dcterms:created>
  <dcterms:modified xsi:type="dcterms:W3CDTF">2022-09-30T08:37:14Z</dcterms:modified>
</cp:coreProperties>
</file>