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8404800" cy="38404800"/>
  <p:notesSz cx="7077075" cy="9363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7">
          <p15:clr>
            <a:srgbClr val="A4A3A4"/>
          </p15:clr>
        </p15:guide>
        <p15:guide id="2" pos="4761">
          <p15:clr>
            <a:srgbClr val="A4A3A4"/>
          </p15:clr>
        </p15:guide>
        <p15:guide id="3" orient="horz" pos="10373">
          <p15:clr>
            <a:srgbClr val="000000"/>
          </p15:clr>
        </p15:guide>
        <p15:guide id="4" pos="13829">
          <p15:clr>
            <a:srgbClr val="000000"/>
          </p15:clr>
        </p15:guide>
        <p15:guide id="5" orient="horz" pos="3928">
          <p15:clr>
            <a:srgbClr val="A4A3A4"/>
          </p15:clr>
        </p15:guide>
        <p15:guide id="6" orient="horz" pos="12102">
          <p15:clr>
            <a:srgbClr val="A4A3A4"/>
          </p15:clr>
        </p15:guide>
        <p15:guide id="7" pos="4166">
          <p15:clr>
            <a:srgbClr val="A4A3A4"/>
          </p15:clr>
        </p15:guide>
        <p15:guide id="8" pos="121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759" autoAdjust="0"/>
  </p:normalViewPr>
  <p:slideViewPr>
    <p:cSldViewPr snapToGrid="0">
      <p:cViewPr>
        <p:scale>
          <a:sx n="54" d="100"/>
          <a:sy n="54" d="100"/>
        </p:scale>
        <p:origin x="-744" y="-7392"/>
      </p:cViewPr>
      <p:guideLst>
        <p:guide orient="horz" pos="3367"/>
        <p:guide pos="4761"/>
        <p:guide orient="horz" pos="10373"/>
        <p:guide pos="13829"/>
        <p:guide orient="horz" pos="3928"/>
        <p:guide orient="horz" pos="12102"/>
        <p:guide pos="4166"/>
        <p:guide pos="121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59872" cy="470190"/>
          </a:xfrm>
          <a:prstGeom prst="rect">
            <a:avLst/>
          </a:prstGeom>
          <a:noFill/>
          <a:ln>
            <a:noFill/>
          </a:ln>
        </p:spPr>
        <p:txBody>
          <a:bodyPr spcFirstLastPara="1" wrap="square" lIns="67819" tIns="67819" rIns="67819" bIns="67819" anchor="t" anchorCtr="0"/>
          <a:lstStyle>
            <a:lvl1pPr marR="0" lvl="0" algn="l" rtl="0">
              <a:spcBef>
                <a:spcPts val="0"/>
              </a:spcBef>
              <a:spcAft>
                <a:spcPts val="0"/>
              </a:spcAft>
              <a:buSzPts val="1400"/>
              <a:buNone/>
              <a:defRPr sz="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4006434" y="0"/>
            <a:ext cx="3076625" cy="470190"/>
          </a:xfrm>
          <a:prstGeom prst="rect">
            <a:avLst/>
          </a:prstGeom>
          <a:noFill/>
          <a:ln>
            <a:noFill/>
          </a:ln>
        </p:spPr>
        <p:txBody>
          <a:bodyPr spcFirstLastPara="1" wrap="square" lIns="67819" tIns="67819" rIns="67819" bIns="67819" anchor="t" anchorCtr="0"/>
          <a:lstStyle>
            <a:lvl1pPr marR="0" lvl="0" algn="r" rtl="0">
              <a:spcBef>
                <a:spcPts val="0"/>
              </a:spcBef>
              <a:spcAft>
                <a:spcPts val="0"/>
              </a:spcAft>
              <a:buSzPts val="1400"/>
              <a:buNone/>
              <a:defRPr sz="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785938" y="704850"/>
            <a:ext cx="3511550" cy="35115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946563" y="4451680"/>
            <a:ext cx="5189934" cy="4216584"/>
          </a:xfrm>
          <a:prstGeom prst="rect">
            <a:avLst/>
          </a:prstGeom>
          <a:noFill/>
          <a:ln>
            <a:noFill/>
          </a:ln>
        </p:spPr>
        <p:txBody>
          <a:bodyPr spcFirstLastPara="1" wrap="square" lIns="67819" tIns="67819" rIns="67819" bIns="67819" anchor="t" anchorCtr="0"/>
          <a:lstStyle>
            <a:lvl1pPr marL="457200" marR="0" lvl="0" indent="-228600" algn="l" rtl="0">
              <a:spcBef>
                <a:spcPts val="300"/>
              </a:spcBef>
              <a:spcAft>
                <a:spcPts val="0"/>
              </a:spcAft>
              <a:buSzPts val="1400"/>
              <a:buNone/>
              <a:defRPr sz="1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00"/>
              </a:spcBef>
              <a:spcAft>
                <a:spcPts val="0"/>
              </a:spcAft>
              <a:buSzPts val="1400"/>
              <a:buNone/>
              <a:defRPr sz="10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00"/>
              </a:spcBef>
              <a:spcAft>
                <a:spcPts val="0"/>
              </a:spcAft>
              <a:buSzPts val="1400"/>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00"/>
              </a:spcBef>
              <a:spcAft>
                <a:spcPts val="0"/>
              </a:spcAft>
              <a:buSzPts val="1400"/>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00"/>
              </a:spcBef>
              <a:spcAft>
                <a:spcPts val="0"/>
              </a:spcAft>
              <a:buSzPts val="1400"/>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0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87065"/>
            <a:ext cx="3059872" cy="470190"/>
          </a:xfrm>
          <a:prstGeom prst="rect">
            <a:avLst/>
          </a:prstGeom>
          <a:noFill/>
          <a:ln>
            <a:noFill/>
          </a:ln>
        </p:spPr>
        <p:txBody>
          <a:bodyPr spcFirstLastPara="1" wrap="square" lIns="67819" tIns="67819" rIns="67819" bIns="67819" anchor="b" anchorCtr="0"/>
          <a:lstStyle>
            <a:lvl1pPr marR="0" lvl="0" algn="l" rtl="0">
              <a:spcBef>
                <a:spcPts val="0"/>
              </a:spcBef>
              <a:spcAft>
                <a:spcPts val="0"/>
              </a:spcAft>
              <a:buSzPts val="1400"/>
              <a:buNone/>
              <a:defRPr sz="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2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4006434" y="8887065"/>
            <a:ext cx="3076625" cy="470190"/>
          </a:xfrm>
          <a:prstGeom prst="rect">
            <a:avLst/>
          </a:prstGeom>
          <a:noFill/>
          <a:ln>
            <a:noFill/>
          </a:ln>
        </p:spPr>
        <p:txBody>
          <a:bodyPr spcFirstLastPara="1" wrap="square" lIns="20196" tIns="10088" rIns="20196" bIns="10088" anchor="b" anchorCtr="0">
            <a:noAutofit/>
          </a:bodyPr>
          <a:lstStyle/>
          <a:p>
            <a:pPr algn="r"/>
            <a:fld id="{00000000-1234-1234-1234-123412341234}" type="slidenum">
              <a:rPr lang="en-US" sz="300" smtClean="0">
                <a:solidFill>
                  <a:schemeClr val="dk1"/>
                </a:solidFill>
                <a:latin typeface="Times New Roman"/>
                <a:ea typeface="Times New Roman"/>
                <a:cs typeface="Times New Roman"/>
                <a:sym typeface="Times New Roman"/>
              </a:rPr>
              <a:pPr algn="r"/>
              <a:t>‹#›</a:t>
            </a:fld>
            <a:endParaRPr lang="en-US" sz="3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94928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46563" y="4451680"/>
            <a:ext cx="5189934" cy="4216584"/>
          </a:xfrm>
          <a:prstGeom prst="rect">
            <a:avLst/>
          </a:prstGeom>
          <a:noFill/>
          <a:ln>
            <a:noFill/>
          </a:ln>
        </p:spPr>
        <p:txBody>
          <a:bodyPr spcFirstLastPara="1" wrap="square" lIns="67819" tIns="67819" rIns="67819" bIns="67819" anchor="ctr" anchorCtr="0">
            <a:noAutofit/>
          </a:bodyPr>
          <a:lstStyle/>
          <a:p>
            <a:pPr marL="0" indent="0">
              <a:spcBef>
                <a:spcPts val="0"/>
              </a:spcBef>
            </a:pPr>
            <a:endParaRPr/>
          </a:p>
        </p:txBody>
      </p:sp>
      <p:sp>
        <p:nvSpPr>
          <p:cNvPr id="81" name="Shape 81"/>
          <p:cNvSpPr>
            <a:spLocks noGrp="1" noRot="1" noChangeAspect="1"/>
          </p:cNvSpPr>
          <p:nvPr>
            <p:ph type="sldImg" idx="2"/>
          </p:nvPr>
        </p:nvSpPr>
        <p:spPr>
          <a:xfrm>
            <a:off x="1785938" y="704850"/>
            <a:ext cx="35115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12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
        <p:nvSpPr>
          <p:cNvPr id="11" name="Shape 11"/>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b="0" i="0" u="none" strike="noStrike" cap="none">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878966" y="3414513"/>
            <a:ext cx="32646888" cy="640080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69" name="Shape 69"/>
          <p:cNvSpPr txBox="1">
            <a:spLocks noGrp="1"/>
          </p:cNvSpPr>
          <p:nvPr>
            <p:ph type="body" idx="1"/>
          </p:nvPr>
        </p:nvSpPr>
        <p:spPr>
          <a:xfrm rot="5400000">
            <a:off x="7682659" y="6294411"/>
            <a:ext cx="23039501" cy="32646888"/>
          </a:xfrm>
          <a:prstGeom prst="rect">
            <a:avLst/>
          </a:prstGeom>
          <a:noFill/>
          <a:ln>
            <a:noFill/>
          </a:ln>
        </p:spPr>
        <p:txBody>
          <a:bodyPr spcFirstLastPara="1" wrap="square" lIns="91425" tIns="91425" rIns="91425" bIns="91425" anchor="t" anchorCtr="0"/>
          <a:lstStyle>
            <a:lvl1pPr marL="457200" marR="0" lvl="0" indent="-1104900" algn="l" rtl="0">
              <a:spcBef>
                <a:spcPts val="2760"/>
              </a:spcBef>
              <a:spcAft>
                <a:spcPts val="0"/>
              </a:spcAft>
              <a:buClr>
                <a:schemeClr val="dk1"/>
              </a:buClr>
              <a:buSzPts val="13800"/>
              <a:buFont typeface="Times New Roman"/>
              <a:buChar char="•"/>
              <a:defRPr sz="13800" b="0" i="0" u="none" strike="noStrike" cap="none">
                <a:solidFill>
                  <a:schemeClr val="dk1"/>
                </a:solidFill>
                <a:latin typeface="Times New Roman"/>
                <a:ea typeface="Times New Roman"/>
                <a:cs typeface="Times New Roman"/>
                <a:sym typeface="Times New Roman"/>
              </a:defRPr>
            </a:lvl1pPr>
            <a:lvl2pPr marL="914400" marR="0" lvl="1" indent="-971550" algn="l" rtl="0">
              <a:spcBef>
                <a:spcPts val="2340"/>
              </a:spcBef>
              <a:spcAft>
                <a:spcPts val="0"/>
              </a:spcAft>
              <a:buClr>
                <a:schemeClr val="dk1"/>
              </a:buClr>
              <a:buSzPts val="11700"/>
              <a:buFont typeface="Times New Roman"/>
              <a:buChar char="–"/>
              <a:defRPr sz="11700" b="0" i="0" u="none" strike="noStrike" cap="none">
                <a:solidFill>
                  <a:schemeClr val="dk1"/>
                </a:solidFill>
                <a:latin typeface="Times New Roman"/>
                <a:ea typeface="Times New Roman"/>
                <a:cs typeface="Times New Roman"/>
                <a:sym typeface="Times New Roman"/>
              </a:defRPr>
            </a:lvl2pPr>
            <a:lvl3pPr marL="1371600" marR="0" lvl="2" indent="-882650" algn="l" rtl="0">
              <a:spcBef>
                <a:spcPts val="2060"/>
              </a:spcBef>
              <a:spcAft>
                <a:spcPts val="0"/>
              </a:spcAft>
              <a:buClr>
                <a:schemeClr val="dk1"/>
              </a:buClr>
              <a:buSzPts val="10300"/>
              <a:buFont typeface="Times New Roman"/>
              <a:buChar char="•"/>
              <a:defRPr sz="10300" b="0" i="0" u="none" strike="noStrike" cap="none">
                <a:solidFill>
                  <a:schemeClr val="dk1"/>
                </a:solidFill>
                <a:latin typeface="Times New Roman"/>
                <a:ea typeface="Times New Roman"/>
                <a:cs typeface="Times New Roman"/>
                <a:sym typeface="Times New Roman"/>
              </a:defRPr>
            </a:lvl3pPr>
            <a:lvl4pPr marL="1828800" marR="0" lvl="3"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4pPr>
            <a:lvl5pPr marL="2286000" marR="0" lvl="4"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5pPr>
            <a:lvl6pPr marL="2743200" marR="0" lvl="5"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6pPr>
            <a:lvl7pPr marL="3200400" marR="0" lvl="6"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7pPr>
            <a:lvl8pPr marL="3657600" marR="0" lvl="7"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8pPr>
            <a:lvl9pPr marL="4114800" marR="0" lvl="8"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9pPr>
          </a:lstStyle>
          <a:p>
            <a:endParaRPr/>
          </a:p>
        </p:txBody>
      </p:sp>
      <p:sp>
        <p:nvSpPr>
          <p:cNvPr id="70" name="Shape 70"/>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71" name="Shape 71"/>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16083791" y="14695552"/>
            <a:ext cx="30723086" cy="816102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75" name="Shape 75"/>
          <p:cNvSpPr txBox="1">
            <a:spLocks noGrp="1"/>
          </p:cNvSpPr>
          <p:nvPr>
            <p:ph type="body" idx="1"/>
          </p:nvPr>
        </p:nvSpPr>
        <p:spPr>
          <a:xfrm rot="5400000">
            <a:off x="-307024" y="6600506"/>
            <a:ext cx="30723086" cy="24351114"/>
          </a:xfrm>
          <a:prstGeom prst="rect">
            <a:avLst/>
          </a:prstGeom>
          <a:noFill/>
          <a:ln>
            <a:noFill/>
          </a:ln>
        </p:spPr>
        <p:txBody>
          <a:bodyPr spcFirstLastPara="1" wrap="square" lIns="91425" tIns="91425" rIns="91425" bIns="91425" anchor="t" anchorCtr="0"/>
          <a:lstStyle>
            <a:lvl1pPr marL="457200" marR="0" lvl="0" indent="-1104900" algn="l" rtl="0">
              <a:spcBef>
                <a:spcPts val="2760"/>
              </a:spcBef>
              <a:spcAft>
                <a:spcPts val="0"/>
              </a:spcAft>
              <a:buClr>
                <a:schemeClr val="dk1"/>
              </a:buClr>
              <a:buSzPts val="13800"/>
              <a:buFont typeface="Times New Roman"/>
              <a:buChar char="•"/>
              <a:defRPr sz="13800" b="0" i="0" u="none" strike="noStrike" cap="none">
                <a:solidFill>
                  <a:schemeClr val="dk1"/>
                </a:solidFill>
                <a:latin typeface="Times New Roman"/>
                <a:ea typeface="Times New Roman"/>
                <a:cs typeface="Times New Roman"/>
                <a:sym typeface="Times New Roman"/>
              </a:defRPr>
            </a:lvl1pPr>
            <a:lvl2pPr marL="914400" marR="0" lvl="1" indent="-971550" algn="l" rtl="0">
              <a:spcBef>
                <a:spcPts val="2340"/>
              </a:spcBef>
              <a:spcAft>
                <a:spcPts val="0"/>
              </a:spcAft>
              <a:buClr>
                <a:schemeClr val="dk1"/>
              </a:buClr>
              <a:buSzPts val="11700"/>
              <a:buFont typeface="Times New Roman"/>
              <a:buChar char="–"/>
              <a:defRPr sz="11700" b="0" i="0" u="none" strike="noStrike" cap="none">
                <a:solidFill>
                  <a:schemeClr val="dk1"/>
                </a:solidFill>
                <a:latin typeface="Times New Roman"/>
                <a:ea typeface="Times New Roman"/>
                <a:cs typeface="Times New Roman"/>
                <a:sym typeface="Times New Roman"/>
              </a:defRPr>
            </a:lvl2pPr>
            <a:lvl3pPr marL="1371600" marR="0" lvl="2" indent="-882650" algn="l" rtl="0">
              <a:spcBef>
                <a:spcPts val="2060"/>
              </a:spcBef>
              <a:spcAft>
                <a:spcPts val="0"/>
              </a:spcAft>
              <a:buClr>
                <a:schemeClr val="dk1"/>
              </a:buClr>
              <a:buSzPts val="10300"/>
              <a:buFont typeface="Times New Roman"/>
              <a:buChar char="•"/>
              <a:defRPr sz="10300" b="0" i="0" u="none" strike="noStrike" cap="none">
                <a:solidFill>
                  <a:schemeClr val="dk1"/>
                </a:solidFill>
                <a:latin typeface="Times New Roman"/>
                <a:ea typeface="Times New Roman"/>
                <a:cs typeface="Times New Roman"/>
                <a:sym typeface="Times New Roman"/>
              </a:defRPr>
            </a:lvl3pPr>
            <a:lvl4pPr marL="1828800" marR="0" lvl="3"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4pPr>
            <a:lvl5pPr marL="2286000" marR="0" lvl="4"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5pPr>
            <a:lvl6pPr marL="2743200" marR="0" lvl="5"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6pPr>
            <a:lvl7pPr marL="3200400" marR="0" lvl="6"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7pPr>
            <a:lvl8pPr marL="3657600" marR="0" lvl="7"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8pPr>
            <a:lvl9pPr marL="4114800" marR="0" lvl="8"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78" name="Shape 78"/>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2880365" y="11930133"/>
            <a:ext cx="32644082" cy="823201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16" name="Shape 16"/>
          <p:cNvSpPr txBox="1">
            <a:spLocks noGrp="1"/>
          </p:cNvSpPr>
          <p:nvPr>
            <p:ph type="subTitle" idx="1"/>
          </p:nvPr>
        </p:nvSpPr>
        <p:spPr>
          <a:xfrm>
            <a:off x="5760725" y="21762345"/>
            <a:ext cx="26883362" cy="9815311"/>
          </a:xfrm>
          <a:prstGeom prst="rect">
            <a:avLst/>
          </a:prstGeom>
          <a:noFill/>
          <a:ln>
            <a:noFill/>
          </a:ln>
        </p:spPr>
        <p:txBody>
          <a:bodyPr spcFirstLastPara="1" wrap="square" lIns="91425" tIns="91425" rIns="91425" bIns="91425" anchor="t" anchorCtr="0"/>
          <a:lstStyle>
            <a:lvl1pPr marR="0" lvl="0" algn="ctr" rtl="0">
              <a:spcBef>
                <a:spcPts val="2760"/>
              </a:spcBef>
              <a:spcAft>
                <a:spcPts val="0"/>
              </a:spcAft>
              <a:buClr>
                <a:schemeClr val="dk1"/>
              </a:buClr>
              <a:buSzPts val="13800"/>
              <a:buFont typeface="Times New Roman"/>
              <a:buNone/>
              <a:defRPr sz="13800" b="0" i="0" u="none" strike="noStrike" cap="none">
                <a:solidFill>
                  <a:schemeClr val="dk1"/>
                </a:solidFill>
                <a:latin typeface="Times New Roman"/>
                <a:ea typeface="Times New Roman"/>
                <a:cs typeface="Times New Roman"/>
                <a:sym typeface="Times New Roman"/>
              </a:defRPr>
            </a:lvl1pPr>
            <a:lvl2pPr marR="0" lvl="1" algn="ctr" rtl="0">
              <a:spcBef>
                <a:spcPts val="2340"/>
              </a:spcBef>
              <a:spcAft>
                <a:spcPts val="0"/>
              </a:spcAft>
              <a:buClr>
                <a:schemeClr val="dk1"/>
              </a:buClr>
              <a:buSzPts val="11700"/>
              <a:buFont typeface="Times New Roman"/>
              <a:buNone/>
              <a:defRPr sz="11700" b="0" i="0" u="none" strike="noStrike" cap="none">
                <a:solidFill>
                  <a:schemeClr val="dk1"/>
                </a:solidFill>
                <a:latin typeface="Times New Roman"/>
                <a:ea typeface="Times New Roman"/>
                <a:cs typeface="Times New Roman"/>
                <a:sym typeface="Times New Roman"/>
              </a:defRPr>
            </a:lvl2pPr>
            <a:lvl3pPr marR="0" lvl="2" algn="ctr" rtl="0">
              <a:spcBef>
                <a:spcPts val="2060"/>
              </a:spcBef>
              <a:spcAft>
                <a:spcPts val="0"/>
              </a:spcAft>
              <a:buClr>
                <a:schemeClr val="dk1"/>
              </a:buClr>
              <a:buSzPts val="10300"/>
              <a:buFont typeface="Times New Roman"/>
              <a:buNone/>
              <a:defRPr sz="10300" b="0" i="0" u="none" strike="noStrike" cap="none">
                <a:solidFill>
                  <a:schemeClr val="dk1"/>
                </a:solidFill>
                <a:latin typeface="Times New Roman"/>
                <a:ea typeface="Times New Roman"/>
                <a:cs typeface="Times New Roman"/>
                <a:sym typeface="Times New Roman"/>
              </a:defRPr>
            </a:lvl3pPr>
            <a:lvl4pPr marR="0" lvl="3" algn="ctr" rtl="0">
              <a:spcBef>
                <a:spcPts val="1720"/>
              </a:spcBef>
              <a:spcAft>
                <a:spcPts val="0"/>
              </a:spcAft>
              <a:buClr>
                <a:schemeClr val="dk1"/>
              </a:buClr>
              <a:buSzPts val="8600"/>
              <a:buFont typeface="Times New Roman"/>
              <a:buNone/>
              <a:defRPr sz="8600" b="0" i="0" u="none" strike="noStrike" cap="none">
                <a:solidFill>
                  <a:schemeClr val="dk1"/>
                </a:solidFill>
                <a:latin typeface="Times New Roman"/>
                <a:ea typeface="Times New Roman"/>
                <a:cs typeface="Times New Roman"/>
                <a:sym typeface="Times New Roman"/>
              </a:defRPr>
            </a:lvl4pPr>
            <a:lvl5pPr marR="0" lvl="4" algn="ctr" rtl="0">
              <a:spcBef>
                <a:spcPts val="1720"/>
              </a:spcBef>
              <a:spcAft>
                <a:spcPts val="0"/>
              </a:spcAft>
              <a:buClr>
                <a:schemeClr val="dk1"/>
              </a:buClr>
              <a:buSzPts val="8600"/>
              <a:buFont typeface="Times New Roman"/>
              <a:buNone/>
              <a:defRPr sz="8600" b="0" i="0" u="none" strike="noStrike" cap="none">
                <a:solidFill>
                  <a:schemeClr val="dk1"/>
                </a:solidFill>
                <a:latin typeface="Times New Roman"/>
                <a:ea typeface="Times New Roman"/>
                <a:cs typeface="Times New Roman"/>
                <a:sym typeface="Times New Roman"/>
              </a:defRPr>
            </a:lvl5pPr>
            <a:lvl6pPr marR="0" lvl="5" algn="ctr" rtl="0">
              <a:spcBef>
                <a:spcPts val="1720"/>
              </a:spcBef>
              <a:spcAft>
                <a:spcPts val="0"/>
              </a:spcAft>
              <a:buClr>
                <a:schemeClr val="dk1"/>
              </a:buClr>
              <a:buSzPts val="8600"/>
              <a:buFont typeface="Times New Roman"/>
              <a:buNone/>
              <a:defRPr sz="8600" b="0" i="0" u="none" strike="noStrike" cap="none">
                <a:solidFill>
                  <a:schemeClr val="dk1"/>
                </a:solidFill>
                <a:latin typeface="Times New Roman"/>
                <a:ea typeface="Times New Roman"/>
                <a:cs typeface="Times New Roman"/>
                <a:sym typeface="Times New Roman"/>
              </a:defRPr>
            </a:lvl6pPr>
            <a:lvl7pPr marR="0" lvl="6" algn="ctr" rtl="0">
              <a:spcBef>
                <a:spcPts val="1720"/>
              </a:spcBef>
              <a:spcAft>
                <a:spcPts val="0"/>
              </a:spcAft>
              <a:buClr>
                <a:schemeClr val="dk1"/>
              </a:buClr>
              <a:buSzPts val="8600"/>
              <a:buFont typeface="Times New Roman"/>
              <a:buNone/>
              <a:defRPr sz="8600" b="0" i="0" u="none" strike="noStrike" cap="none">
                <a:solidFill>
                  <a:schemeClr val="dk1"/>
                </a:solidFill>
                <a:latin typeface="Times New Roman"/>
                <a:ea typeface="Times New Roman"/>
                <a:cs typeface="Times New Roman"/>
                <a:sym typeface="Times New Roman"/>
              </a:defRPr>
            </a:lvl7pPr>
            <a:lvl8pPr marR="0" lvl="7" algn="ctr" rtl="0">
              <a:spcBef>
                <a:spcPts val="1720"/>
              </a:spcBef>
              <a:spcAft>
                <a:spcPts val="0"/>
              </a:spcAft>
              <a:buClr>
                <a:schemeClr val="dk1"/>
              </a:buClr>
              <a:buSzPts val="8600"/>
              <a:buFont typeface="Times New Roman"/>
              <a:buNone/>
              <a:defRPr sz="8600" b="0" i="0" u="none" strike="noStrike" cap="none">
                <a:solidFill>
                  <a:schemeClr val="dk1"/>
                </a:solidFill>
                <a:latin typeface="Times New Roman"/>
                <a:ea typeface="Times New Roman"/>
                <a:cs typeface="Times New Roman"/>
                <a:sym typeface="Times New Roman"/>
              </a:defRPr>
            </a:lvl8pPr>
            <a:lvl9pPr marR="0" lvl="8" algn="ctr" rtl="0">
              <a:spcBef>
                <a:spcPts val="1720"/>
              </a:spcBef>
              <a:spcAft>
                <a:spcPts val="0"/>
              </a:spcAft>
              <a:buClr>
                <a:schemeClr val="dk1"/>
              </a:buClr>
              <a:buSzPts val="8600"/>
              <a:buFont typeface="Times New Roman"/>
              <a:buNone/>
              <a:defRPr sz="8600" b="0" i="0" u="none" strike="noStrike" cap="none">
                <a:solidFill>
                  <a:schemeClr val="dk1"/>
                </a:solidFill>
                <a:latin typeface="Times New Roman"/>
                <a:ea typeface="Times New Roman"/>
                <a:cs typeface="Times New Roman"/>
                <a:sym typeface="Times New Roman"/>
              </a:defRPr>
            </a:lvl9pPr>
          </a:lstStyle>
          <a:p>
            <a:endParaRPr/>
          </a:p>
        </p:txBody>
      </p:sp>
      <p:sp>
        <p:nvSpPr>
          <p:cNvPr id="17" name="Shape 17"/>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2878966" y="3414513"/>
            <a:ext cx="32646888" cy="640080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22" name="Shape 22"/>
          <p:cNvSpPr txBox="1">
            <a:spLocks noGrp="1"/>
          </p:cNvSpPr>
          <p:nvPr>
            <p:ph type="body" idx="1"/>
          </p:nvPr>
        </p:nvSpPr>
        <p:spPr>
          <a:xfrm>
            <a:off x="2878966" y="11098102"/>
            <a:ext cx="32646888" cy="23039501"/>
          </a:xfrm>
          <a:prstGeom prst="rect">
            <a:avLst/>
          </a:prstGeom>
          <a:noFill/>
          <a:ln>
            <a:noFill/>
          </a:ln>
        </p:spPr>
        <p:txBody>
          <a:bodyPr spcFirstLastPara="1" wrap="square" lIns="91425" tIns="91425" rIns="91425" bIns="91425" anchor="t" anchorCtr="0"/>
          <a:lstStyle>
            <a:lvl1pPr marL="457200" marR="0" lvl="0" indent="-1104900" algn="l" rtl="0">
              <a:spcBef>
                <a:spcPts val="2760"/>
              </a:spcBef>
              <a:spcAft>
                <a:spcPts val="0"/>
              </a:spcAft>
              <a:buClr>
                <a:schemeClr val="dk1"/>
              </a:buClr>
              <a:buSzPts val="13800"/>
              <a:buFont typeface="Times New Roman"/>
              <a:buChar char="•"/>
              <a:defRPr sz="13800" b="0" i="0" u="none" strike="noStrike" cap="none">
                <a:solidFill>
                  <a:schemeClr val="dk1"/>
                </a:solidFill>
                <a:latin typeface="Times New Roman"/>
                <a:ea typeface="Times New Roman"/>
                <a:cs typeface="Times New Roman"/>
                <a:sym typeface="Times New Roman"/>
              </a:defRPr>
            </a:lvl1pPr>
            <a:lvl2pPr marL="914400" marR="0" lvl="1" indent="-971550" algn="l" rtl="0">
              <a:spcBef>
                <a:spcPts val="2340"/>
              </a:spcBef>
              <a:spcAft>
                <a:spcPts val="0"/>
              </a:spcAft>
              <a:buClr>
                <a:schemeClr val="dk1"/>
              </a:buClr>
              <a:buSzPts val="11700"/>
              <a:buFont typeface="Times New Roman"/>
              <a:buChar char="–"/>
              <a:defRPr sz="11700" b="0" i="0" u="none" strike="noStrike" cap="none">
                <a:solidFill>
                  <a:schemeClr val="dk1"/>
                </a:solidFill>
                <a:latin typeface="Times New Roman"/>
                <a:ea typeface="Times New Roman"/>
                <a:cs typeface="Times New Roman"/>
                <a:sym typeface="Times New Roman"/>
              </a:defRPr>
            </a:lvl2pPr>
            <a:lvl3pPr marL="1371600" marR="0" lvl="2" indent="-882650" algn="l" rtl="0">
              <a:spcBef>
                <a:spcPts val="2060"/>
              </a:spcBef>
              <a:spcAft>
                <a:spcPts val="0"/>
              </a:spcAft>
              <a:buClr>
                <a:schemeClr val="dk1"/>
              </a:buClr>
              <a:buSzPts val="10300"/>
              <a:buFont typeface="Times New Roman"/>
              <a:buChar char="•"/>
              <a:defRPr sz="10300" b="0" i="0" u="none" strike="noStrike" cap="none">
                <a:solidFill>
                  <a:schemeClr val="dk1"/>
                </a:solidFill>
                <a:latin typeface="Times New Roman"/>
                <a:ea typeface="Times New Roman"/>
                <a:cs typeface="Times New Roman"/>
                <a:sym typeface="Times New Roman"/>
              </a:defRPr>
            </a:lvl3pPr>
            <a:lvl4pPr marL="1828800" marR="0" lvl="3"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4pPr>
            <a:lvl5pPr marL="2286000" marR="0" lvl="4"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5pPr>
            <a:lvl6pPr marL="2743200" marR="0" lvl="5"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6pPr>
            <a:lvl7pPr marL="3200400" marR="0" lvl="6"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7pPr>
            <a:lvl8pPr marL="3657600" marR="0" lvl="7"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8pPr>
            <a:lvl9pPr marL="4114800" marR="0" lvl="8" indent="-774700" algn="l" rtl="0">
              <a:spcBef>
                <a:spcPts val="1720"/>
              </a:spcBef>
              <a:spcAft>
                <a:spcPts val="0"/>
              </a:spcAft>
              <a:buClr>
                <a:schemeClr val="dk1"/>
              </a:buClr>
              <a:buSzPts val="8600"/>
              <a:buFont typeface="Times New Roman"/>
              <a:buChar char="»"/>
              <a:defRPr sz="8600"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25" name="Shape 25"/>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33368" y="24679151"/>
            <a:ext cx="32644082" cy="7627246"/>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36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28" name="Shape 28"/>
          <p:cNvSpPr txBox="1">
            <a:spLocks noGrp="1"/>
          </p:cNvSpPr>
          <p:nvPr>
            <p:ph type="body" idx="1"/>
          </p:nvPr>
        </p:nvSpPr>
        <p:spPr>
          <a:xfrm>
            <a:off x="3033368" y="16278102"/>
            <a:ext cx="32644082" cy="8401051"/>
          </a:xfrm>
          <a:prstGeom prst="rect">
            <a:avLst/>
          </a:prstGeom>
          <a:noFill/>
          <a:ln>
            <a:noFill/>
          </a:ln>
        </p:spPr>
        <p:txBody>
          <a:bodyPr spcFirstLastPara="1" wrap="square" lIns="91425" tIns="91425" rIns="91425" bIns="91425" anchor="b" anchorCtr="0"/>
          <a:lstStyle>
            <a:lvl1pPr marL="457200" marR="0" lvl="0"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29" name="Shape 29"/>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30" name="Shape 30"/>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31" name="Shape 31"/>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878966" y="3414513"/>
            <a:ext cx="32646888" cy="640080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34" name="Shape 34"/>
          <p:cNvSpPr txBox="1">
            <a:spLocks noGrp="1"/>
          </p:cNvSpPr>
          <p:nvPr>
            <p:ph type="body" idx="1"/>
          </p:nvPr>
        </p:nvSpPr>
        <p:spPr>
          <a:xfrm>
            <a:off x="2878964" y="11098102"/>
            <a:ext cx="16256065" cy="23039501"/>
          </a:xfrm>
          <a:prstGeom prst="rect">
            <a:avLst/>
          </a:prstGeom>
          <a:noFill/>
          <a:ln>
            <a:noFill/>
          </a:ln>
        </p:spPr>
        <p:txBody>
          <a:bodyPr spcFirstLastPara="1" wrap="square" lIns="91425" tIns="91425" rIns="91425" bIns="91425" anchor="t" anchorCtr="0"/>
          <a:lstStyle>
            <a:lvl1pPr marL="457200" marR="0" lvl="0" indent="-387350" algn="l" rtl="0">
              <a:spcBef>
                <a:spcPts val="500"/>
              </a:spcBef>
              <a:spcAft>
                <a:spcPts val="0"/>
              </a:spcAft>
              <a:buClr>
                <a:schemeClr val="dk1"/>
              </a:buClr>
              <a:buSzPts val="2500"/>
              <a:buFont typeface="Times New Roman"/>
              <a:buChar char="•"/>
              <a:defRPr sz="2500" b="0" i="0" u="none" strike="noStrike" cap="none">
                <a:solidFill>
                  <a:schemeClr val="dk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2"/>
          </p:nvPr>
        </p:nvSpPr>
        <p:spPr>
          <a:xfrm>
            <a:off x="19269781" y="11098102"/>
            <a:ext cx="16256069" cy="23039501"/>
          </a:xfrm>
          <a:prstGeom prst="rect">
            <a:avLst/>
          </a:prstGeom>
          <a:noFill/>
          <a:ln>
            <a:noFill/>
          </a:ln>
        </p:spPr>
        <p:txBody>
          <a:bodyPr spcFirstLastPara="1" wrap="square" lIns="91425" tIns="91425" rIns="91425" bIns="91425" anchor="t" anchorCtr="0"/>
          <a:lstStyle>
            <a:lvl1pPr marL="457200" marR="0" lvl="0" indent="-387350" algn="l" rtl="0">
              <a:spcBef>
                <a:spcPts val="500"/>
              </a:spcBef>
              <a:spcAft>
                <a:spcPts val="0"/>
              </a:spcAft>
              <a:buClr>
                <a:schemeClr val="dk1"/>
              </a:buClr>
              <a:buSzPts val="2500"/>
              <a:buFont typeface="Times New Roman"/>
              <a:buChar char="•"/>
              <a:defRPr sz="2500" b="0" i="0" u="none" strike="noStrike" cap="none">
                <a:solidFill>
                  <a:schemeClr val="dk1"/>
                </a:solidFill>
                <a:latin typeface="Times New Roman"/>
                <a:ea typeface="Times New Roman"/>
                <a:cs typeface="Times New Roman"/>
                <a:sym typeface="Times New Roman"/>
              </a:defRPr>
            </a:lvl1pPr>
            <a:lvl2pPr marL="914400" marR="0" lvl="1"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37" name="Shape 37"/>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920249" y="1538222"/>
            <a:ext cx="34564319" cy="640080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41" name="Shape 41"/>
          <p:cNvSpPr txBox="1">
            <a:spLocks noGrp="1"/>
          </p:cNvSpPr>
          <p:nvPr>
            <p:ph type="body" idx="1"/>
          </p:nvPr>
        </p:nvSpPr>
        <p:spPr>
          <a:xfrm>
            <a:off x="1920251" y="8596387"/>
            <a:ext cx="16969138" cy="3583549"/>
          </a:xfrm>
          <a:prstGeom prst="rect">
            <a:avLst/>
          </a:prstGeom>
          <a:noFill/>
          <a:ln>
            <a:noFill/>
          </a:ln>
        </p:spPr>
        <p:txBody>
          <a:bodyPr spcFirstLastPara="1" wrap="square" lIns="91425" tIns="91425" rIns="91425" bIns="91425" anchor="b" anchorCtr="0"/>
          <a:lstStyle>
            <a:lvl1pPr marL="457200" marR="0" lvl="0" indent="-228600" algn="l" rtl="0">
              <a:spcBef>
                <a:spcPts val="440"/>
              </a:spcBef>
              <a:spcAft>
                <a:spcPts val="0"/>
              </a:spcAft>
              <a:buClr>
                <a:schemeClr val="dk1"/>
              </a:buClr>
              <a:buSzPts val="2200"/>
              <a:buFont typeface="Times New Roman"/>
              <a:buNone/>
              <a:defRPr sz="22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9pPr>
          </a:lstStyle>
          <a:p>
            <a:endParaRPr/>
          </a:p>
        </p:txBody>
      </p:sp>
      <p:sp>
        <p:nvSpPr>
          <p:cNvPr id="42" name="Shape 42"/>
          <p:cNvSpPr txBox="1">
            <a:spLocks noGrp="1"/>
          </p:cNvSpPr>
          <p:nvPr>
            <p:ph type="body" idx="2"/>
          </p:nvPr>
        </p:nvSpPr>
        <p:spPr>
          <a:xfrm>
            <a:off x="1920251" y="12179935"/>
            <a:ext cx="16969138" cy="22126706"/>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1pPr>
            <a:lvl2pPr marL="914400" marR="0" lvl="1"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2pPr>
            <a:lvl3pPr marL="1371600" marR="0" lvl="2"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3pPr>
            <a:lvl4pPr marL="1828800" marR="0" lvl="3"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6pPr>
            <a:lvl7pPr marL="3200400" marR="0" lvl="6"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8pPr>
            <a:lvl9pPr marL="4114800" marR="0" lvl="8"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3" name="Shape 43"/>
          <p:cNvSpPr txBox="1">
            <a:spLocks noGrp="1"/>
          </p:cNvSpPr>
          <p:nvPr>
            <p:ph type="body" idx="3"/>
          </p:nvPr>
        </p:nvSpPr>
        <p:spPr>
          <a:xfrm>
            <a:off x="19509809" y="8596387"/>
            <a:ext cx="16974756" cy="3583549"/>
          </a:xfrm>
          <a:prstGeom prst="rect">
            <a:avLst/>
          </a:prstGeom>
          <a:noFill/>
          <a:ln>
            <a:noFill/>
          </a:ln>
        </p:spPr>
        <p:txBody>
          <a:bodyPr spcFirstLastPara="1" wrap="square" lIns="91425" tIns="91425" rIns="91425" bIns="91425" anchor="b" anchorCtr="0"/>
          <a:lstStyle>
            <a:lvl1pPr marL="457200" marR="0" lvl="0" indent="-228600" algn="l" rtl="0">
              <a:spcBef>
                <a:spcPts val="440"/>
              </a:spcBef>
              <a:spcAft>
                <a:spcPts val="0"/>
              </a:spcAft>
              <a:buClr>
                <a:schemeClr val="dk1"/>
              </a:buClr>
              <a:buSzPts val="2200"/>
              <a:buFont typeface="Times New Roman"/>
              <a:buNone/>
              <a:defRPr sz="22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1" i="0" u="none" strike="noStrike" cap="none">
                <a:solidFill>
                  <a:schemeClr val="dk1"/>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4"/>
          </p:nvPr>
        </p:nvSpPr>
        <p:spPr>
          <a:xfrm>
            <a:off x="19509809" y="12179935"/>
            <a:ext cx="16974756" cy="22126706"/>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1pPr>
            <a:lvl2pPr marL="914400" marR="0" lvl="1"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2pPr>
            <a:lvl3pPr marL="1371600" marR="0" lvl="2"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3pPr>
            <a:lvl4pPr marL="1828800" marR="0" lvl="3"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6pPr>
            <a:lvl7pPr marL="3200400" marR="0" lvl="6"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7pPr>
            <a:lvl8pPr marL="3657600" marR="0" lvl="7"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8pPr>
            <a:lvl9pPr marL="4114800" marR="0" lvl="8"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46" name="Shape 46"/>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47" name="Shape 47"/>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878966" y="3414513"/>
            <a:ext cx="32646888" cy="6400802"/>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50" name="Shape 50"/>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51" name="Shape 51"/>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920248" y="1528835"/>
            <a:ext cx="12634563" cy="6507856"/>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8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55" name="Shape 55"/>
          <p:cNvSpPr txBox="1">
            <a:spLocks noGrp="1"/>
          </p:cNvSpPr>
          <p:nvPr>
            <p:ph type="body" idx="1"/>
          </p:nvPr>
        </p:nvSpPr>
        <p:spPr>
          <a:xfrm>
            <a:off x="15015216" y="1528836"/>
            <a:ext cx="21469352" cy="3277780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Times New Roman"/>
              <a:buChar char="–"/>
              <a:defRPr sz="25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6" name="Shape 56"/>
          <p:cNvSpPr txBox="1">
            <a:spLocks noGrp="1"/>
          </p:cNvSpPr>
          <p:nvPr>
            <p:ph type="body" idx="2"/>
          </p:nvPr>
        </p:nvSpPr>
        <p:spPr>
          <a:xfrm>
            <a:off x="1920248" y="8036686"/>
            <a:ext cx="12634563" cy="26269952"/>
          </a:xfrm>
          <a:prstGeom prst="rect">
            <a:avLst/>
          </a:prstGeom>
          <a:noFill/>
          <a:ln>
            <a:noFill/>
          </a:ln>
        </p:spPr>
        <p:txBody>
          <a:bodyPr spcFirstLastPara="1" wrap="square" lIns="91425" tIns="91425" rIns="91425" bIns="91425" anchor="t" anchorCtr="0"/>
          <a:lstStyle>
            <a:lvl1pPr marL="457200" marR="0" lvl="0"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endParaRPr/>
          </a:p>
        </p:txBody>
      </p:sp>
      <p:sp>
        <p:nvSpPr>
          <p:cNvPr id="57" name="Shape 57"/>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58" name="Shape 58"/>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7527964" y="26884120"/>
            <a:ext cx="23042882" cy="317222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8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8600" b="0" i="0" u="none" strike="noStrike" cap="none">
                <a:solidFill>
                  <a:schemeClr val="dk2"/>
                </a:solidFill>
                <a:latin typeface="Times New Roman"/>
                <a:ea typeface="Times New Roman"/>
                <a:cs typeface="Times New Roman"/>
                <a:sym typeface="Times New Roman"/>
              </a:defRPr>
            </a:lvl9pPr>
          </a:lstStyle>
          <a:p>
            <a:endParaRPr/>
          </a:p>
        </p:txBody>
      </p:sp>
      <p:sp>
        <p:nvSpPr>
          <p:cNvPr id="62" name="Shape 62"/>
          <p:cNvSpPr>
            <a:spLocks noGrp="1"/>
          </p:cNvSpPr>
          <p:nvPr>
            <p:ph type="pic" idx="2"/>
          </p:nvPr>
        </p:nvSpPr>
        <p:spPr>
          <a:xfrm>
            <a:off x="7527964" y="3431425"/>
            <a:ext cx="23042882" cy="23043255"/>
          </a:xfrm>
          <a:prstGeom prst="rect">
            <a:avLst/>
          </a:prstGeom>
          <a:noFill/>
          <a:ln>
            <a:noFill/>
          </a:ln>
        </p:spPr>
        <p:txBody>
          <a:bodyPr spcFirstLastPara="1" wrap="square" lIns="91425" tIns="91425" rIns="91425" bIns="91425" anchor="t" anchorCtr="0"/>
          <a:lstStyle>
            <a:lvl1pPr marR="0" lvl="0"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spcBef>
                <a:spcPts val="500"/>
              </a:spcBef>
              <a:spcAft>
                <a:spcPts val="0"/>
              </a:spcAft>
              <a:buClr>
                <a:schemeClr val="dk1"/>
              </a:buClr>
              <a:buSzPts val="2500"/>
              <a:buFont typeface="Times New Roman"/>
              <a:buNone/>
              <a:defRPr sz="2500" b="0" i="0" u="none" strike="noStrike" cap="none">
                <a:solidFill>
                  <a:schemeClr val="dk1"/>
                </a:solidFill>
                <a:latin typeface="Times New Roman"/>
                <a:ea typeface="Times New Roman"/>
                <a:cs typeface="Times New Roman"/>
                <a:sym typeface="Times New Roman"/>
              </a:defRPr>
            </a:lvl2pPr>
            <a:lvl3pPr marR="0" lvl="2" algn="l" rtl="0">
              <a:spcBef>
                <a:spcPts val="440"/>
              </a:spcBef>
              <a:spcAft>
                <a:spcPts val="0"/>
              </a:spcAft>
              <a:buClr>
                <a:schemeClr val="dk1"/>
              </a:buClr>
              <a:buSzPts val="2200"/>
              <a:buFont typeface="Times New Roman"/>
              <a:buNone/>
              <a:defRPr sz="2200" b="0" i="0" u="none" strike="noStrike" cap="none">
                <a:solidFill>
                  <a:schemeClr val="dk1"/>
                </a:solidFill>
                <a:latin typeface="Times New Roman"/>
                <a:ea typeface="Times New Roman"/>
                <a:cs typeface="Times New Roman"/>
                <a:sym typeface="Times New Roman"/>
              </a:defRPr>
            </a:lvl3pPr>
            <a:lvl4pPr marR="0" lvl="3"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63" name="Shape 63"/>
          <p:cNvSpPr txBox="1">
            <a:spLocks noGrp="1"/>
          </p:cNvSpPr>
          <p:nvPr>
            <p:ph type="body" idx="1"/>
          </p:nvPr>
        </p:nvSpPr>
        <p:spPr>
          <a:xfrm>
            <a:off x="7527964" y="30056347"/>
            <a:ext cx="23042882" cy="4507605"/>
          </a:xfrm>
          <a:prstGeom prst="rect">
            <a:avLst/>
          </a:prstGeom>
          <a:noFill/>
          <a:ln>
            <a:noFill/>
          </a:ln>
        </p:spPr>
        <p:txBody>
          <a:bodyPr spcFirstLastPara="1" wrap="square" lIns="91425" tIns="91425" rIns="91425" bIns="91425" anchor="t" anchorCtr="0"/>
          <a:lstStyle>
            <a:lvl1pPr marL="457200" marR="0" lvl="0"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dt" idx="10"/>
          </p:nvPr>
        </p:nvSpPr>
        <p:spPr>
          <a:xfrm>
            <a:off x="2878960" y="34992177"/>
            <a:ext cx="8001002"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ftr" idx="11"/>
          </p:nvPr>
        </p:nvSpPr>
        <p:spPr>
          <a:xfrm>
            <a:off x="13123051" y="34992177"/>
            <a:ext cx="12158713" cy="2559943"/>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29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900" b="0"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sldNum" idx="12"/>
          </p:nvPr>
        </p:nvSpPr>
        <p:spPr>
          <a:xfrm>
            <a:off x="27524849" y="34992177"/>
            <a:ext cx="8001002" cy="2559943"/>
          </a:xfrm>
          <a:prstGeom prst="rect">
            <a:avLst/>
          </a:prstGeom>
          <a:noFill/>
          <a:ln>
            <a:noFill/>
          </a:ln>
        </p:spPr>
        <p:txBody>
          <a:bodyPr spcFirstLastPara="1" wrap="square" lIns="281850" tIns="140925" rIns="281850" bIns="140925" anchor="t" anchorCtr="0">
            <a:noAutofit/>
          </a:bodyPr>
          <a:lstStyle>
            <a:lvl1pPr marL="0" marR="0" lvl="0" indent="0" algn="l" rtl="0">
              <a:spcBef>
                <a:spcPts val="0"/>
              </a:spcBef>
              <a:spcAft>
                <a:spcPts val="0"/>
              </a:spcAft>
              <a:buNone/>
              <a:defRPr sz="2900">
                <a:solidFill>
                  <a:schemeClr val="dk1"/>
                </a:solidFill>
                <a:latin typeface="Times New Roman"/>
                <a:ea typeface="Times New Roman"/>
                <a:cs typeface="Times New Roman"/>
                <a:sym typeface="Times New Roman"/>
              </a:defRPr>
            </a:lvl1pPr>
            <a:lvl2pPr marL="0" marR="0" lvl="1" indent="0" algn="l" rtl="0">
              <a:spcBef>
                <a:spcPts val="0"/>
              </a:spcBef>
              <a:spcAft>
                <a:spcPts val="0"/>
              </a:spcAft>
              <a:buNone/>
              <a:defRPr sz="2900">
                <a:solidFill>
                  <a:schemeClr val="dk1"/>
                </a:solidFill>
                <a:latin typeface="Times New Roman"/>
                <a:ea typeface="Times New Roman"/>
                <a:cs typeface="Times New Roman"/>
                <a:sym typeface="Times New Roman"/>
              </a:defRPr>
            </a:lvl2pPr>
            <a:lvl3pPr marL="0" marR="0" lvl="2" indent="0" algn="l" rtl="0">
              <a:spcBef>
                <a:spcPts val="0"/>
              </a:spcBef>
              <a:spcAft>
                <a:spcPts val="0"/>
              </a:spcAft>
              <a:buNone/>
              <a:defRPr sz="2900">
                <a:solidFill>
                  <a:schemeClr val="dk1"/>
                </a:solidFill>
                <a:latin typeface="Times New Roman"/>
                <a:ea typeface="Times New Roman"/>
                <a:cs typeface="Times New Roman"/>
                <a:sym typeface="Times New Roman"/>
              </a:defRPr>
            </a:lvl3pPr>
            <a:lvl4pPr marL="0" marR="0" lvl="3" indent="0" algn="l" rtl="0">
              <a:spcBef>
                <a:spcPts val="0"/>
              </a:spcBef>
              <a:spcAft>
                <a:spcPts val="0"/>
              </a:spcAft>
              <a:buNone/>
              <a:defRPr sz="2900">
                <a:solidFill>
                  <a:schemeClr val="dk1"/>
                </a:solidFill>
                <a:latin typeface="Times New Roman"/>
                <a:ea typeface="Times New Roman"/>
                <a:cs typeface="Times New Roman"/>
                <a:sym typeface="Times New Roman"/>
              </a:defRPr>
            </a:lvl4pPr>
            <a:lvl5pPr marL="0" marR="0" lvl="4" indent="0" algn="l" rtl="0">
              <a:spcBef>
                <a:spcPts val="0"/>
              </a:spcBef>
              <a:spcAft>
                <a:spcPts val="0"/>
              </a:spcAft>
              <a:buNone/>
              <a:defRPr sz="2900">
                <a:solidFill>
                  <a:schemeClr val="dk1"/>
                </a:solidFill>
                <a:latin typeface="Times New Roman"/>
                <a:ea typeface="Times New Roman"/>
                <a:cs typeface="Times New Roman"/>
                <a:sym typeface="Times New Roman"/>
              </a:defRPr>
            </a:lvl5pPr>
            <a:lvl6pPr marL="0" marR="0" lvl="5" indent="0" algn="l" rtl="0">
              <a:spcBef>
                <a:spcPts val="0"/>
              </a:spcBef>
              <a:spcAft>
                <a:spcPts val="0"/>
              </a:spcAft>
              <a:buNone/>
              <a:defRPr sz="2900">
                <a:solidFill>
                  <a:schemeClr val="dk1"/>
                </a:solidFill>
                <a:latin typeface="Times New Roman"/>
                <a:ea typeface="Times New Roman"/>
                <a:cs typeface="Times New Roman"/>
                <a:sym typeface="Times New Roman"/>
              </a:defRPr>
            </a:lvl6pPr>
            <a:lvl7pPr marL="0" marR="0" lvl="6" indent="0" algn="l" rtl="0">
              <a:spcBef>
                <a:spcPts val="0"/>
              </a:spcBef>
              <a:spcAft>
                <a:spcPts val="0"/>
              </a:spcAft>
              <a:buNone/>
              <a:defRPr sz="2900">
                <a:solidFill>
                  <a:schemeClr val="dk1"/>
                </a:solidFill>
                <a:latin typeface="Times New Roman"/>
                <a:ea typeface="Times New Roman"/>
                <a:cs typeface="Times New Roman"/>
                <a:sym typeface="Times New Roman"/>
              </a:defRPr>
            </a:lvl7pPr>
            <a:lvl8pPr marL="0" marR="0" lvl="7" indent="0" algn="l" rtl="0">
              <a:spcBef>
                <a:spcPts val="0"/>
              </a:spcBef>
              <a:spcAft>
                <a:spcPts val="0"/>
              </a:spcAft>
              <a:buNone/>
              <a:defRPr sz="2900">
                <a:solidFill>
                  <a:schemeClr val="dk1"/>
                </a:solidFill>
                <a:latin typeface="Times New Roman"/>
                <a:ea typeface="Times New Roman"/>
                <a:cs typeface="Times New Roman"/>
                <a:sym typeface="Times New Roman"/>
              </a:defRPr>
            </a:lvl8pPr>
            <a:lvl9pPr marL="0" marR="0" lvl="8" indent="0" algn="l" rtl="0">
              <a:spcBef>
                <a:spcPts val="0"/>
              </a:spcBef>
              <a:spcAft>
                <a:spcPts val="0"/>
              </a:spcAft>
              <a:buNone/>
              <a:defRPr sz="2900">
                <a:solidFill>
                  <a:schemeClr val="dk1"/>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Shape 86"/>
          <p:cNvSpPr txBox="1"/>
          <p:nvPr/>
        </p:nvSpPr>
        <p:spPr>
          <a:xfrm>
            <a:off x="878599" y="22837208"/>
            <a:ext cx="11697942" cy="1426136"/>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i="0" u="none" strike="noStrike" cap="none">
                <a:solidFill>
                  <a:schemeClr val="lt1"/>
                </a:solidFill>
                <a:latin typeface="Arial"/>
                <a:ea typeface="Arial"/>
                <a:cs typeface="Arial"/>
                <a:sym typeface="Arial"/>
              </a:rPr>
              <a:t>Observations</a:t>
            </a:r>
            <a:endParaRPr/>
          </a:p>
        </p:txBody>
      </p:sp>
      <p:sp>
        <p:nvSpPr>
          <p:cNvPr id="87" name="Shape 87"/>
          <p:cNvSpPr txBox="1"/>
          <p:nvPr/>
        </p:nvSpPr>
        <p:spPr>
          <a:xfrm>
            <a:off x="13152059" y="29163797"/>
            <a:ext cx="11920813" cy="1370250"/>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dirty="0">
                <a:solidFill>
                  <a:schemeClr val="lt1"/>
                </a:solidFill>
              </a:rPr>
              <a:t>Discussion</a:t>
            </a:r>
            <a:endParaRPr dirty="0"/>
          </a:p>
        </p:txBody>
      </p:sp>
      <p:sp>
        <p:nvSpPr>
          <p:cNvPr id="88" name="Shape 88"/>
          <p:cNvSpPr txBox="1"/>
          <p:nvPr/>
        </p:nvSpPr>
        <p:spPr>
          <a:xfrm>
            <a:off x="25744399" y="6872258"/>
            <a:ext cx="11666765" cy="1412096"/>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i="0" u="none" strike="noStrike" cap="none">
                <a:solidFill>
                  <a:schemeClr val="lt1"/>
                </a:solidFill>
                <a:latin typeface="Arial"/>
                <a:ea typeface="Arial"/>
                <a:cs typeface="Arial"/>
                <a:sym typeface="Arial"/>
              </a:rPr>
              <a:t>Conclusions</a:t>
            </a:r>
            <a:endParaRPr/>
          </a:p>
        </p:txBody>
      </p:sp>
      <p:sp>
        <p:nvSpPr>
          <p:cNvPr id="89" name="Shape 89"/>
          <p:cNvSpPr txBox="1"/>
          <p:nvPr/>
        </p:nvSpPr>
        <p:spPr>
          <a:xfrm>
            <a:off x="839877" y="8317716"/>
            <a:ext cx="11705535" cy="3910995"/>
          </a:xfrm>
          <a:prstGeom prst="rect">
            <a:avLst/>
          </a:prstGeom>
          <a:noFill/>
          <a:ln>
            <a:noFill/>
          </a:ln>
        </p:spPr>
        <p:txBody>
          <a:bodyPr spcFirstLastPara="1" wrap="square" lIns="187475" tIns="0" rIns="187475" bIns="112475" anchor="t" anchorCtr="0">
            <a:noAutofit/>
          </a:bodyPr>
          <a:lstStyle/>
          <a:p>
            <a:pPr lvl="0" algn="just">
              <a:lnSpc>
                <a:spcPct val="115000"/>
              </a:lnSpc>
            </a:pPr>
            <a:r>
              <a:rPr lang="en-US" sz="3200" dirty="0">
                <a:solidFill>
                  <a:schemeClr val="dk1"/>
                </a:solidFill>
                <a:latin typeface="Times New Roman"/>
                <a:ea typeface="Times New Roman"/>
                <a:cs typeface="Times New Roman"/>
                <a:sym typeface="Times New Roman"/>
              </a:rPr>
              <a:t>As a star enters supernova, the star will explode with the force equal to eight solar masses. When this explosion occurs, there are two possibilities for the resulting star: a black hole or a neutron star. For this star to become a neutron star, specific requirements must be met regarding the mass, density, and radius. This experiment will explore these requirements and will attempt to create a line graph of the constraints of the star. </a:t>
            </a:r>
            <a:endParaRPr sz="3200" b="0" i="0" u="none" strike="noStrike" cap="none" dirty="0">
              <a:solidFill>
                <a:schemeClr val="dk1"/>
              </a:solidFill>
              <a:latin typeface="Georgia"/>
              <a:ea typeface="Georgia"/>
              <a:cs typeface="Georgia"/>
              <a:sym typeface="Georgia"/>
            </a:endParaRPr>
          </a:p>
        </p:txBody>
      </p:sp>
      <p:sp>
        <p:nvSpPr>
          <p:cNvPr id="90" name="Shape 90"/>
          <p:cNvSpPr/>
          <p:nvPr/>
        </p:nvSpPr>
        <p:spPr>
          <a:xfrm>
            <a:off x="878599" y="24388354"/>
            <a:ext cx="11697942" cy="12822647"/>
          </a:xfrm>
          <a:prstGeom prst="rect">
            <a:avLst/>
          </a:prstGeom>
          <a:noFill/>
          <a:ln>
            <a:noFill/>
          </a:ln>
        </p:spPr>
        <p:txBody>
          <a:bodyPr spcFirstLastPara="1" wrap="square" lIns="187475" tIns="0" rIns="187475" bIns="112475" anchor="t" anchorCtr="0">
            <a:noAutofit/>
          </a:bodyPr>
          <a:lstStyle/>
          <a:p>
            <a:pPr marL="43238" lvl="0" indent="-43238" algn="just"/>
            <a:r>
              <a:rPr lang="en-US" sz="3200" dirty="0">
                <a:solidFill>
                  <a:schemeClr val="dk1"/>
                </a:solidFill>
                <a:latin typeface="Times New Roman"/>
                <a:ea typeface="Times New Roman"/>
                <a:cs typeface="Times New Roman"/>
                <a:sym typeface="Times New Roman"/>
              </a:rPr>
              <a:t>A red giant is a star that is held in hydrostatic equilibrium by the pressure produced by the fusion reactions occurring at the core. When there is a lack of hydrogen atoms to keep these reactions active, the core begins to collapse. When the core collapses, the immense pressure causes the remaining atoms to explode. This explosion is so strong that it fuses electrons and protons from the hydrogen and helium atoms within the star together to form neutrons. If there is enough neutrons, they will pull each other together and form a neutron star, if there are too many neutrons, however, then the intense gravity will cause them to collapse into a black hole. The creation of a neutron star requires specific parameters to be met and these parameters will be further explored in this project. </a:t>
            </a:r>
            <a:endParaRPr lang="en-US" sz="3600" b="1" i="0" u="none" strike="noStrike" cap="none" dirty="0">
              <a:solidFill>
                <a:srgbClr val="87212E"/>
              </a:solidFill>
              <a:latin typeface="Georgia"/>
              <a:ea typeface="Georgia"/>
              <a:cs typeface="Georgia"/>
              <a:sym typeface="Georgia"/>
            </a:endParaRPr>
          </a:p>
        </p:txBody>
      </p:sp>
      <p:sp>
        <p:nvSpPr>
          <p:cNvPr id="91" name="Shape 91"/>
          <p:cNvSpPr txBox="1"/>
          <p:nvPr/>
        </p:nvSpPr>
        <p:spPr>
          <a:xfrm>
            <a:off x="13234733" y="6883490"/>
            <a:ext cx="11666813" cy="1403850"/>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i="0" u="none" strike="noStrike" cap="none">
                <a:solidFill>
                  <a:schemeClr val="lt1"/>
                </a:solidFill>
                <a:latin typeface="Arial"/>
                <a:ea typeface="Arial"/>
                <a:cs typeface="Arial"/>
                <a:sym typeface="Arial"/>
              </a:rPr>
              <a:t>Analysis</a:t>
            </a:r>
            <a:endParaRPr sz="4300" b="1" i="0" u="none" strike="noStrike" cap="none">
              <a:solidFill>
                <a:schemeClr val="lt1"/>
              </a:solidFill>
              <a:latin typeface="Arial"/>
              <a:ea typeface="Arial"/>
              <a:cs typeface="Arial"/>
              <a:sym typeface="Arial"/>
            </a:endParaRPr>
          </a:p>
        </p:txBody>
      </p:sp>
      <p:sp>
        <p:nvSpPr>
          <p:cNvPr id="92" name="Shape 92"/>
          <p:cNvSpPr/>
          <p:nvPr/>
        </p:nvSpPr>
        <p:spPr>
          <a:xfrm>
            <a:off x="7151914" y="680178"/>
            <a:ext cx="24167137" cy="5349008"/>
          </a:xfrm>
          <a:prstGeom prst="rect">
            <a:avLst/>
          </a:prstGeom>
          <a:solidFill>
            <a:srgbClr val="014685"/>
          </a:solidFill>
          <a:ln>
            <a:noFill/>
          </a:ln>
        </p:spPr>
        <p:txBody>
          <a:bodyPr spcFirstLastPara="1" wrap="square" lIns="78475" tIns="39225" rIns="78475" bIns="39225" anchor="t" anchorCtr="0">
            <a:noAutofit/>
          </a:bodyPr>
          <a:lstStyle/>
          <a:p>
            <a:pPr marL="0" marR="0" lvl="0"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93" name="Shape 93"/>
          <p:cNvSpPr txBox="1"/>
          <p:nvPr/>
        </p:nvSpPr>
        <p:spPr>
          <a:xfrm>
            <a:off x="6600409" y="703831"/>
            <a:ext cx="25303937" cy="2994124"/>
          </a:xfrm>
          <a:prstGeom prst="rect">
            <a:avLst/>
          </a:prstGeom>
          <a:noFill/>
          <a:ln>
            <a:noFill/>
          </a:ln>
        </p:spPr>
        <p:txBody>
          <a:bodyPr spcFirstLastPara="1" wrap="square" lIns="78475" tIns="39225" rIns="78475" bIns="39225" anchor="ctr" anchorCtr="0">
            <a:noAutofit/>
          </a:bodyPr>
          <a:lstStyle/>
          <a:p>
            <a:pPr marL="0" marR="0" lvl="0" indent="0" algn="ctr" rtl="0">
              <a:spcBef>
                <a:spcPts val="0"/>
              </a:spcBef>
              <a:spcAft>
                <a:spcPts val="0"/>
              </a:spcAft>
              <a:buNone/>
            </a:pPr>
            <a:r>
              <a:rPr lang="en-US" sz="7200" b="0" i="0" u="none" strike="noStrike" cap="none" dirty="0">
                <a:solidFill>
                  <a:schemeClr val="lt1"/>
                </a:solidFill>
                <a:latin typeface="Times New Roman"/>
                <a:ea typeface="Times New Roman"/>
                <a:cs typeface="Times New Roman"/>
                <a:sym typeface="Times New Roman"/>
              </a:rPr>
              <a:t> </a:t>
            </a:r>
            <a:r>
              <a:rPr lang="en-US" sz="8800" b="1" dirty="0">
                <a:solidFill>
                  <a:schemeClr val="lt1"/>
                </a:solidFill>
                <a:latin typeface="Times New Roman"/>
                <a:ea typeface="Times New Roman"/>
                <a:cs typeface="Times New Roman"/>
                <a:sym typeface="Times New Roman"/>
              </a:rPr>
              <a:t>Neutron Star Modeling</a:t>
            </a:r>
          </a:p>
        </p:txBody>
      </p:sp>
      <p:sp>
        <p:nvSpPr>
          <p:cNvPr id="94" name="Shape 94"/>
          <p:cNvSpPr txBox="1"/>
          <p:nvPr/>
        </p:nvSpPr>
        <p:spPr>
          <a:xfrm>
            <a:off x="7151914" y="3640992"/>
            <a:ext cx="24100972" cy="2396887"/>
          </a:xfrm>
          <a:prstGeom prst="rect">
            <a:avLst/>
          </a:prstGeom>
          <a:noFill/>
          <a:ln>
            <a:noFill/>
          </a:ln>
        </p:spPr>
        <p:txBody>
          <a:bodyPr spcFirstLastPara="1" wrap="square" lIns="285675" tIns="142825" rIns="285675" bIns="142825" anchor="t" anchorCtr="0">
            <a:noAutofit/>
          </a:bodyPr>
          <a:lstStyle/>
          <a:p>
            <a:pPr marL="0" marR="0" lvl="0" indent="0" algn="ctr" rtl="0">
              <a:spcBef>
                <a:spcPts val="0"/>
              </a:spcBef>
              <a:spcAft>
                <a:spcPts val="0"/>
              </a:spcAft>
              <a:buNone/>
            </a:pPr>
            <a:r>
              <a:rPr lang="en-US" sz="5000" b="0" i="0" u="none" strike="noStrike" cap="none" dirty="0">
                <a:solidFill>
                  <a:schemeClr val="lt1"/>
                </a:solidFill>
                <a:latin typeface="Georgia"/>
                <a:ea typeface="Georgia"/>
                <a:cs typeface="Georgia"/>
                <a:sym typeface="Georgia"/>
              </a:rPr>
              <a:t>Michael Andaloro</a:t>
            </a:r>
            <a:r>
              <a:rPr lang="en-US" sz="5000" b="0" i="0" u="none" strike="noStrike" cap="none" baseline="30000" dirty="0">
                <a:solidFill>
                  <a:schemeClr val="lt1"/>
                </a:solidFill>
                <a:latin typeface="Georgia"/>
                <a:ea typeface="Georgia"/>
                <a:cs typeface="Georgia"/>
                <a:sym typeface="Georgia"/>
              </a:rPr>
              <a:t>1</a:t>
            </a:r>
            <a:endParaRPr lang="en-US" sz="5000" baseline="30000" dirty="0">
              <a:solidFill>
                <a:schemeClr val="lt1"/>
              </a:solidFill>
              <a:latin typeface="Georgia"/>
              <a:ea typeface="Georgia"/>
              <a:cs typeface="Georgia"/>
              <a:sym typeface="Georgia"/>
            </a:endParaRPr>
          </a:p>
          <a:p>
            <a:pPr marL="0" marR="0" lvl="0" indent="0" algn="ctr" rtl="0">
              <a:spcBef>
                <a:spcPts val="0"/>
              </a:spcBef>
              <a:spcAft>
                <a:spcPts val="0"/>
              </a:spcAft>
              <a:buNone/>
            </a:pPr>
            <a:r>
              <a:rPr lang="en-US" sz="4000" baseline="30000" dirty="0">
                <a:solidFill>
                  <a:schemeClr val="lt1"/>
                </a:solidFill>
                <a:latin typeface="Times New Roman"/>
                <a:ea typeface="Times New Roman"/>
                <a:cs typeface="Times New Roman"/>
                <a:sym typeface="Times New Roman"/>
              </a:rPr>
              <a:t>1</a:t>
            </a:r>
            <a:r>
              <a:rPr lang="en-US" sz="4000" dirty="0">
                <a:solidFill>
                  <a:schemeClr val="lt1"/>
                </a:solidFill>
                <a:latin typeface="Times New Roman"/>
                <a:ea typeface="Times New Roman"/>
                <a:cs typeface="Times New Roman"/>
                <a:sym typeface="Times New Roman"/>
              </a:rPr>
              <a:t>Department of Mathematics, University of Dallas, Irving, TX USA</a:t>
            </a:r>
            <a:endParaRPr sz="4400" baseline="30000" dirty="0">
              <a:solidFill>
                <a:schemeClr val="lt1"/>
              </a:solidFill>
              <a:latin typeface="Georgia"/>
              <a:ea typeface="Georgia"/>
              <a:cs typeface="Georgia"/>
              <a:sym typeface="Georgia"/>
            </a:endParaRPr>
          </a:p>
        </p:txBody>
      </p:sp>
      <p:pic>
        <p:nvPicPr>
          <p:cNvPr id="95" name="Shape 95"/>
          <p:cNvPicPr preferRelativeResize="0"/>
          <p:nvPr/>
        </p:nvPicPr>
        <p:blipFill rotWithShape="1">
          <a:blip r:embed="rId3">
            <a:alphaModFix/>
          </a:blip>
          <a:srcRect/>
          <a:stretch/>
        </p:blipFill>
        <p:spPr>
          <a:xfrm>
            <a:off x="1017677" y="867109"/>
            <a:ext cx="5267009" cy="5349008"/>
          </a:xfrm>
          <a:prstGeom prst="rect">
            <a:avLst/>
          </a:prstGeom>
          <a:noFill/>
          <a:ln>
            <a:noFill/>
          </a:ln>
        </p:spPr>
      </p:pic>
      <p:sp>
        <p:nvSpPr>
          <p:cNvPr id="99" name="Shape 99"/>
          <p:cNvSpPr txBox="1"/>
          <p:nvPr/>
        </p:nvSpPr>
        <p:spPr>
          <a:xfrm>
            <a:off x="878599" y="12409607"/>
            <a:ext cx="11666813" cy="1370250"/>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dirty="0">
                <a:solidFill>
                  <a:schemeClr val="lt1"/>
                </a:solidFill>
                <a:latin typeface="Arial"/>
                <a:ea typeface="Arial"/>
                <a:cs typeface="Arial"/>
                <a:sym typeface="Arial"/>
              </a:rPr>
              <a:t>Background</a:t>
            </a:r>
            <a:endParaRPr sz="4300" b="1" dirty="0">
              <a:solidFill>
                <a:schemeClr val="lt1"/>
              </a:solidFill>
              <a:latin typeface="Arial"/>
              <a:ea typeface="Arial"/>
              <a:cs typeface="Arial"/>
              <a:sym typeface="Arial"/>
            </a:endParaRPr>
          </a:p>
        </p:txBody>
      </p:sp>
      <p:sp>
        <p:nvSpPr>
          <p:cNvPr id="100" name="Shape 100"/>
          <p:cNvSpPr txBox="1"/>
          <p:nvPr/>
        </p:nvSpPr>
        <p:spPr>
          <a:xfrm>
            <a:off x="980604" y="13779858"/>
            <a:ext cx="11558851" cy="4477985"/>
          </a:xfrm>
          <a:prstGeom prst="rect">
            <a:avLst/>
          </a:prstGeom>
          <a:noFill/>
          <a:ln>
            <a:noFill/>
          </a:ln>
        </p:spPr>
        <p:txBody>
          <a:bodyPr spcFirstLastPara="1" wrap="square" lIns="91425" tIns="45700" rIns="91425" bIns="45700" anchor="t" anchorCtr="0">
            <a:noAutofit/>
          </a:bodyPr>
          <a:lstStyle/>
          <a:p>
            <a:pPr lvl="0" algn="just"/>
            <a:r>
              <a:rPr lang="en-US" sz="3200" dirty="0">
                <a:solidFill>
                  <a:schemeClr val="dk1"/>
                </a:solidFill>
                <a:latin typeface="Times New Roman"/>
                <a:ea typeface="Times New Roman"/>
                <a:cs typeface="Times New Roman"/>
                <a:sym typeface="Times New Roman"/>
              </a:rPr>
              <a:t>Neutron stars only have neutrons left over from a supernova. This star hovers in a state of hydrostatic equilibrium. Although the stars are less than 10km in radius, and weigh only ~1.4 solar masses, they exert a gravitational surface pull of approximately 200,000,000,000 (200 billion) times our own Earth.</a:t>
            </a:r>
            <a:endParaRPr sz="3200" dirty="0">
              <a:solidFill>
                <a:schemeClr val="dk1"/>
              </a:solidFill>
              <a:latin typeface="Times New Roman"/>
              <a:ea typeface="Times New Roman"/>
              <a:cs typeface="Times New Roman"/>
              <a:sym typeface="Times New Roman"/>
            </a:endParaRPr>
          </a:p>
        </p:txBody>
      </p:sp>
      <p:sp>
        <p:nvSpPr>
          <p:cNvPr id="106" name="Shape 106"/>
          <p:cNvSpPr txBox="1"/>
          <p:nvPr/>
        </p:nvSpPr>
        <p:spPr>
          <a:xfrm>
            <a:off x="25624625" y="8467023"/>
            <a:ext cx="11786539" cy="8279190"/>
          </a:xfrm>
          <a:prstGeom prst="rect">
            <a:avLst/>
          </a:prstGeom>
          <a:noFill/>
          <a:ln>
            <a:noFill/>
          </a:ln>
        </p:spPr>
        <p:txBody>
          <a:bodyPr spcFirstLastPara="1" wrap="square" lIns="91425" tIns="91425" rIns="91425" bIns="91425" anchor="t" anchorCtr="0">
            <a:noAutofit/>
          </a:bodyPr>
          <a:lstStyle/>
          <a:p>
            <a:r>
              <a:rPr lang="en-US" sz="3200" dirty="0">
                <a:latin typeface="Times New Roman" panose="02020603050405020304" pitchFamily="18" charset="0"/>
                <a:cs typeface="Times New Roman" panose="02020603050405020304" pitchFamily="18" charset="0"/>
              </a:rPr>
              <a:t>This project showed the range of values that a neutron star can be created within. Anything outside of this range will result in either the creation of a black hole or nothing will be created from the explosion. We also saw how the classical (Newtonian) model was not an effective solution for measuring these parameters for creating the star. This seems to be a recurring theme whenever large amounts of gravity are present the gravity begins to tamper with the classical model of looking at the universe. The relativistic model was able to compress on a solution much more quickly than the classical model was able to:</a:t>
            </a:r>
          </a:p>
        </p:txBody>
      </p:sp>
      <p:pic>
        <p:nvPicPr>
          <p:cNvPr id="114" name="Shape 114"/>
          <p:cNvPicPr preferRelativeResize="0"/>
          <p:nvPr/>
        </p:nvPicPr>
        <p:blipFill>
          <a:blip r:embed="rId4"/>
          <a:srcRect/>
          <a:stretch/>
        </p:blipFill>
        <p:spPr>
          <a:xfrm>
            <a:off x="13428121" y="8490666"/>
            <a:ext cx="5510845" cy="4133133"/>
          </a:xfrm>
          <a:prstGeom prst="rect">
            <a:avLst/>
          </a:prstGeom>
          <a:noFill/>
          <a:ln>
            <a:noFill/>
          </a:ln>
        </p:spPr>
      </p:pic>
      <p:pic>
        <p:nvPicPr>
          <p:cNvPr id="115" name="Shape 115"/>
          <p:cNvPicPr preferRelativeResize="0"/>
          <p:nvPr/>
        </p:nvPicPr>
        <p:blipFill>
          <a:blip r:embed="rId5"/>
          <a:srcRect/>
          <a:stretch/>
        </p:blipFill>
        <p:spPr>
          <a:xfrm>
            <a:off x="19376974" y="8541466"/>
            <a:ext cx="5510845" cy="4133133"/>
          </a:xfrm>
          <a:prstGeom prst="rect">
            <a:avLst/>
          </a:prstGeom>
          <a:noFill/>
          <a:ln>
            <a:noFill/>
          </a:ln>
        </p:spPr>
      </p:pic>
      <mc:AlternateContent xmlns:mc="http://schemas.openxmlformats.org/markup-compatibility/2006" xmlns:a14="http://schemas.microsoft.com/office/drawing/2010/main">
        <mc:Choice Requires="a14">
          <p:sp>
            <p:nvSpPr>
              <p:cNvPr id="116" name="Shape 116"/>
              <p:cNvSpPr txBox="1"/>
              <p:nvPr/>
            </p:nvSpPr>
            <p:spPr>
              <a:xfrm>
                <a:off x="13107733" y="18854551"/>
                <a:ext cx="11920813" cy="9096438"/>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The calculations were done using both classical and relativistic models. The classical models are based on Newtonian physics and use the classical force equation: </a:t>
                </a:r>
                <a14:m>
                  <m:oMath xmlns:m="http://schemas.openxmlformats.org/officeDocument/2006/math">
                    <m:r>
                      <a:rPr lang="en-US" sz="3200" i="1">
                        <a:latin typeface="Cambria Math" panose="02040503050406030204" pitchFamily="18" charset="0"/>
                      </a:rPr>
                      <m:t>𝐹</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𝐺𝑚</m:t>
                        </m:r>
                        <m:d>
                          <m:dPr>
                            <m:ctrlPr>
                              <a:rPr lang="en-US" sz="3200" i="1">
                                <a:latin typeface="Cambria Math" panose="02040503050406030204" pitchFamily="18" charset="0"/>
                              </a:rPr>
                            </m:ctrlPr>
                          </m:dPr>
                          <m:e>
                            <m:r>
                              <a:rPr lang="en-US" sz="3200" i="1">
                                <a:latin typeface="Cambria Math" panose="02040503050406030204" pitchFamily="18" charset="0"/>
                              </a:rPr>
                              <m:t>𝑟</m:t>
                            </m:r>
                          </m:e>
                        </m:d>
                      </m:num>
                      <m:den>
                        <m:sSup>
                          <m:sSupPr>
                            <m:ctrlPr>
                              <a:rPr lang="en-US" sz="3200" i="1">
                                <a:latin typeface="Cambria Math" panose="02040503050406030204" pitchFamily="18" charset="0"/>
                              </a:rPr>
                            </m:ctrlPr>
                          </m:sSupPr>
                          <m:e>
                            <m:r>
                              <a:rPr lang="en-US" sz="3200" i="1">
                                <a:latin typeface="Cambria Math" panose="02040503050406030204" pitchFamily="18" charset="0"/>
                              </a:rPr>
                              <m:t>𝑟</m:t>
                            </m:r>
                          </m:e>
                          <m:sup>
                            <m:r>
                              <a:rPr lang="en-US" sz="3200" i="1">
                                <a:latin typeface="Cambria Math" panose="02040503050406030204" pitchFamily="18" charset="0"/>
                              </a:rPr>
                              <m:t>2</m:t>
                            </m:r>
                          </m:sup>
                        </m:sSup>
                      </m:den>
                    </m:f>
                    <m:r>
                      <a:rPr lang="en-US" sz="3200" i="1">
                        <a:latin typeface="Cambria Math" panose="02040503050406030204" pitchFamily="18" charset="0"/>
                      </a:rPr>
                      <m:t>𝜌</m:t>
                    </m:r>
                    <m:r>
                      <a:rPr lang="en-US" sz="3200" i="1">
                        <a:latin typeface="Cambria Math" panose="02040503050406030204" pitchFamily="18" charset="0"/>
                      </a:rPr>
                      <m:t>(</m:t>
                    </m:r>
                    <m:r>
                      <a:rPr lang="en-US" sz="3200" i="1">
                        <a:latin typeface="Cambria Math" panose="02040503050406030204" pitchFamily="18" charset="0"/>
                      </a:rPr>
                      <m:t>𝑟</m:t>
                    </m:r>
                    <m:r>
                      <a:rPr lang="en-US" sz="3200" i="1">
                        <a:latin typeface="Cambria Math" panose="02040503050406030204" pitchFamily="18" charset="0"/>
                      </a:rPr>
                      <m:t>)</m:t>
                    </m:r>
                  </m:oMath>
                </a14:m>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 to calculate the forces exerted by the star. As the distance (radius) increases, there is an inverse of the lines along the x axis. When the distance increases, the mass of the star increases while the pressure experienced by the core decreases (Universal law of gravitation). The RK4 and Euler methods yielded similar results. This is due to the intense gravity exerted by the star. The same variables were also computed using relativistic equations produced by a team of scientists: Tolman, Oppenheimer, and </a:t>
                </a:r>
                <a:r>
                  <a:rPr lang="en-US" sz="3200" dirty="0" err="1">
                    <a:solidFill>
                      <a:schemeClr val="dk1"/>
                    </a:solidFill>
                    <a:latin typeface="Times New Roman" panose="02020603050405020304" pitchFamily="18" charset="0"/>
                    <a:ea typeface="Times New Roman"/>
                    <a:cs typeface="Times New Roman" panose="02020603050405020304" pitchFamily="18" charset="0"/>
                    <a:sym typeface="Times New Roman"/>
                  </a:rPr>
                  <a:t>Volkoff</a:t>
                </a: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 (TOV). The TOV equations are: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𝑑𝑚</m:t>
                        </m:r>
                      </m:num>
                      <m:den>
                        <m:r>
                          <a:rPr lang="en-US" sz="3200" i="1">
                            <a:latin typeface="Cambria Math" panose="02040503050406030204" pitchFamily="18" charset="0"/>
                          </a:rPr>
                          <m:t>𝑑𝑟</m:t>
                        </m:r>
                      </m:den>
                    </m:f>
                    <m:r>
                      <a:rPr lang="en-US" sz="3200" i="1">
                        <a:latin typeface="Cambria Math" panose="02040503050406030204" pitchFamily="18" charset="0"/>
                      </a:rPr>
                      <m:t>=4 </m:t>
                    </m:r>
                    <m:r>
                      <a:rPr lang="en-US" sz="3200" i="1">
                        <a:latin typeface="Cambria Math" panose="02040503050406030204" pitchFamily="18" charset="0"/>
                      </a:rPr>
                      <m:t>𝜋</m:t>
                    </m:r>
                    <m:sSup>
                      <m:sSupPr>
                        <m:ctrlPr>
                          <a:rPr lang="en-US" sz="3200" i="1">
                            <a:latin typeface="Cambria Math" panose="02040503050406030204" pitchFamily="18" charset="0"/>
                          </a:rPr>
                        </m:ctrlPr>
                      </m:sSupPr>
                      <m:e>
                        <m:r>
                          <a:rPr lang="en-US" sz="3200" i="1">
                            <a:latin typeface="Cambria Math" panose="02040503050406030204" pitchFamily="18" charset="0"/>
                          </a:rPr>
                          <m:t> </m:t>
                        </m:r>
                        <m:r>
                          <a:rPr lang="en-US" sz="3200" i="1">
                            <a:latin typeface="Cambria Math" panose="02040503050406030204" pitchFamily="18" charset="0"/>
                          </a:rPr>
                          <m:t>𝑟</m:t>
                        </m:r>
                      </m:e>
                      <m:sup>
                        <m:r>
                          <a:rPr lang="en-US" sz="3200" i="1">
                            <a:latin typeface="Cambria Math" panose="02040503050406030204" pitchFamily="18" charset="0"/>
                          </a:rPr>
                          <m:t>2</m:t>
                        </m:r>
                      </m:sup>
                    </m:sSup>
                    <m:r>
                      <a:rPr lang="en-US" sz="3200" i="1">
                        <a:latin typeface="Cambria Math" panose="02040503050406030204" pitchFamily="18" charset="0"/>
                      </a:rPr>
                      <m:t> </m:t>
                    </m:r>
                    <m:r>
                      <a:rPr lang="en-US" sz="3200" i="1">
                        <a:latin typeface="Cambria Math" panose="02040503050406030204" pitchFamily="18" charset="0"/>
                      </a:rPr>
                      <m:t>𝜌</m:t>
                    </m:r>
                    <m:r>
                      <a:rPr lang="en-US" sz="3200" b="0" i="0" smtClean="0">
                        <a:latin typeface="Cambria Math" panose="02040503050406030204" pitchFamily="18" charset="0"/>
                      </a:rPr>
                      <m:t>  </m:t>
                    </m:r>
                  </m:oMath>
                </a14:m>
                <a:r>
                  <a:rPr lang="en-US" sz="3200" dirty="0">
                    <a:latin typeface="Times New Roman" panose="02020603050405020304" pitchFamily="18" charset="0"/>
                    <a:cs typeface="Times New Roman" panose="02020603050405020304" pitchFamily="18" charset="0"/>
                  </a:rPr>
                  <a:t>as well as: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1</m:t>
                        </m:r>
                      </m:sub>
                    </m:sSub>
                    <m:r>
                      <a:rPr lang="en-US" sz="3200" i="1">
                        <a:latin typeface="Cambria Math" panose="02040503050406030204" pitchFamily="18" charset="0"/>
                      </a:rPr>
                      <m:t>=</m:t>
                    </m:r>
                    <m:r>
                      <a:rPr lang="en-US" sz="3200" i="1" smtClean="0">
                        <a:latin typeface="Cambria Math" panose="02040503050406030204" pitchFamily="18" charset="0"/>
                      </a:rPr>
                      <m:t> </m:t>
                    </m:r>
                    <m:nary>
                      <m:naryPr>
                        <m:limLoc m:val="subSup"/>
                        <m:ctrlPr>
                          <a:rPr lang="en-US" sz="3200" i="1">
                            <a:latin typeface="Cambria Math" panose="02040503050406030204" pitchFamily="18" charset="0"/>
                          </a:rPr>
                        </m:ctrlPr>
                      </m:naryPr>
                      <m:sub>
                        <m:r>
                          <a:rPr lang="en-US" sz="3200" i="1">
                            <a:latin typeface="Cambria Math" panose="02040503050406030204" pitchFamily="18" charset="0"/>
                          </a:rPr>
                          <m:t>0</m:t>
                        </m:r>
                      </m:sub>
                      <m:sup>
                        <m:r>
                          <a:rPr lang="en-US" sz="3200" i="1">
                            <a:latin typeface="Cambria Math" panose="02040503050406030204" pitchFamily="18" charset="0"/>
                          </a:rPr>
                          <m:t>𝑅</m:t>
                        </m:r>
                      </m:sup>
                      <m:e>
                        <m:f>
                          <m:fPr>
                            <m:ctrlPr>
                              <a:rPr lang="en-US" sz="3200" i="1">
                                <a:latin typeface="Cambria Math" panose="02040503050406030204" pitchFamily="18" charset="0"/>
                              </a:rPr>
                            </m:ctrlPr>
                          </m:fPr>
                          <m:num>
                            <m:r>
                              <a:rPr lang="en-US" sz="3200" i="1">
                                <a:latin typeface="Cambria Math" panose="02040503050406030204" pitchFamily="18" charset="0"/>
                              </a:rPr>
                              <m:t>4 </m:t>
                            </m:r>
                            <m:r>
                              <a:rPr lang="en-US" sz="3200" i="1">
                                <a:latin typeface="Cambria Math" panose="02040503050406030204" pitchFamily="18" charset="0"/>
                              </a:rPr>
                              <m:t>𝜋</m:t>
                            </m:r>
                            <m:sSup>
                              <m:sSupPr>
                                <m:ctrlPr>
                                  <a:rPr lang="en-US" sz="3200" i="1">
                                    <a:latin typeface="Cambria Math" panose="02040503050406030204" pitchFamily="18" charset="0"/>
                                  </a:rPr>
                                </m:ctrlPr>
                              </m:sSupPr>
                              <m:e>
                                <m:r>
                                  <a:rPr lang="en-US" sz="3200" i="1">
                                    <a:latin typeface="Cambria Math" panose="02040503050406030204" pitchFamily="18" charset="0"/>
                                  </a:rPr>
                                  <m:t> </m:t>
                                </m:r>
                                <m:r>
                                  <a:rPr lang="en-US" sz="3200" i="1">
                                    <a:latin typeface="Cambria Math" panose="02040503050406030204" pitchFamily="18" charset="0"/>
                                  </a:rPr>
                                  <m:t>𝑟</m:t>
                                </m:r>
                              </m:e>
                              <m:sup>
                                <m:r>
                                  <a:rPr lang="en-US" sz="3200" i="1">
                                    <a:latin typeface="Cambria Math" panose="02040503050406030204" pitchFamily="18" charset="0"/>
                                  </a:rPr>
                                  <m:t>2</m:t>
                                </m:r>
                              </m:sup>
                            </m:sSup>
                            <m:r>
                              <a:rPr lang="en-US" sz="3200" i="1">
                                <a:latin typeface="Cambria Math" panose="02040503050406030204" pitchFamily="18" charset="0"/>
                              </a:rPr>
                              <m:t> </m:t>
                            </m:r>
                            <m:r>
                              <a:rPr lang="en-US" sz="3200" i="1">
                                <a:latin typeface="Cambria Math" panose="02040503050406030204" pitchFamily="18" charset="0"/>
                              </a:rPr>
                              <m:t>𝜌</m:t>
                            </m:r>
                            <m:r>
                              <a:rPr lang="en-US" sz="3200" i="1">
                                <a:latin typeface="Cambria Math" panose="02040503050406030204" pitchFamily="18" charset="0"/>
                              </a:rPr>
                              <m:t> </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1−</m:t>
                                </m:r>
                                <m:f>
                                  <m:fPr>
                                    <m:ctrlPr>
                                      <a:rPr lang="en-US" sz="3200" i="1">
                                        <a:latin typeface="Cambria Math" panose="02040503050406030204" pitchFamily="18" charset="0"/>
                                      </a:rPr>
                                    </m:ctrlPr>
                                  </m:fPr>
                                  <m:num>
                                    <m:r>
                                      <a:rPr lang="en-US" sz="3200" i="1">
                                        <a:latin typeface="Cambria Math" panose="02040503050406030204" pitchFamily="18" charset="0"/>
                                      </a:rPr>
                                      <m:t>2</m:t>
                                    </m:r>
                                    <m:r>
                                      <a:rPr lang="en-US" sz="3200" i="1">
                                        <a:latin typeface="Cambria Math" panose="02040503050406030204" pitchFamily="18" charset="0"/>
                                      </a:rPr>
                                      <m:t>𝐺𝑚</m:t>
                                    </m:r>
                                  </m:num>
                                  <m:den>
                                    <m:r>
                                      <a:rPr lang="en-US" sz="3200" i="1">
                                        <a:latin typeface="Cambria Math" panose="02040503050406030204" pitchFamily="18" charset="0"/>
                                      </a:rPr>
                                      <m:t>𝑟</m:t>
                                    </m:r>
                                    <m:sSup>
                                      <m:sSupPr>
                                        <m:ctrlPr>
                                          <a:rPr lang="en-US" sz="3200" i="1">
                                            <a:latin typeface="Cambria Math" panose="02040503050406030204" pitchFamily="18" charset="0"/>
                                          </a:rPr>
                                        </m:ctrlPr>
                                      </m:sSupPr>
                                      <m:e>
                                        <m:r>
                                          <a:rPr lang="en-US" sz="3200" i="1">
                                            <a:latin typeface="Cambria Math" panose="02040503050406030204" pitchFamily="18" charset="0"/>
                                          </a:rPr>
                                          <m:t>𝑐</m:t>
                                        </m:r>
                                      </m:e>
                                      <m:sup>
                                        <m:r>
                                          <a:rPr lang="en-US" sz="3200" i="1">
                                            <a:latin typeface="Cambria Math" panose="02040503050406030204" pitchFamily="18" charset="0"/>
                                          </a:rPr>
                                          <m:t>2</m:t>
                                        </m:r>
                                      </m:sup>
                                    </m:sSup>
                                  </m:den>
                                </m:f>
                              </m:e>
                            </m:rad>
                          </m:den>
                        </m:f>
                        <m:r>
                          <a:rPr lang="en-US" sz="3200" i="1">
                            <a:latin typeface="Cambria Math" panose="02040503050406030204" pitchFamily="18" charset="0"/>
                          </a:rPr>
                          <m:t>𝑑𝑟</m:t>
                        </m:r>
                      </m:e>
                    </m:nary>
                  </m:oMath>
                </a14:m>
                <a:r>
                  <a:rPr lang="en-US" sz="3200" dirty="0">
                    <a:latin typeface="Times New Roman" panose="02020603050405020304" pitchFamily="18" charset="0"/>
                    <a:cs typeface="Times New Roman" panose="02020603050405020304" pitchFamily="18" charset="0"/>
                  </a:rPr>
                  <a:t>. These equations return the pressure and mass results respectively. Once graphed, the relativistic model yielded much different results than the classical model. This is because the classical model considered the maximum size a star could reach before it would collapse into itself. This factor is not considered in the classical model. </a:t>
                </a:r>
              </a:p>
              <a:p>
                <a:pPr marL="0" lvl="0" indent="0" algn="just" rtl="0">
                  <a:spcBef>
                    <a:spcPts val="0"/>
                  </a:spcBef>
                  <a:spcAft>
                    <a:spcPts val="0"/>
                  </a:spcAft>
                  <a:buClr>
                    <a:schemeClr val="dk1"/>
                  </a:buClr>
                  <a:buSzPts val="1100"/>
                  <a:buFont typeface="Arial"/>
                  <a:buNone/>
                </a:pPr>
                <a:endParaRPr dirty="0"/>
              </a:p>
            </p:txBody>
          </p:sp>
        </mc:Choice>
        <mc:Fallback xmlns="">
          <p:sp>
            <p:nvSpPr>
              <p:cNvPr id="116" name="Shape 116"/>
              <p:cNvSpPr txBox="1">
                <a:spLocks noRot="1" noChangeAspect="1" noMove="1" noResize="1" noEditPoints="1" noAdjustHandles="1" noChangeArrowheads="1" noChangeShapeType="1" noTextEdit="1"/>
              </p:cNvSpPr>
              <p:nvPr/>
            </p:nvSpPr>
            <p:spPr>
              <a:xfrm>
                <a:off x="13107733" y="18854551"/>
                <a:ext cx="11920813" cy="9096438"/>
              </a:xfrm>
              <a:prstGeom prst="rect">
                <a:avLst/>
              </a:prstGeom>
              <a:blipFill>
                <a:blip r:embed="rId6"/>
                <a:stretch>
                  <a:fillRect l="-1278" t="-279" r="-1171" b="-1674"/>
                </a:stretch>
              </a:blipFill>
              <a:ln>
                <a:noFill/>
              </a:ln>
            </p:spPr>
            <p:txBody>
              <a:bodyPr/>
              <a:lstStyle/>
              <a:p>
                <a:r>
                  <a:rPr lang="en-US">
                    <a:noFill/>
                  </a:rPr>
                  <a:t> </a:t>
                </a:r>
              </a:p>
            </p:txBody>
          </p:sp>
        </mc:Fallback>
      </mc:AlternateContent>
      <p:sp>
        <p:nvSpPr>
          <p:cNvPr id="117" name="Shape 117"/>
          <p:cNvSpPr txBox="1"/>
          <p:nvPr/>
        </p:nvSpPr>
        <p:spPr>
          <a:xfrm>
            <a:off x="13234733" y="16979900"/>
            <a:ext cx="11528489" cy="2050540"/>
          </a:xfrm>
          <a:prstGeom prst="rect">
            <a:avLst/>
          </a:prstGeom>
          <a:noFill/>
          <a:ln>
            <a:noFill/>
          </a:ln>
        </p:spPr>
        <p:txBody>
          <a:bodyPr spcFirstLastPara="1" wrap="square" lIns="91425" tIns="91425" rIns="91425" bIns="91425" anchor="t" anchorCtr="0">
            <a:noAutofit/>
          </a:bodyPr>
          <a:lstStyle/>
          <a:p>
            <a:pPr lvl="0" algn="just"/>
            <a:r>
              <a:rPr lang="en-US" sz="2800" dirty="0">
                <a:solidFill>
                  <a:schemeClr val="dk1"/>
                </a:solidFill>
                <a:latin typeface="Times New Roman"/>
                <a:ea typeface="Times New Roman"/>
                <a:cs typeface="Times New Roman"/>
                <a:sym typeface="Times New Roman"/>
              </a:rPr>
              <a:t>Figure 3. </a:t>
            </a:r>
            <a:r>
              <a:rPr lang="en-US" sz="2800" i="1" dirty="0">
                <a:solidFill>
                  <a:schemeClr val="dk1"/>
                </a:solidFill>
                <a:latin typeface="Times New Roman"/>
                <a:ea typeface="Times New Roman"/>
                <a:cs typeface="Times New Roman"/>
                <a:sym typeface="Times New Roman"/>
              </a:rPr>
              <a:t>Classical vs relativistic models for distance, mass, and pressure graphs. Classical graphs were computed using both RK4 as well as Euler methods. The relativistic model shows a more accurate representation of the limits these stars can reach before they collapse.</a:t>
            </a:r>
            <a:endParaRPr sz="2800" i="1" dirty="0"/>
          </a:p>
        </p:txBody>
      </p:sp>
      <p:pic>
        <p:nvPicPr>
          <p:cNvPr id="3" name="Picture 2"/>
          <p:cNvPicPr>
            <a:picLocks noChangeAspect="1"/>
          </p:cNvPicPr>
          <p:nvPr/>
        </p:nvPicPr>
        <p:blipFill>
          <a:blip r:embed="rId7"/>
          <a:srcRect/>
          <a:stretch/>
        </p:blipFill>
        <p:spPr>
          <a:xfrm>
            <a:off x="13495186" y="12841934"/>
            <a:ext cx="5443112" cy="4082334"/>
          </a:xfrm>
          <a:prstGeom prst="rect">
            <a:avLst/>
          </a:prstGeom>
        </p:spPr>
      </p:pic>
      <p:sp>
        <p:nvSpPr>
          <p:cNvPr id="29" name="Shape 99"/>
          <p:cNvSpPr txBox="1"/>
          <p:nvPr/>
        </p:nvSpPr>
        <p:spPr>
          <a:xfrm>
            <a:off x="802399" y="6870076"/>
            <a:ext cx="11666813" cy="1370250"/>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dirty="0">
                <a:solidFill>
                  <a:schemeClr val="lt1"/>
                </a:solidFill>
                <a:latin typeface="Arial"/>
                <a:ea typeface="Arial"/>
                <a:cs typeface="Arial"/>
                <a:sym typeface="Arial"/>
              </a:rPr>
              <a:t>Abstract</a:t>
            </a:r>
            <a:endParaRPr sz="4300" b="1" dirty="0">
              <a:solidFill>
                <a:schemeClr val="lt1"/>
              </a:solidFill>
              <a:latin typeface="Arial"/>
              <a:ea typeface="Arial"/>
              <a:cs typeface="Arial"/>
              <a:sym typeface="Arial"/>
            </a:endParaRPr>
          </a:p>
        </p:txBody>
      </p:sp>
      <p:sp>
        <p:nvSpPr>
          <p:cNvPr id="31" name="Shape 88"/>
          <p:cNvSpPr txBox="1"/>
          <p:nvPr/>
        </p:nvSpPr>
        <p:spPr>
          <a:xfrm>
            <a:off x="25661019" y="29099679"/>
            <a:ext cx="11666765" cy="1412096"/>
          </a:xfrm>
          <a:prstGeom prst="rect">
            <a:avLst/>
          </a:prstGeom>
          <a:solidFill>
            <a:srgbClr val="014685"/>
          </a:solidFill>
          <a:ln>
            <a:noFill/>
          </a:ln>
          <a:effectLst>
            <a:outerShdw blurRad="40000" dist="23000" dir="5400000" rotWithShape="0">
              <a:srgbClr val="000000">
                <a:alpha val="34901"/>
              </a:srgbClr>
            </a:outerShdw>
          </a:effectLst>
        </p:spPr>
        <p:txBody>
          <a:bodyPr spcFirstLastPara="1" wrap="square" lIns="235425" tIns="235425" rIns="235425" bIns="235425" anchor="ctr" anchorCtr="0">
            <a:noAutofit/>
          </a:bodyPr>
          <a:lstStyle/>
          <a:p>
            <a:pPr marL="0" marR="0" lvl="0" indent="0" algn="ctr" rtl="0">
              <a:spcBef>
                <a:spcPts val="0"/>
              </a:spcBef>
              <a:spcAft>
                <a:spcPts val="0"/>
              </a:spcAft>
              <a:buNone/>
            </a:pPr>
            <a:r>
              <a:rPr lang="en-US" sz="4300" b="1" i="0" u="none" strike="noStrike" cap="none" dirty="0">
                <a:solidFill>
                  <a:schemeClr val="lt1"/>
                </a:solidFill>
                <a:latin typeface="Arial"/>
                <a:ea typeface="Arial"/>
                <a:cs typeface="Arial"/>
                <a:sym typeface="Arial"/>
              </a:rPr>
              <a:t>References</a:t>
            </a:r>
            <a:endParaRPr dirty="0"/>
          </a:p>
        </p:txBody>
      </p:sp>
      <p:sp>
        <p:nvSpPr>
          <p:cNvPr id="6" name="TextBox 5"/>
          <p:cNvSpPr txBox="1"/>
          <p:nvPr/>
        </p:nvSpPr>
        <p:spPr>
          <a:xfrm>
            <a:off x="25707893" y="30657725"/>
            <a:ext cx="11666765" cy="8279190"/>
          </a:xfrm>
          <a:prstGeom prst="rect">
            <a:avLst/>
          </a:prstGeom>
          <a:noFill/>
        </p:spPr>
        <p:txBody>
          <a:bodyPr wrap="square" rtlCol="0">
            <a:spAutoFit/>
          </a:bodyPr>
          <a:lstStyle/>
          <a:p>
            <a:pPr marL="514350" lvl="1" indent="-514350">
              <a:buFont typeface="Arial"/>
              <a:buAutoNum type="arabicParenBoth"/>
            </a:pPr>
            <a:r>
              <a:rPr lang="en-US" sz="2800" dirty="0" err="1">
                <a:latin typeface="Times New Roman" panose="02020603050405020304" pitchFamily="18" charset="0"/>
                <a:cs typeface="Times New Roman" panose="02020603050405020304" pitchFamily="18" charset="0"/>
              </a:rPr>
              <a:t>Faizi</a:t>
            </a:r>
            <a:r>
              <a:rPr lang="en-US" sz="2800" dirty="0">
                <a:latin typeface="Times New Roman" panose="02020603050405020304" pitchFamily="18" charset="0"/>
                <a:cs typeface="Times New Roman" panose="02020603050405020304" pitchFamily="18" charset="0"/>
              </a:rPr>
              <a:t>, Sarah, and Craig Fischer. “Pauli Exclusion Principle.” </a:t>
            </a:r>
            <a:r>
              <a:rPr lang="en-US" sz="2800" i="1" dirty="0" err="1">
                <a:latin typeface="Times New Roman" panose="02020603050405020304" pitchFamily="18" charset="0"/>
                <a:cs typeface="Times New Roman" panose="02020603050405020304" pitchFamily="18" charset="0"/>
              </a:rPr>
              <a:t>Libretexts.org</a:t>
            </a:r>
            <a:r>
              <a:rPr lang="en-US" sz="2800" dirty="0">
                <a:latin typeface="Times New Roman" panose="02020603050405020304" pitchFamily="18" charset="0"/>
                <a:cs typeface="Times New Roman" panose="02020603050405020304" pitchFamily="18" charset="0"/>
              </a:rPr>
              <a:t>, 5 June 2019, https://chem.libretexts.org/Bookshelves/Physical_and_Theoretical_Chemistry_Textbook_Maps/Supplemental_Modules_(Physical_and_Theoretical_Chemistry)/Electronic_Structure_of_Atoms_and_Molecules/Electronic_Configurations/Pauli_Exclusion_Principle.</a:t>
            </a:r>
          </a:p>
          <a:p>
            <a:pPr marL="514350" lvl="1" indent="-514350">
              <a:buFont typeface="Arial"/>
              <a:buAutoNum type="arabicParenBoth"/>
            </a:pPr>
            <a:r>
              <a:rPr lang="en-US" sz="2800" dirty="0">
                <a:latin typeface="Times New Roman" panose="02020603050405020304" pitchFamily="18" charset="0"/>
                <a:cs typeface="Times New Roman" panose="02020603050405020304" pitchFamily="18" charset="0"/>
              </a:rPr>
              <a:t>Myers, Steven T. “Lecture 18 - White Dwarfs &amp; Neutron Stars (3/23/99).” </a:t>
            </a:r>
            <a:r>
              <a:rPr lang="en-US" sz="2800" i="1" dirty="0" err="1">
                <a:latin typeface="Times New Roman" panose="02020603050405020304" pitchFamily="18" charset="0"/>
                <a:cs typeface="Times New Roman" panose="02020603050405020304" pitchFamily="18" charset="0"/>
              </a:rPr>
              <a:t>Nrao.edu</a:t>
            </a:r>
            <a:r>
              <a:rPr lang="en-US" sz="2800" dirty="0">
                <a:latin typeface="Times New Roman" panose="02020603050405020304" pitchFamily="18" charset="0"/>
                <a:cs typeface="Times New Roman" panose="02020603050405020304" pitchFamily="18" charset="0"/>
              </a:rPr>
              <a:t>, 23 Mar. 1999, http://</a:t>
            </a:r>
            <a:r>
              <a:rPr lang="en-US" sz="2800" dirty="0" err="1">
                <a:latin typeface="Times New Roman" panose="02020603050405020304" pitchFamily="18" charset="0"/>
                <a:cs typeface="Times New Roman" panose="02020603050405020304" pitchFamily="18" charset="0"/>
              </a:rPr>
              <a:t>www.aoc.nrao.edu</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smyers</a:t>
            </a:r>
            <a:r>
              <a:rPr lang="en-US" sz="2800" dirty="0">
                <a:latin typeface="Times New Roman" panose="02020603050405020304" pitchFamily="18" charset="0"/>
                <a:cs typeface="Times New Roman" panose="02020603050405020304" pitchFamily="18" charset="0"/>
              </a:rPr>
              <a:t>/courses/astro12/L18.html.</a:t>
            </a:r>
          </a:p>
          <a:p>
            <a:pPr marL="514350" lvl="1" indent="-514350">
              <a:buFont typeface="Arial"/>
              <a:buAutoNum type="arabicParenBoth"/>
            </a:pPr>
            <a:r>
              <a:rPr lang="en-US" sz="2800" dirty="0">
                <a:latin typeface="Times New Roman" panose="02020603050405020304" pitchFamily="18" charset="0"/>
                <a:cs typeface="Times New Roman" panose="02020603050405020304" pitchFamily="18" charset="0"/>
              </a:rPr>
              <a:t>Nozawa, T, et al. “Construction of Highly Accurate Models of Rotating Neutron Stars - Comparison of Three Different Numerical Schemes.” </a:t>
            </a:r>
            <a:r>
              <a:rPr lang="en-US" sz="2800" i="1" dirty="0" err="1">
                <a:latin typeface="Times New Roman" panose="02020603050405020304" pitchFamily="18" charset="0"/>
                <a:cs typeface="Times New Roman" panose="02020603050405020304" pitchFamily="18" charset="0"/>
              </a:rPr>
              <a:t>Aanda.org</a:t>
            </a:r>
            <a:r>
              <a:rPr lang="en-US" sz="2800" dirty="0">
                <a:latin typeface="Times New Roman" panose="02020603050405020304" pitchFamily="18" charset="0"/>
                <a:cs typeface="Times New Roman" panose="02020603050405020304" pitchFamily="18" charset="0"/>
              </a:rPr>
              <a:t>, 6 May 1998, https://aas.aanda.org/articles/aas/full/1998/18/ds7680/node4.html.</a:t>
            </a:r>
          </a:p>
          <a:p>
            <a:pPr marL="514350" lvl="1" indent="-514350">
              <a:buFont typeface="Arial"/>
              <a:buAutoNum type="arabicParenBoth"/>
            </a:pPr>
            <a:r>
              <a:rPr lang="en-US" sz="2800" dirty="0">
                <a:latin typeface="Times New Roman" panose="02020603050405020304" pitchFamily="18" charset="0"/>
                <a:cs typeface="Times New Roman" panose="02020603050405020304" pitchFamily="18" charset="0"/>
              </a:rPr>
              <a:t>Burns, D, and R Dawson. “MODELLING OF NEUTRON STARS.” </a:t>
            </a:r>
            <a:r>
              <a:rPr lang="en-US" sz="2800" i="1" dirty="0">
                <a:latin typeface="Times New Roman" panose="02020603050405020304" pitchFamily="18" charset="0"/>
                <a:cs typeface="Times New Roman" panose="02020603050405020304" pitchFamily="18" charset="0"/>
              </a:rPr>
              <a:t>University of Manchester School of Physics and Astronomy</a:t>
            </a:r>
            <a:r>
              <a:rPr lang="en-US" sz="2800" dirty="0">
                <a:latin typeface="Times New Roman" panose="02020603050405020304" pitchFamily="18" charset="0"/>
                <a:cs typeface="Times New Roman" panose="02020603050405020304" pitchFamily="18" charset="0"/>
              </a:rPr>
              <a:t>, Apr. 2010, pp. 1–10., http://</a:t>
            </a:r>
            <a:r>
              <a:rPr lang="en-US" sz="2800" dirty="0" err="1">
                <a:latin typeface="Times New Roman" panose="02020603050405020304" pitchFamily="18" charset="0"/>
                <a:cs typeface="Times New Roman" panose="02020603050405020304" pitchFamily="18" charset="0"/>
              </a:rPr>
              <a:t>www.hep.man.ac.uk</a:t>
            </a:r>
            <a:r>
              <a:rPr lang="en-US" sz="2800" dirty="0">
                <a:latin typeface="Times New Roman" panose="02020603050405020304" pitchFamily="18" charset="0"/>
                <a:cs typeface="Times New Roman" panose="02020603050405020304" pitchFamily="18" charset="0"/>
              </a:rPr>
              <a:t>/u/</a:t>
            </a:r>
            <a:r>
              <a:rPr lang="en-US" sz="2800" dirty="0" err="1">
                <a:latin typeface="Times New Roman" panose="02020603050405020304" pitchFamily="18" charset="0"/>
                <a:cs typeface="Times New Roman" panose="02020603050405020304" pitchFamily="18" charset="0"/>
              </a:rPr>
              <a:t>russell</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Neutron_Star_Report.pdf</a:t>
            </a:r>
            <a:r>
              <a:rPr lang="en-US" sz="2800" dirty="0">
                <a:latin typeface="Times New Roman" panose="02020603050405020304" pitchFamily="18" charset="0"/>
                <a:cs typeface="Times New Roman" panose="02020603050405020304" pitchFamily="18" charset="0"/>
              </a:rPr>
              <a:t>.</a:t>
            </a:r>
          </a:p>
          <a:p>
            <a:pPr marL="514350" lvl="1" indent="-514350">
              <a:buFont typeface="Arial"/>
              <a:buAutoNum type="arabicParenBoth"/>
            </a:pPr>
            <a:endParaRPr lang="en-US" sz="2800" dirty="0">
              <a:latin typeface="Times New Roman" panose="02020603050405020304" pitchFamily="18" charset="0"/>
              <a:cs typeface="Times New Roman" panose="02020603050405020304" pitchFamily="18" charset="0"/>
            </a:endParaRPr>
          </a:p>
          <a:p>
            <a:pPr marL="514350" lvl="1" indent="-514350">
              <a:buFont typeface="Arial"/>
              <a:buAutoNum type="arabicParenBoth"/>
            </a:pPr>
            <a:endParaRPr lang="en-US" sz="28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3152059" y="30750700"/>
            <a:ext cx="11920813"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We use these equations to generate several graphs that depict what happens to the neutron star as the radius is changed. The mass and pressure both change and when these values become impossible (e.g. the pressure becomes negative), it means the star no longer exists and the calculations are re-done with a slightly different radius. </a:t>
            </a:r>
            <a:endParaRPr lang="en-US" sz="3200" i="1" baseline="-25000" dirty="0">
              <a:latin typeface="Times New Roman" panose="02020603050405020304" pitchFamily="18" charset="0"/>
              <a:cs typeface="Times New Roman" panose="02020603050405020304" pitchFamily="18" charset="0"/>
            </a:endParaRPr>
          </a:p>
        </p:txBody>
      </p:sp>
      <p:sp>
        <p:nvSpPr>
          <p:cNvPr id="39" name="Shape 103">
            <a:extLst>
              <a:ext uri="{FF2B5EF4-FFF2-40B4-BE49-F238E27FC236}">
                <a16:creationId xmlns:a16="http://schemas.microsoft.com/office/drawing/2014/main" id="{3328E8A3-0A97-9A4E-8247-2E15EDC36AA1}"/>
              </a:ext>
            </a:extLst>
          </p:cNvPr>
          <p:cNvSpPr txBox="1"/>
          <p:nvPr/>
        </p:nvSpPr>
        <p:spPr>
          <a:xfrm>
            <a:off x="710095" y="36430080"/>
            <a:ext cx="11488608" cy="137025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Figure 2.</a:t>
            </a:r>
            <a:r>
              <a:rPr lang="en-US" sz="2800" i="1" dirty="0">
                <a:solidFill>
                  <a:schemeClr val="dk1"/>
                </a:solidFill>
                <a:latin typeface="Times New Roman"/>
                <a:ea typeface="Times New Roman"/>
                <a:cs typeface="Times New Roman"/>
                <a:sym typeface="Times New Roman"/>
              </a:rPr>
              <a:t>  A diagram of how a neutron star is formed from the remnants of a supernova. The star is created from neutrons that result from protons and electrons being split from the hydrogen and helium atoms in the former star.</a:t>
            </a:r>
            <a:endParaRPr sz="2800" dirty="0">
              <a:solidFill>
                <a:schemeClr val="dk1"/>
              </a:solidFill>
              <a:latin typeface="Times New Roman"/>
              <a:ea typeface="Times New Roman"/>
              <a:cs typeface="Times New Roman"/>
              <a:sym typeface="Times New Roman"/>
            </a:endParaRPr>
          </a:p>
        </p:txBody>
      </p:sp>
      <p:pic>
        <p:nvPicPr>
          <p:cNvPr id="40" name="Picture 39">
            <a:extLst>
              <a:ext uri="{FF2B5EF4-FFF2-40B4-BE49-F238E27FC236}">
                <a16:creationId xmlns:a16="http://schemas.microsoft.com/office/drawing/2014/main" id="{C6F37D65-138F-164A-AB84-87D3E751629C}"/>
              </a:ext>
            </a:extLst>
          </p:cNvPr>
          <p:cNvPicPr>
            <a:picLocks noChangeAspect="1"/>
          </p:cNvPicPr>
          <p:nvPr/>
        </p:nvPicPr>
        <p:blipFill>
          <a:blip r:embed="rId8"/>
          <a:srcRect/>
          <a:stretch/>
        </p:blipFill>
        <p:spPr>
          <a:xfrm>
            <a:off x="1149554" y="30847313"/>
            <a:ext cx="10545162" cy="5679708"/>
          </a:xfrm>
          <a:prstGeom prst="rect">
            <a:avLst/>
          </a:prstGeom>
        </p:spPr>
      </p:pic>
      <p:sp>
        <p:nvSpPr>
          <p:cNvPr id="41" name="Shape 103">
            <a:extLst>
              <a:ext uri="{FF2B5EF4-FFF2-40B4-BE49-F238E27FC236}">
                <a16:creationId xmlns:a16="http://schemas.microsoft.com/office/drawing/2014/main" id="{36E459D9-D38B-B84B-BE3F-E030A74995E9}"/>
              </a:ext>
            </a:extLst>
          </p:cNvPr>
          <p:cNvSpPr txBox="1"/>
          <p:nvPr/>
        </p:nvSpPr>
        <p:spPr>
          <a:xfrm>
            <a:off x="980604" y="21951171"/>
            <a:ext cx="11488608" cy="89600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Figure 1.</a:t>
            </a:r>
            <a:r>
              <a:rPr lang="en-US" sz="2800" i="1" dirty="0">
                <a:solidFill>
                  <a:schemeClr val="dk1"/>
                </a:solidFill>
                <a:latin typeface="Times New Roman"/>
                <a:ea typeface="Times New Roman"/>
                <a:cs typeface="Times New Roman"/>
                <a:sym typeface="Times New Roman"/>
              </a:rPr>
              <a:t>  A neutron star surrounded by the remnants of a supernova.</a:t>
            </a:r>
            <a:endParaRPr sz="2800" dirty="0">
              <a:solidFill>
                <a:schemeClr val="dk1"/>
              </a:solidFill>
              <a:latin typeface="Times New Roman"/>
              <a:ea typeface="Times New Roman"/>
              <a:cs typeface="Times New Roman"/>
              <a:sym typeface="Times New Roman"/>
            </a:endParaRPr>
          </a:p>
        </p:txBody>
      </p:sp>
      <p:pic>
        <p:nvPicPr>
          <p:cNvPr id="42" name="Picture 41">
            <a:extLst>
              <a:ext uri="{FF2B5EF4-FFF2-40B4-BE49-F238E27FC236}">
                <a16:creationId xmlns:a16="http://schemas.microsoft.com/office/drawing/2014/main" id="{DD1AC269-53FD-E941-8211-3DC3E1B400B8}"/>
              </a:ext>
            </a:extLst>
          </p:cNvPr>
          <p:cNvPicPr>
            <a:picLocks noChangeAspect="1"/>
          </p:cNvPicPr>
          <p:nvPr/>
        </p:nvPicPr>
        <p:blipFill>
          <a:blip r:embed="rId9"/>
          <a:srcRect/>
          <a:stretch/>
        </p:blipFill>
        <p:spPr>
          <a:xfrm>
            <a:off x="2209800" y="16364200"/>
            <a:ext cx="9082293" cy="5607712"/>
          </a:xfrm>
          <a:prstGeom prst="rect">
            <a:avLst/>
          </a:prstGeom>
        </p:spPr>
      </p:pic>
      <p:pic>
        <p:nvPicPr>
          <p:cNvPr id="43" name="Shape 115">
            <a:extLst>
              <a:ext uri="{FF2B5EF4-FFF2-40B4-BE49-F238E27FC236}">
                <a16:creationId xmlns:a16="http://schemas.microsoft.com/office/drawing/2014/main" id="{E49F67EB-8964-F541-8A21-ED524A0D43DC}"/>
              </a:ext>
            </a:extLst>
          </p:cNvPr>
          <p:cNvPicPr preferRelativeResize="0"/>
          <p:nvPr/>
        </p:nvPicPr>
        <p:blipFill>
          <a:blip r:embed="rId10"/>
          <a:srcRect/>
          <a:stretch/>
        </p:blipFill>
        <p:spPr>
          <a:xfrm>
            <a:off x="19252377" y="12871225"/>
            <a:ext cx="5510844" cy="4133133"/>
          </a:xfrm>
          <a:prstGeom prst="rect">
            <a:avLst/>
          </a:prstGeom>
          <a:noFill/>
          <a:ln>
            <a:noFill/>
          </a:ln>
        </p:spPr>
      </p:pic>
      <p:pic>
        <p:nvPicPr>
          <p:cNvPr id="4" name="Picture 3">
            <a:extLst>
              <a:ext uri="{FF2B5EF4-FFF2-40B4-BE49-F238E27FC236}">
                <a16:creationId xmlns:a16="http://schemas.microsoft.com/office/drawing/2014/main" id="{7B09BDC9-264B-6846-8CC6-DDEBF4C7C78E}"/>
              </a:ext>
            </a:extLst>
          </p:cNvPr>
          <p:cNvPicPr>
            <a:picLocks noChangeAspect="1"/>
          </p:cNvPicPr>
          <p:nvPr/>
        </p:nvPicPr>
        <p:blipFill>
          <a:blip r:embed="rId11"/>
          <a:srcRect/>
          <a:stretch/>
        </p:blipFill>
        <p:spPr>
          <a:xfrm>
            <a:off x="27392482" y="13094732"/>
            <a:ext cx="8776586" cy="6582439"/>
          </a:xfrm>
          <a:prstGeom prst="rect">
            <a:avLst/>
          </a:prstGeom>
        </p:spPr>
      </p:pic>
      <p:pic>
        <p:nvPicPr>
          <p:cNvPr id="33" name="Picture 32">
            <a:extLst>
              <a:ext uri="{FF2B5EF4-FFF2-40B4-BE49-F238E27FC236}">
                <a16:creationId xmlns:a16="http://schemas.microsoft.com/office/drawing/2014/main" id="{E6147ED3-6120-9540-B34C-6A9873737239}"/>
              </a:ext>
            </a:extLst>
          </p:cNvPr>
          <p:cNvPicPr>
            <a:picLocks noChangeAspect="1"/>
          </p:cNvPicPr>
          <p:nvPr/>
        </p:nvPicPr>
        <p:blipFill>
          <a:blip r:embed="rId12"/>
          <a:srcRect/>
          <a:stretch/>
        </p:blipFill>
        <p:spPr>
          <a:xfrm>
            <a:off x="27392482" y="21658588"/>
            <a:ext cx="8776586" cy="6582439"/>
          </a:xfrm>
          <a:prstGeom prst="rect">
            <a:avLst/>
          </a:prstGeom>
        </p:spPr>
      </p:pic>
      <p:sp>
        <p:nvSpPr>
          <p:cNvPr id="34" name="Shape 103">
            <a:extLst>
              <a:ext uri="{FF2B5EF4-FFF2-40B4-BE49-F238E27FC236}">
                <a16:creationId xmlns:a16="http://schemas.microsoft.com/office/drawing/2014/main" id="{369DFBE0-20E7-2A4D-B9CE-1A2DB4C713F4}"/>
              </a:ext>
            </a:extLst>
          </p:cNvPr>
          <p:cNvSpPr txBox="1"/>
          <p:nvPr/>
        </p:nvSpPr>
        <p:spPr>
          <a:xfrm>
            <a:off x="25796971" y="19756885"/>
            <a:ext cx="11488608" cy="219428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800" dirty="0">
                <a:solidFill>
                  <a:schemeClr val="dk1"/>
                </a:solidFill>
                <a:latin typeface="Times New Roman"/>
                <a:ea typeface="Times New Roman"/>
                <a:cs typeface="Times New Roman"/>
                <a:sym typeface="Times New Roman"/>
              </a:rPr>
              <a:t>Figure 4.</a:t>
            </a:r>
            <a:r>
              <a:rPr lang="en-US" sz="2800" i="1" dirty="0">
                <a:solidFill>
                  <a:schemeClr val="dk1"/>
                </a:solidFill>
                <a:latin typeface="Times New Roman"/>
                <a:ea typeface="Times New Roman"/>
                <a:cs typeface="Times New Roman"/>
                <a:sym typeface="Times New Roman"/>
              </a:rPr>
              <a:t>  Each of the models was calculated using their respective functions. To determine which function was more efficient. The runtime of the relativistic model was able to find the solution in almost half the RK4 iterations. A solution is considered found when the pressure becomes negative (outside the star).</a:t>
            </a: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Blank">
  <a:themeElements>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5553</TotalTime>
  <Words>1096</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Georgia</vt:lpstr>
      <vt:lpstr>Times New Roman</vt:lpstr>
      <vt:lpstr>Blank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Olenick</dc:creator>
  <cp:lastModifiedBy>Michael Andaloro</cp:lastModifiedBy>
  <cp:revision>104</cp:revision>
  <cp:lastPrinted>2019-02-18T13:16:29Z</cp:lastPrinted>
  <dcterms:modified xsi:type="dcterms:W3CDTF">2019-12-17T16:15:52Z</dcterms:modified>
</cp:coreProperties>
</file>