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lixoft.com/products/simulx/" TargetMode="External"/><Relationship Id="rId2" Type="http://schemas.openxmlformats.org/officeDocument/2006/relationships/hyperlink" Target="https://www.youtube.com/watch?v=Jn-F2UEfNJ8&amp;ab_channel=Lixoft" TargetMode="External"/><Relationship Id="rId3" Type="http://schemas.openxmlformats.org/officeDocument/2006/relationships/hyperlink" Target="https://simulx.lixoft.com/simulx-api/examples/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Master MDDE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Travail Dirigé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77680" y="74160"/>
            <a:ext cx="8695080" cy="67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929600" y="16920"/>
            <a:ext cx="839124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Simulx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2ème étape : générer plusieurs individus extraits d’une population</a:t>
            </a:r>
            <a:endParaRPr b="0" lang="fr-FR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Il faut définir les distributions des paramètres PK</a:t>
            </a:r>
            <a:endParaRPr b="0" lang="fr-FR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Ca se fait dans le modèle : ajouter une section [INDIVIDUAL] : </a:t>
            </a:r>
            <a:endParaRPr b="0" lang="fr-FR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Input : valeurs typiques et paramètre de variabilité</a:t>
            </a:r>
            <a:endParaRPr b="0" lang="fr-FR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DEFINITION : nature de la distribution 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2000" y="168480"/>
            <a:ext cx="12140280" cy="595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Simulx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4993200" cy="48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Donne accès au module « population » de Simulx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Définir valeur typique et SD (omega) pour chaque paramètre de population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Utiliser les paramètres de l’article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336000" y="2296800"/>
            <a:ext cx="5662440" cy="346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Simulx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177200" cy="48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Dans Simulation, on peut désormais choisir les paramètres de population et non les paramètres individuels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On peut générer plusieurs patients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304000" y="3744000"/>
            <a:ext cx="7127280" cy="31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639080" y="16920"/>
            <a:ext cx="897228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Covariable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Ajout d’une section [COVARIATE]</a:t>
            </a:r>
            <a:endParaRPr b="0" lang="fr-F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Définir les covariables (nom)</a:t>
            </a:r>
            <a:endParaRPr b="0" lang="fr-F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Dans cette section : Paragraphe EQUATION :</a:t>
            </a:r>
            <a:endParaRPr b="0" lang="fr-F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Transformation des covariables (si nécessaire)</a:t>
            </a:r>
            <a:endParaRPr b="0" lang="fr-F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latin typeface="Arial"/>
              </a:rPr>
              <a:t>Définition des valeurs des « coefficients »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Simulx et covariables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3200" spc="-1" strike="noStrike">
                <a:latin typeface="Arial"/>
              </a:rPr>
              <a:t>The relationship implemented automatically in the interface is h(P_i) = h(P_pop) +beta*cov</a:t>
            </a:r>
            <a:endParaRPr b="0" lang="fr-F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800" spc="-1" strike="noStrike">
                <a:latin typeface="Arial"/>
              </a:rPr>
              <a:t>with h the transformation corresponding to the distribution of the parameter,</a:t>
            </a:r>
            <a:endParaRPr b="0" lang="fr-FR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800" spc="-1" strike="noStrike">
                <a:latin typeface="Arial"/>
              </a:rPr>
              <a:t>and cov can be transformed</a:t>
            </a:r>
            <a:endParaRPr b="0" lang="fr-FR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3200" spc="-1" strike="noStrike">
                <a:latin typeface="Arial"/>
              </a:rPr>
              <a:t>Beta : exposant de la relation</a:t>
            </a:r>
            <a:endParaRPr b="0" lang="fr-F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3200" spc="-1" strike="noStrike">
                <a:latin typeface="Arial"/>
              </a:rPr>
              <a:t>Exemple : V = Vpop * weight</a:t>
            </a:r>
            <a:r>
              <a:rPr b="0" lang="fr-FR" sz="3200" spc="-1" strike="noStrike" baseline="33000">
                <a:latin typeface="Arial"/>
              </a:rPr>
              <a:t>beta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[COVARIATE]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input = {weight, age}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EQUATION: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t_weight = log(weight/7.1)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coeff_weight= 0.743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t_age = log(age/20.7)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coeff_age= 0.321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[INDIVIDUAL]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input={V_pop, omega_V, Cl_pop, omega_Cl, weight, t_weight, coeff_weight, t_age, coeff_age}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DEFINITION: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V = {distribution=lognormal, typical=V_pop, covariate=t_weight, coefficient = coeff_weight, sd=omega_V}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latin typeface="Arial"/>
              </a:rPr>
              <a:t>Cl = {distribution=lognormal, typical=Cl_pop, covariate=t_age, coefficient = coeff_age, sd=omega_Cl}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Objectifs pédagogiques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Savoir lire une publication scientifique d’un modèle popPK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Extraire les paramètres PK de population d’un modèle NLME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Valeurs typiques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Paramètres de variabilité interindividuelle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Modèle d’erreur résiduelle</a:t>
            </a:r>
            <a:endParaRPr b="0" lang="fr-F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Utiliser un modèle à des fins de simulations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Restituer les résultats sous une forme garantissant la réplicabilité des résultats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Cibles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3200" spc="-1" strike="noStrike">
                <a:latin typeface="Arial"/>
              </a:rPr>
              <a:t>On regarde le 5ème jour :</a:t>
            </a:r>
            <a:endParaRPr b="0" lang="fr-FR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800" spc="-1" strike="noStrike">
                <a:latin typeface="Arial"/>
              </a:rPr>
              <a:t>Cmax : concentration maximale = cible d’efficacité</a:t>
            </a:r>
            <a:endParaRPr b="0" lang="fr-FR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400" spc="-1" strike="noStrike">
                <a:latin typeface="Arial"/>
              </a:rPr>
              <a:t>Cible basse : &gt;8 mg/l</a:t>
            </a:r>
            <a:endParaRPr b="0" lang="fr-FR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400" spc="-1" strike="noStrike">
                <a:latin typeface="Arial"/>
              </a:rPr>
              <a:t>Cible intermédiaire : &gt;16 mg/l</a:t>
            </a:r>
            <a:endParaRPr b="0" lang="fr-FR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400" spc="-1" strike="noStrike">
                <a:latin typeface="Arial"/>
              </a:rPr>
              <a:t>Cible haute : &gt;32 mg/l</a:t>
            </a:r>
            <a:endParaRPr b="0" lang="fr-FR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800" spc="-1" strike="noStrike">
                <a:latin typeface="Arial"/>
              </a:rPr>
              <a:t>Cmin : concentration minimale : cible de toxicité</a:t>
            </a:r>
            <a:endParaRPr b="0" lang="fr-FR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2400" spc="-1" strike="noStrike">
                <a:latin typeface="Arial"/>
              </a:rPr>
              <a:t>Cmin &lt; 0,5 mg/l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 pratique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partir d’un article sélectionné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Indiquer les paramètres du modèle, en utilisant l’écriture conventionnelle des modèles NLME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Écrire le modèle de covariables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Indiquer le modèle d’erreur</a:t>
            </a:r>
            <a:endParaRPr b="0" lang="fr-F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 simulations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Tester deux schémas posologiques chez 100 patients virtuels :</a:t>
            </a:r>
            <a:endParaRPr b="0" lang="fr-F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Dose fixe (flat dose) de 100 mg</a:t>
            </a:r>
            <a:endParaRPr b="0" lang="fr-F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Dose selon le poids de 10 mg/kg</a:t>
            </a:r>
            <a:endParaRPr b="0" lang="fr-F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Prédire les concentrations sanguines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Evaluer l’atteinte d’une cible PKPD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 pratique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Article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Pharmacokinetics of Gentamicin in Mexican Children With Severe Malnutrition. Pediatr Infect Dis J. 2016 Aug;35(8):872-8.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doi: 10.1097/INF.0000000000001204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PMID: 27420805</a:t>
            </a:r>
            <a:endParaRPr b="0" lang="fr-F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Population virtuelle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100 enfants, âge moyen de 24 mois (CV de 25%), poids moyen de 8 kg (CV de 30%)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Dose administrée en perf IV de 30 minutes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Traitement de 5 jours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Cible PKPK : Cmax &gt; 8 mg/l ET Cmin &lt; 0,5 mg/l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 pratique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Rapport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Format Rmd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Idéalement : code pour exécution des simulations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Sinon : détail des commandes utilisées pour les simulations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Figures : tableaux et graphiques</a:t>
            </a:r>
            <a:endParaRPr b="0" lang="fr-F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Outils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Monolix / Simulix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R pour Monolix (&lt;- recommandé)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Autres (Matlab, Python...)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Ressources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Simulix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https://lixoft.com/products/simulx/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Tutoriel :</a:t>
            </a:r>
            <a:endParaRPr b="0" lang="fr-F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https://www.youtube.com/watch?v=Jn-F2UEfNJ8&amp;ab_channel=Lixoft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Dans R : </a:t>
            </a:r>
            <a:r>
              <a:rPr b="0" lang="fr-FR" sz="2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https://simulx.lixoft.com/simulx-api/examples/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Modèle PK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 compartiment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Variabilité interindividuelle : modèle exponentiel</a:t>
            </a:r>
            <a:endParaRPr b="0" lang="fr-F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Modèle de covariables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 = 1.15 * (age/median age)^0.321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 = 2.33*(weight/median weight)^0.743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Omega :</a:t>
            </a:r>
            <a:endParaRPr b="0" lang="fr-F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 : 0.244</a:t>
            </a:r>
            <a:endParaRPr b="0" lang="fr-F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 : 0.349</a:t>
            </a:r>
            <a:endParaRPr b="0" lang="fr-F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Variabilité résiduelle : modèle proportionnel : epsilon = 0.240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28" name="Image 8" descr=""/>
          <p:cNvPicPr/>
          <p:nvPr/>
        </p:nvPicPr>
        <p:blipFill>
          <a:blip r:embed="rId1"/>
          <a:stretch/>
        </p:blipFill>
        <p:spPr>
          <a:xfrm>
            <a:off x="8874360" y="2733480"/>
            <a:ext cx="2383560" cy="526680"/>
          </a:xfrm>
          <a:prstGeom prst="rect">
            <a:avLst/>
          </a:prstGeom>
          <a:ln>
            <a:noFill/>
          </a:ln>
        </p:spPr>
      </p:pic>
      <p:pic>
        <p:nvPicPr>
          <p:cNvPr id="129" name="Image 9" descr=""/>
          <p:cNvPicPr/>
          <p:nvPr/>
        </p:nvPicPr>
        <p:blipFill>
          <a:blip r:embed="rId2"/>
          <a:stretch/>
        </p:blipFill>
        <p:spPr>
          <a:xfrm>
            <a:off x="8652600" y="3651480"/>
            <a:ext cx="2533320" cy="53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Simulx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1ère étape : générer une simulation avec les paramètres moyens du modèle</a:t>
            </a:r>
            <a:endParaRPr b="0" lang="fr-FR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On sélectionne un modèle 1 cp, IV infusion, no lag-time, élimination linéaire</a:t>
            </a:r>
            <a:endParaRPr b="0" lang="fr-FR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On créé un individu « type », avec les paramètres moyens du modèle (V = 2,21 L, Cl = 1,1 L/h)</a:t>
            </a:r>
            <a:endParaRPr b="0" lang="fr-FR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On créé un schéma d’administration « type » : 100 mg par jour, en 0,5 h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7960" y="95040"/>
            <a:ext cx="7933320" cy="35042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470680" y="1859400"/>
            <a:ext cx="4656600" cy="38278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7560000" y="168480"/>
            <a:ext cx="4752000" cy="67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Application>LibreOffice/6.4.7.2$Linux_X86_64 LibreOffice_project/40$Build-2</Application>
  <Words>238</Words>
  <Paragraphs>40</Paragraphs>
  <Company>Hospices Civils de Lyon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2023-01-02T07:25:58Z</dcterms:created>
  <dc:creator>BOURGUIGNON, Laurent</dc:creator>
  <dc:description/>
  <dc:language>fr-FR</dc:language>
  <cp:lastModifiedBy/>
  <dcterms:modified xsi:type="dcterms:W3CDTF">2024-01-11T15:02:22Z</dcterms:modified>
  <cp:revision>91</cp:revision>
  <dc:subject/>
  <dc:title>Master MDDE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Hospices Civils de Lyon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