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Relationship Id="rId7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“Первичный анализ данных”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 sz="2100"/>
              <a:t>Группа № 3</a:t>
            </a:r>
            <a:endParaRPr sz="2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b="1" lang="ru-RU" sz="2100"/>
              <a:t>Состав</a:t>
            </a:r>
            <a:r>
              <a:rPr lang="ru-RU" sz="2100"/>
              <a:t>: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-RU" sz="2100"/>
              <a:t>М. Боков,</a:t>
            </a:r>
            <a:br>
              <a:rPr lang="ru-RU" sz="2100"/>
            </a:br>
            <a:r>
              <a:rPr lang="ru-RU" sz="2100"/>
              <a:t>М. Бружмелев,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-RU" sz="2100"/>
              <a:t>Г. Шагалиева,</a:t>
            </a:r>
            <a:br>
              <a:rPr lang="ru-RU" sz="2100"/>
            </a:br>
            <a:r>
              <a:rPr lang="ru-RU" sz="2100"/>
              <a:t>Д. Диденко,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-RU" sz="2100"/>
              <a:t>В. Рыжков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В какие годы были запущены шоу?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Наблюдается рост после 2010 и интенсивный рост после 2015 с пиком в 2017. Года, отсутствующие в таблице (1940-2017), – 43; года присутствующие – 35; с 1989 нет ни одного пропущенного года.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2"/>
                </a:solidFill>
              </a:rPr>
              <a:t>Нетфликс не существовал до 1997-го и запуска стриминга в 2007-м, но некоторые фильмы, снятые ранее этого времени, были выкуплены Нетфликсом.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0" y="1056168"/>
            <a:ext cx="9082110" cy="29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200"/>
              <a:t>Можно ли сделать вывод, что 2017 год успешнее для Netflix?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ru-RU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IQR меньше.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0" y="153013"/>
            <a:ext cx="8520600" cy="4518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Показатель количества 2017 ниже 2016, поскольку на момент формирования датасета год еще не закончился, что можно увидеть по большому количеству шоу без рейтинга (21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37).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Количество шоу в 2017 (покупка лицензий + выпуск оригинальных шоу) в итоге было больше, чем в 2016. (Данные reelgood.com)</a:t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59" y="2271599"/>
            <a:ext cx="4340103" cy="251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271598"/>
            <a:ext cx="3803331" cy="251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В каких рейтинговых группах запущены шоу на Netflix?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/>
              <a:t>Наиболее многочисленные рейтинговые группы – TV-14 и TV-MA – одни из самых жестких из представленных (с «весом» 90 и 100, соответственно). Можно сделать вывод, что Нетфликс склоняется к телевизионной продукции, рассчитанной на взрослого зрителя.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956"/>
            <a:ext cx="8591294" cy="363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Но п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оскольку рейтинговых групп у нас осталось 4, можно сказать, что столбец ratingDescription выполняет роль численного показателя возрастного рейтинга. Для визуализации рейтинга с группами </a:t>
            </a: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пайчарт подходит лучше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Описательный портрет </a:t>
            </a:r>
            <a:br>
              <a:rPr lang="ru-RU"/>
            </a:br>
            <a:r>
              <a:rPr lang="ru-RU"/>
              <a:t>Star Wars: The Clone Wars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Хотелось бы сравнить два сезона "Звездные войны: война клонов" 2008 и 2014 годов.</a:t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Первый сезон начал выходить в октябре 2008 году и закончился 20 марта 2009 года, а весь 6 сезон выпустили за один год, и может показаться</a:t>
            </a:r>
            <a:r>
              <a:rPr lang="ru-RU" sz="1000">
                <a:solidFill>
                  <a:srgbClr val="212121"/>
                </a:solidFill>
              </a:rPr>
              <a:t> интересным</a:t>
            </a: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, что второй сезон был выпущен полностью</a:t>
            </a:r>
            <a:r>
              <a:rPr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в один день</a:t>
            </a: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Нетфликс выкупил права на мультсериал только в 2014 году, тем самым дав ему новую жизнь, т.к. Lucasfilm планировали закрыть сериал.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Стоит отметить огромную разницу в оценке пользователей: 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Единственное шоу, которое абсолютно дублирует все параметры нашего шоу, - это «Белый воротничок</a:t>
            </a:r>
            <a:r>
              <a:rPr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»,</a:t>
            </a: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использующий клише «детективный сериал про мошенника на службе ФБР». Также совпадает (на 1 балл выше) комедийный сериал «Как я встретил вашу маму» и «Hard of Dixie» (год, возрастной рейтинг, кластер DBSCAN).</a:t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Также у шестого сезона можно заметить немного возросший возрастной рейтинг. </a:t>
            </a:r>
            <a:r>
              <a:rPr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b="0" i="0" lang="ru-RU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то может быть связано с тем, что увеличилось количество сцен со сражениями.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498" y="3791591"/>
            <a:ext cx="5458502" cy="135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6185"/>
            <a:ext cx="813910" cy="122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36" y="4019383"/>
            <a:ext cx="815213" cy="112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749" y="4019383"/>
            <a:ext cx="769225" cy="112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25267" y="4019384"/>
            <a:ext cx="726068" cy="112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0436" y="1762"/>
            <a:ext cx="3064206" cy="140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Дополнительный анализ данных: Пустые значения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/>
              <a:t>В датасете присутствует множество пустых значений в столбце </a:t>
            </a:r>
            <a:r>
              <a:rPr b="1" lang="ru-RU"/>
              <a:t>user rating score</a:t>
            </a:r>
            <a:r>
              <a:rPr lang="ru-RU"/>
              <a:t>. Можно выдвинуть несколько гипотез, каким образом их можно было бы заполнить. На графике мы можем наблюдать слабую корреляцию use rating score с остальными столбцами.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4521"/>
            <a:ext cx="4687904" cy="27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353879" y="46508"/>
            <a:ext cx="747842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Заполнение пустых значений: Гипотезы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132773" y="559864"/>
            <a:ext cx="5493712" cy="263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Отбросить пустые значения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 средним по столбцу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 средним по году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 в пределах 1 STD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 в пределах IQR * 1.5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Заполнить, используя центр кластеров kmeans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7647"/>
              <a:buAutoNum type="arabicPeriod"/>
            </a:pPr>
            <a:r>
              <a:rPr lang="ru-RU"/>
              <a:t>Заполнить, используя k-nearest neighbors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117647"/>
              <a:buAutoNum type="arabicPeriod"/>
            </a:pPr>
            <a:r>
              <a:rPr lang="ru-RU"/>
              <a:t>Заполнить, используя линейную регрессию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0" y="2885896"/>
            <a:ext cx="9144000" cy="247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7647"/>
              <a:buFont typeface="Arial"/>
              <a:buNone/>
            </a:pPr>
            <a:r>
              <a:rPr b="1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Отдельно</a:t>
            </a:r>
            <a:r>
              <a:rPr b="0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хотелось бы обратить внимание, что заполнение пустых ячеек в колонке рейтинга зрителей может быть бессмысленной работой, поскольку наличествующие у нас данные, а именно, год выпуска, возрастной рейтинг и его числовая интерпретация недостаточны для того, чтобы верно оценить шоу.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17647"/>
              <a:buFont typeface="Arial"/>
              <a:buNone/>
            </a:pPr>
            <a:r>
              <a:rPr b="1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b="0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тот факт, что шоу вышло в год, когда было много успешных шоу с рейтингом, не означает, что данное шоу будет успешным.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117647"/>
              <a:buFont typeface="Arial"/>
              <a:buNone/>
            </a:pPr>
            <a:r>
              <a:rPr b="0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Помимо всего прочего, сам факт отсутствия рейтинга – как зрителей, так и возрастного, - </a:t>
            </a:r>
            <a:r>
              <a:rPr b="0" i="1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b="0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говорить о том, что шоу мало кому интересно (если речь не идет о самых новых шоу).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481282" y="897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Отбросить пустые значения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757377" y="3062177"/>
            <a:ext cx="6259031" cy="1506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Как видим, пусть количество данных и значительно сократилось, на графиках это выглядит вполне неплохо.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Вариант «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отбросить пустые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значения» имеет смысл.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46" y="2832749"/>
            <a:ext cx="1661240" cy="219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963" y="662461"/>
            <a:ext cx="6500037" cy="217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95" y="719249"/>
            <a:ext cx="2048612" cy="2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Название: </a:t>
            </a:r>
            <a:r>
              <a:rPr b="1" lang="ru-RU"/>
              <a:t>1000 Netflix Shows</a:t>
            </a:r>
            <a:endParaRPr b="1"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/>
              <a:t>Описание признаков: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title			Название шоу.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rating		Буквенный рейтинг шоу согласно MPA и TV PG.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ratingDescription	Числовой рейтинг шоу.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ratingLevel		Буквенное описание ratingDescription. Не нужно.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release year		Год выпуска шоу.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user rating score	Оценка пользователей.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737002" y="2014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 средним по столбцу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218858" y="3309485"/>
            <a:ext cx="5925142" cy="1632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1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Вариант с заменой пропущенных значений на среднее по столбцу – не лучшая идея.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858" y="1017725"/>
            <a:ext cx="5925142" cy="191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8" y="1017726"/>
            <a:ext cx="2484954" cy="251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009" y="3536110"/>
            <a:ext cx="2019534" cy="15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78371" y="168579"/>
            <a:ext cx="818725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 равномерно в пределах 1 STD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14846" y="2819495"/>
            <a:ext cx="6117453" cy="2078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Как видим, теперь значения распределены более равномерно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Использовалось uniform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распределение, в пределах одной стандартной девиации. Данные  распределены ровно. Понизилось общее std.</a:t>
            </a:r>
            <a:endParaRPr/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Этот метод слегка искажает данные, но имеет право на существование.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577" y="672070"/>
            <a:ext cx="5160334" cy="207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8" y="741278"/>
            <a:ext cx="3969489" cy="207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24" y="2973392"/>
            <a:ext cx="2505425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410" y="3106300"/>
            <a:ext cx="450943" cy="2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244455" y="168578"/>
            <a:ext cx="843880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 нормальным в пределах 1.5*IQR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369619" y="2746795"/>
            <a:ext cx="6706871" cy="2228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Поскольку наши данные имеют левое искажение (left-skewed - большая часть сосредоточена справа) и обрезаны в промежутке от 55 до 100, то интерквантильный интервал * 1.5 в нашем случае будет около 31, а среднее значение 81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Е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сли мы заполняем пустые места с помощью случайного значения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IQR*1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.5, то иногда результат выйдет за пределы нашего минимума и максимума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поэтому введем функцию генерации в рекурсию для генерации подходящего числа.</a:t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слишком много значений попадают на среднее и этот метод лишь слегка лучше замены средним по столбцу.</a:t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Этот метод приносит слишком много искажения, и им пользоваться не стоит.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9" y="810086"/>
            <a:ext cx="3894889" cy="193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1978" y="810086"/>
            <a:ext cx="5174512" cy="176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9" y="2827708"/>
            <a:ext cx="2362530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10086"/>
            <a:ext cx="3901978" cy="194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5431" y="3041747"/>
            <a:ext cx="458757" cy="202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921300" y="1464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Заполнение средним за год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2223946" y="2551667"/>
            <a:ext cx="6861688" cy="2169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0" i="0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зяли среднее значение по группе за каждый год и подставили его в пустые места за год. </a:t>
            </a:r>
            <a:endParaRPr sz="105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5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Имеется большое количество значений 84, поскольку часто именно в этом промежутке выходило среднее.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5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Еще раз</a:t>
            </a:r>
            <a:r>
              <a:rPr b="0" i="0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 стоит обратить внимание, что большое количество хороших фильмов в году не означает что отдельно взятый фильм тоже будет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нецелесообразно, поскольку этот метод рассматривается исключительно в эмпирических целях.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05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Вывод</a:t>
            </a:r>
            <a:r>
              <a:rPr b="0" i="0" lang="ru-RU" sz="105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: Довольно интересный метод, которым можно воспользоваться с вышеописанными оговорками.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606" y="719187"/>
            <a:ext cx="5245394" cy="182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" y="765572"/>
            <a:ext cx="3753233" cy="186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019" y="2814466"/>
            <a:ext cx="1784467" cy="141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06136" y="140225"/>
            <a:ext cx="897949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Заполнить, используя центры кластеров kmeans 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50780" y="3422381"/>
            <a:ext cx="8442440" cy="1580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Kmeans можно было бы использовать, для того чтобы назначить среднее по центру кластера, но не похоже, что этот метод даст нам ожидаемый результат, исходя из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визуализации кластеров (7).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Этот метод использовать не стоит в силу неопределенности демонстрируемых кластеров.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481"/>
            <a:ext cx="9144000" cy="2695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46379" y="2194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Заполнить, используя линейную регрессию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14846" y="2969767"/>
            <a:ext cx="6117453" cy="204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Как можем наблюдать, линейная регрессия распределила тоже вполне равномерно, и нельзя утверждать, что произошел оверфиттинг. На таком небольшом датасете пришлось уменьшить размер тестовых данных.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Несмотря на то, что год и возрастной рейтинг не долж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ы влиять на рейтинги шоу, линейная регрессия справилаcь, r2 -0.273 говорит о слабо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й зависимости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1908"/>
            <a:ext cx="4012690" cy="194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2690" y="1004558"/>
            <a:ext cx="5131309" cy="175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82" y="2980417"/>
            <a:ext cx="2353003" cy="191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753" y="3168698"/>
            <a:ext cx="416815" cy="184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2620" y="1152475"/>
            <a:ext cx="1204541" cy="89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Гипотеза: Заполнить, используя k-nearest neighbors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2771552" y="2995424"/>
            <a:ext cx="6372447" cy="2148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не выдает выбросов на боксплоте, но на пару единиц занижает среднее значение, а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STD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остается довольно высоким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Л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юбопытно, что только 3 соседей дает такое значение, в то время как остальные 2-10 – чуть более близкое к истинному среднее и более низкое STD. 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R2 -0.632 говорит об очень слабой зависимости между данными.</a:t>
            </a:r>
            <a:endParaRPr b="0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b="1" i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Вывод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Этот метод имеет право на существование.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278" y="956563"/>
            <a:ext cx="5351721" cy="184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56563"/>
            <a:ext cx="3885767" cy="19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45" y="2995425"/>
            <a:ext cx="2362530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6407" y="1122792"/>
            <a:ext cx="1228896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3663" y="3166064"/>
            <a:ext cx="470337" cy="197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69580" y="445025"/>
            <a:ext cx="766271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Чистка данных в датасете: дубликаты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32964" y="1091609"/>
            <a:ext cx="8662367" cy="1020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ru-RU" u="sng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Удаление дубликатов</a:t>
            </a:r>
            <a:r>
              <a:rPr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либо 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некоторые фильмы были внесены в список несколько раз, либо это произошло из-за совмещения двух датасетов в один без проверки дублей.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 flipH="1">
            <a:off x="241000" y="3220245"/>
            <a:ext cx="41043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Разные шоу с тем же названием, но разные годы выпуска - </a:t>
            </a:r>
            <a:r>
              <a:rPr b="1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Goosebumps</a:t>
            </a: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Эти шоу мы оставляем.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Одно и то же шоу, но разные сезоны с разным рейтингом - </a:t>
            </a:r>
            <a:r>
              <a:rPr b="1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Skins</a:t>
            </a: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Star Wars:The Clone Wars</a:t>
            </a: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Неверно введенные данные об одном и том же шоу: возрастной рейтинг и оценки другие, но шоу то же - </a:t>
            </a:r>
            <a:r>
              <a:rPr b="1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Bordertown</a:t>
            </a:r>
            <a:r>
              <a:rPr b="0" i="0" lang="ru-RU" sz="14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. Оставим то, которое имеет более полные данные.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5356" y="3251293"/>
            <a:ext cx="4751908" cy="17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80295" y="4521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Чистка данных в датасете: возрастной рейтинг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699" y="1152475"/>
            <a:ext cx="8704709" cy="1278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Arial"/>
              <a:buAutoNum type="arabicPeriod"/>
            </a:pP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MPA - оценка фильмов, куда входят </a:t>
            </a:r>
            <a:r>
              <a:rPr b="1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G, PG, PG-13, R</a:t>
            </a:r>
            <a:r>
              <a:rPr b="1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Arial"/>
              <a:buAutoNum type="arabicPeriod"/>
            </a:pP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TV Parental Guidelines - оценка </a:t>
            </a:r>
            <a:r>
              <a:rPr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ТВ-</a:t>
            </a: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шоу и сериалов, куда входят </a:t>
            </a:r>
            <a:r>
              <a:rPr b="1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TV-Y, TV-Y7, TV-G, TV-Y7-FV, TV-PG, TV-14, TV-MA.</a:t>
            </a:r>
            <a:endParaRPr b="1" i="0" sz="1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Arial"/>
              <a:buAutoNum type="arabicPeriod"/>
            </a:pP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Значения без рейтинга - </a:t>
            </a:r>
            <a:r>
              <a:rPr b="1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UR и NR </a:t>
            </a:r>
            <a:r>
              <a:rPr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данные на эти фильмы можно найти в интернете.</a:t>
            </a:r>
            <a:endParaRPr i="0" sz="16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Совместив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MPA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TVPG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получаем 4 группы, пригодные для one-hot-encoding.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665579" y="3491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Чистка данных: порог release year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98474" y="949843"/>
            <a:ext cx="8633826" cy="1254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В датасете явно есть выбросы по годам, которые могут помешать нам построить регрессию. Сделаем нижний порог равным IQR*1.5</a:t>
            </a:r>
            <a:r>
              <a:rPr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ru-RU" sz="1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это отрежет менее 10% фильмов. Netflix появился в 1997 году и все шоу с датой выпуска ранее – это шоу, позже выкупленные компанией.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169" y="2204485"/>
            <a:ext cx="5248203" cy="254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Сколько рейтинговых групп представлено в данных?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/>
              <a:t>Буквенные кодировки рейтинга практически 1:1 соотносятся с числовыми кодировками. Когда совмещаем MPA и TVPG, получаем только 4 группы.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840" y="2500866"/>
            <a:ext cx="1364666" cy="12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Какие оценки пользователи ставят чаще всего?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ru-RU"/>
              <a:t>Пользователи в целом благоприятно относятся к шоу от Нетфликс: оценки от 90 до 100 составляют самую популярную группу, а наиболее часто встречаемые оценки: 97 и 98.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948950"/>
            <a:ext cx="7584559" cy="25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488018" y="445025"/>
            <a:ext cx="63442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Анализ оценок пользователей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Отразим разбивку по корзинам с разным количеством корзин (от 10 до 100 с шагом в 20) </a:t>
            </a:r>
            <a:r>
              <a:rPr b="1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на одной фигуре</a:t>
            </a:r>
            <a:r>
              <a:rPr b="0" i="0" lang="ru-RU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для сравнения и понимания, где просадки (рейтинг 76-77 и 87-88). Чем больше корзин, тем лучше это видно на фоне меньшего количества корзин.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451" y="2571750"/>
            <a:ext cx="8009860" cy="240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Какие оценки пользователи ставят в среднем?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84.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b="0" i="0"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Медиана и среднее отличаются, поскольк</a:t>
            </a:r>
            <a:r>
              <a:rPr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</a:t>
            </a:r>
            <a:r>
              <a:rPr b="0" i="0" lang="ru-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большое количество шоу было выпущено в 2016 году, что сильно сместило график, в связи с чем медиана выше, чем среднее. Чем больше шоу в 2016, тем ближе медиана к 2016, но если бы у нас учитывалось, например, шоу 1940-го, то это бы сильно повлияло на среднее и почти никак на медиану.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38" y="1227932"/>
            <a:ext cx="2504450" cy="329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