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00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75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23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57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14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702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886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38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8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88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19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4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22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5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5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33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312A9-4D93-4099-A8DC-C8FF41848B64}" type="datetimeFigureOut">
              <a:rPr lang="pl-PL" smtClean="0"/>
              <a:t>05.12.2019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2AC2-60CD-405A-A91B-ECBC7FA21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22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>
                <a:latin typeface="Comic Sans MS" panose="030F0702030302020204" pitchFamily="66" charset="0"/>
              </a:rPr>
              <a:t>STARA I NOWA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 smtClean="0">
                <a:latin typeface="Comic Sans MS" panose="030F0702030302020204" pitchFamily="66" charset="0"/>
              </a:rPr>
              <a:t>FAZA w RUPIE</a:t>
            </a:r>
            <a:endParaRPr lang="pl-PL" dirty="0"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855" y="2500433"/>
            <a:ext cx="3211801" cy="435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0"/>
            <a:ext cx="3823855" cy="37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b="1" dirty="0">
                <a:latin typeface="Comic Sans MS" panose="030F0702030302020204" pitchFamily="66" charset="0"/>
              </a:rPr>
              <a:t>Faza </a:t>
            </a:r>
            <a:r>
              <a:rPr lang="pl-PL" sz="5400" b="1" dirty="0" smtClean="0">
                <a:latin typeface="Comic Sans MS" panose="030F0702030302020204" pitchFamily="66" charset="0"/>
              </a:rPr>
              <a:t>rozpoczęcia</a:t>
            </a:r>
            <a:endParaRPr lang="pl-PL" sz="54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>
                <a:latin typeface="Comic Sans MS" panose="030F0702030302020204" pitchFamily="66" charset="0"/>
              </a:rPr>
              <a:t>CO TRZEBA BYŁO ZROBIĆ?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prosty model przypadków </a:t>
            </a:r>
            <a:r>
              <a:rPr lang="pl-PL" dirty="0" smtClean="0">
                <a:latin typeface="Comic Sans MS" panose="030F0702030302020204" pitchFamily="66" charset="0"/>
              </a:rPr>
              <a:t>użycia</a:t>
            </a:r>
          </a:p>
          <a:p>
            <a:pPr lvl="1" algn="just"/>
            <a:r>
              <a:rPr lang="pl-PL" dirty="0" smtClean="0">
                <a:latin typeface="Comic Sans MS" panose="030F0702030302020204" pitchFamily="66" charset="0"/>
              </a:rPr>
              <a:t>plan projektu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opis projektu (główne wymagania, ograniczenia, główna funkcjonalność</a:t>
            </a:r>
            <a:r>
              <a:rPr lang="pl-PL" dirty="0" smtClean="0">
                <a:latin typeface="Comic Sans MS" panose="030F0702030302020204" pitchFamily="66" charset="0"/>
              </a:rPr>
              <a:t>)</a:t>
            </a:r>
          </a:p>
          <a:p>
            <a:pPr lvl="1" algn="just"/>
            <a:endParaRPr lang="pl-PL" dirty="0">
              <a:latin typeface="Comic Sans MS" panose="030F0702030302020204" pitchFamily="66" charset="0"/>
            </a:endParaRP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Zgoda użytkowników na oszacowany koszt/czas </a:t>
            </a:r>
            <a:r>
              <a:rPr lang="pl-PL" dirty="0" smtClean="0">
                <a:latin typeface="Comic Sans MS" panose="030F0702030302020204" pitchFamily="66" charset="0"/>
              </a:rPr>
              <a:t>wykonania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Zrozumienie wymagań poprzez ocenę jakości głównych przypadków </a:t>
            </a:r>
            <a:r>
              <a:rPr lang="pl-PL" dirty="0" smtClean="0">
                <a:latin typeface="Comic Sans MS" panose="030F0702030302020204" pitchFamily="66" charset="0"/>
              </a:rPr>
              <a:t>użycia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Rozmiar stworzonego prototypu </a:t>
            </a:r>
            <a:r>
              <a:rPr lang="pl-PL" dirty="0" smtClean="0">
                <a:latin typeface="Comic Sans MS" panose="030F0702030302020204" pitchFamily="66" charset="0"/>
              </a:rPr>
              <a:t>architektury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Wydatki rzeczywiste względem wydatków </a:t>
            </a:r>
            <a:r>
              <a:rPr lang="pl-PL" dirty="0" smtClean="0">
                <a:latin typeface="Comic Sans MS" panose="030F0702030302020204" pitchFamily="66" charset="0"/>
              </a:rPr>
              <a:t>planowanych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4434" y="1756649"/>
            <a:ext cx="26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21 XI 2019 – 05 XII 2019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243" y="4380411"/>
            <a:ext cx="2000661" cy="21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937" y="901532"/>
            <a:ext cx="9233263" cy="1293028"/>
          </a:xfrm>
        </p:spPr>
        <p:txBody>
          <a:bodyPr/>
          <a:lstStyle/>
          <a:p>
            <a:pPr algn="ctr"/>
            <a:r>
              <a:rPr lang="pl-PL" sz="4400" dirty="0" smtClean="0">
                <a:latin typeface="Comic Sans MS" panose="030F0702030302020204" pitchFamily="66" charset="0"/>
              </a:rPr>
              <a:t>CZY TO OSIĄGNELIŚMY? </a:t>
            </a:r>
            <a:r>
              <a:rPr lang="pl-PL" sz="1200" dirty="0" smtClean="0">
                <a:latin typeface="Comic Sans MS" panose="030F0702030302020204" pitchFamily="66" charset="0"/>
              </a:rPr>
              <a:t>(oto jest pytanie)</a:t>
            </a:r>
            <a:endParaRPr lang="pl-PL" sz="12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>
                <a:latin typeface="Comic Sans MS" panose="030F0702030302020204" pitchFamily="66" charset="0"/>
              </a:rPr>
              <a:t>O TYM OPOWIEDZĄ NAM INNI!</a:t>
            </a:r>
          </a:p>
          <a:p>
            <a:pPr algn="ctr"/>
            <a:r>
              <a:rPr lang="pl-PL" sz="1600" dirty="0" smtClean="0">
                <a:latin typeface="Comic Sans MS" panose="030F0702030302020204" pitchFamily="66" charset="0"/>
              </a:rPr>
              <a:t>DEWELOPERZY KURSU</a:t>
            </a:r>
          </a:p>
          <a:p>
            <a:pPr algn="ctr"/>
            <a:r>
              <a:rPr lang="pl-PL" sz="1600" dirty="0" smtClean="0">
                <a:latin typeface="Comic Sans MS" panose="030F0702030302020204" pitchFamily="66" charset="0"/>
              </a:rPr>
              <a:t>ARCHITEKCI</a:t>
            </a:r>
          </a:p>
          <a:p>
            <a:pPr algn="ctr"/>
            <a:r>
              <a:rPr lang="pl-PL" sz="1600" dirty="0" smtClean="0">
                <a:latin typeface="Comic Sans MS" panose="030F0702030302020204" pitchFamily="66" charset="0"/>
              </a:rPr>
              <a:t>ANALITYCY</a:t>
            </a:r>
          </a:p>
          <a:p>
            <a:pPr algn="ctr"/>
            <a:r>
              <a:rPr lang="pl-PL" sz="1600" dirty="0" smtClean="0">
                <a:latin typeface="Comic Sans MS" panose="030F0702030302020204" pitchFamily="66" charset="0"/>
              </a:rPr>
              <a:t>MENADŻER PROJEKTU</a:t>
            </a:r>
          </a:p>
          <a:p>
            <a:pPr algn="ctr"/>
            <a:endParaRPr lang="pl-PL" sz="1600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pl-PL" sz="1600" dirty="0" smtClean="0">
                <a:latin typeface="Comic Sans MS" panose="030F0702030302020204" pitchFamily="66" charset="0"/>
              </a:rPr>
              <a:t>WYNIKIEM TEJ FAZY SĄ:</a:t>
            </a:r>
          </a:p>
          <a:p>
            <a:pPr algn="just"/>
            <a:r>
              <a:rPr lang="pl-PL" sz="1600" dirty="0">
                <a:latin typeface="Comic Sans MS" panose="030F0702030302020204" pitchFamily="66" charset="0"/>
              </a:rPr>
              <a:t>Dokument </a:t>
            </a:r>
            <a:r>
              <a:rPr lang="pl-PL" sz="1600" dirty="0" smtClean="0">
                <a:latin typeface="Comic Sans MS" panose="030F0702030302020204" pitchFamily="66" charset="0"/>
              </a:rPr>
              <a:t>wizji</a:t>
            </a:r>
          </a:p>
          <a:p>
            <a:pPr algn="just"/>
            <a:r>
              <a:rPr lang="pl-PL" sz="1600" dirty="0">
                <a:latin typeface="Comic Sans MS" panose="030F0702030302020204" pitchFamily="66" charset="0"/>
              </a:rPr>
              <a:t>Model przypadków użycia (10% </a:t>
            </a:r>
            <a:r>
              <a:rPr lang="pl-PL" sz="1600" dirty="0" smtClean="0">
                <a:latin typeface="Comic Sans MS" panose="030F0702030302020204" pitchFamily="66" charset="0"/>
              </a:rPr>
              <a:t>- 20</a:t>
            </a:r>
            <a:r>
              <a:rPr lang="pl-PL" sz="1600" dirty="0">
                <a:latin typeface="Comic Sans MS" panose="030F0702030302020204" pitchFamily="66" charset="0"/>
              </a:rPr>
              <a:t>% całości</a:t>
            </a:r>
            <a:r>
              <a:rPr lang="pl-PL" sz="1600" dirty="0" smtClean="0">
                <a:latin typeface="Comic Sans MS" panose="030F0702030302020204" pitchFamily="66" charset="0"/>
              </a:rPr>
              <a:t>)</a:t>
            </a:r>
          </a:p>
          <a:p>
            <a:pPr algn="just"/>
            <a:r>
              <a:rPr lang="pl-PL" sz="1600" dirty="0">
                <a:latin typeface="Comic Sans MS" panose="030F0702030302020204" pitchFamily="66" charset="0"/>
              </a:rPr>
              <a:t>Jeden albo kilka prototypów</a:t>
            </a:r>
          </a:p>
          <a:p>
            <a:endParaRPr lang="pl-PL" sz="1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647" y="2264228"/>
            <a:ext cx="3064354" cy="43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b="1" dirty="0">
                <a:latin typeface="Comic Sans MS" panose="030F0702030302020204" pitchFamily="66" charset="0"/>
              </a:rPr>
              <a:t>Faza </a:t>
            </a:r>
            <a:r>
              <a:rPr lang="pl-PL" sz="5400" b="1" dirty="0" smtClean="0">
                <a:latin typeface="Comic Sans MS" panose="030F0702030302020204" pitchFamily="66" charset="0"/>
              </a:rPr>
              <a:t>OPRACOWANIA</a:t>
            </a:r>
            <a:endParaRPr lang="pl-PL" sz="54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>
                <a:latin typeface="Comic Sans MS" panose="030F0702030302020204" pitchFamily="66" charset="0"/>
              </a:rPr>
              <a:t>CO TRZEBA ZROBIĆ?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W tej fazie projekt systemu nabiera </a:t>
            </a:r>
            <a:r>
              <a:rPr lang="pl-PL" dirty="0" smtClean="0">
                <a:latin typeface="Comic Sans MS" panose="030F0702030302020204" pitchFamily="66" charset="0"/>
              </a:rPr>
              <a:t>kształtów</a:t>
            </a:r>
          </a:p>
          <a:p>
            <a:pPr lvl="1" algn="just"/>
            <a:r>
              <a:rPr lang="pl-PL" dirty="0" smtClean="0">
                <a:latin typeface="Comic Sans MS" panose="030F0702030302020204" pitchFamily="66" charset="0"/>
              </a:rPr>
              <a:t>Budowana </a:t>
            </a:r>
            <a:r>
              <a:rPr lang="pl-PL" dirty="0">
                <a:latin typeface="Comic Sans MS" panose="030F0702030302020204" pitchFamily="66" charset="0"/>
              </a:rPr>
              <a:t>podstawowa architektura </a:t>
            </a:r>
            <a:r>
              <a:rPr lang="pl-PL" dirty="0" smtClean="0">
                <a:latin typeface="Comic Sans MS" panose="030F0702030302020204" pitchFamily="66" charset="0"/>
              </a:rPr>
              <a:t>systemu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Stworzony został model przypadków użycia – zidentyfikowani zostali </a:t>
            </a:r>
            <a:r>
              <a:rPr lang="pl-PL" u="sng" dirty="0">
                <a:latin typeface="Comic Sans MS" panose="030F0702030302020204" pitchFamily="66" charset="0"/>
              </a:rPr>
              <a:t>aktorzy i większość przypadków</a:t>
            </a:r>
            <a:r>
              <a:rPr lang="pl-PL" dirty="0">
                <a:latin typeface="Comic Sans MS" panose="030F0702030302020204" pitchFamily="66" charset="0"/>
              </a:rPr>
              <a:t>. Model jest kompletny w </a:t>
            </a:r>
            <a:r>
              <a:rPr lang="pl-PL" u="sng" dirty="0">
                <a:latin typeface="Comic Sans MS" panose="030F0702030302020204" pitchFamily="66" charset="0"/>
              </a:rPr>
              <a:t>80</a:t>
            </a:r>
            <a:r>
              <a:rPr lang="pl-PL" u="sng" dirty="0" smtClean="0">
                <a:latin typeface="Comic Sans MS" panose="030F0702030302020204" pitchFamily="66" charset="0"/>
              </a:rPr>
              <a:t>%</a:t>
            </a:r>
            <a:endParaRPr lang="pl-PL" dirty="0" smtClean="0">
              <a:latin typeface="Comic Sans MS" panose="030F0702030302020204" pitchFamily="66" charset="0"/>
            </a:endParaRP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Została opracowana architektura </a:t>
            </a:r>
            <a:r>
              <a:rPr lang="pl-PL" dirty="0" smtClean="0">
                <a:latin typeface="Comic Sans MS" panose="030F0702030302020204" pitchFamily="66" charset="0"/>
              </a:rPr>
              <a:t>systemu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Architektura ta pozwala realizować główne przypadki </a:t>
            </a:r>
            <a:r>
              <a:rPr lang="pl-PL" dirty="0" smtClean="0">
                <a:latin typeface="Comic Sans MS" panose="030F0702030302020204" pitchFamily="66" charset="0"/>
              </a:rPr>
              <a:t>użycia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Sprawdzona została zgodność zagadnienia biznesowego oraz listy </a:t>
            </a:r>
            <a:r>
              <a:rPr lang="pl-PL" dirty="0" smtClean="0">
                <a:latin typeface="Comic Sans MS" panose="030F0702030302020204" pitchFamily="66" charset="0"/>
              </a:rPr>
              <a:t>ryzyka</a:t>
            </a:r>
          </a:p>
          <a:p>
            <a:pPr lvl="1" algn="just"/>
            <a:r>
              <a:rPr lang="pl-PL" dirty="0">
                <a:latin typeface="Comic Sans MS" panose="030F0702030302020204" pitchFamily="66" charset="0"/>
              </a:rPr>
              <a:t>Stworzony został plan prac dla całego </a:t>
            </a:r>
            <a:r>
              <a:rPr lang="pl-PL" dirty="0" smtClean="0">
                <a:latin typeface="Comic Sans MS" panose="030F0702030302020204" pitchFamily="66" charset="0"/>
              </a:rPr>
              <a:t>projektu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189" y="1756649"/>
            <a:ext cx="26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05 XII 2019 – 19 XII 2019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82" y="3621134"/>
            <a:ext cx="2141518" cy="32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7" y="834042"/>
            <a:ext cx="10269583" cy="1293028"/>
          </a:xfrm>
        </p:spPr>
        <p:txBody>
          <a:bodyPr/>
          <a:lstStyle/>
          <a:p>
            <a:r>
              <a:rPr lang="pl-PL" dirty="0" smtClean="0">
                <a:latin typeface="Comic Sans MS" panose="030F0702030302020204" pitchFamily="66" charset="0"/>
              </a:rPr>
              <a:t>CO POWINNIŚMY MIEĆ PO TEJ FAZIE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latin typeface="Comic Sans MS" panose="030F0702030302020204" pitchFamily="66" charset="0"/>
              </a:rPr>
              <a:t>Kompletny model przypadków użycia ( w 80%), który powinien zawierać wstępne opracowanie wszystkich przypadków użycia wraz z zidentyfikowanymi aktorami, oraz szczegółowymi specyfikacjami dla większości z tych przypadków.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Dodatkowe wymagania (funkcjonalne i niefunkcjonalne nie ujęte w żadnym z przypadków użycia)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Opis architektury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Prototyp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Plan dla całości projektu (z uwzględnieniem iteracji i kryteriów przechodzenia między nimi)</a:t>
            </a:r>
          </a:p>
          <a:p>
            <a:pPr algn="just"/>
            <a:r>
              <a:rPr lang="pl-PL" dirty="0">
                <a:latin typeface="Comic Sans MS" panose="030F0702030302020204" pitchFamily="66" charset="0"/>
              </a:rPr>
              <a:t>Specyfikacje procesów, które będą wykorzystywane</a:t>
            </a:r>
          </a:p>
          <a:p>
            <a:pPr algn="just"/>
            <a:endParaRPr lang="pl-PL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68" y="5207726"/>
            <a:ext cx="3699050" cy="16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580" y="104304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l-PL" sz="8000" dirty="0" smtClean="0">
                <a:latin typeface="Comic Sans MS" panose="030F0702030302020204" pitchFamily="66" charset="0"/>
              </a:rPr>
              <a:t>DZIĘKUJEMY!</a:t>
            </a:r>
            <a:endParaRPr lang="pl-PL" sz="8000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13" y="2481309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4542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2AD6C38EF16E46AC634FE256848A58" ma:contentTypeVersion="4" ma:contentTypeDescription="Utwórz nowy dokument." ma:contentTypeScope="" ma:versionID="4457910c757ba1053b8238276204b486">
  <xsd:schema xmlns:xsd="http://www.w3.org/2001/XMLSchema" xmlns:xs="http://www.w3.org/2001/XMLSchema" xmlns:p="http://schemas.microsoft.com/office/2006/metadata/properties" xmlns:ns2="cb11729a-8bd2-4c27-9c5c-98a2f23277df" targetNamespace="http://schemas.microsoft.com/office/2006/metadata/properties" ma:root="true" ma:fieldsID="3a3bed92d1e6b5ae85780388f2c0753c" ns2:_="">
    <xsd:import namespace="cb11729a-8bd2-4c27-9c5c-98a2f23277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1729a-8bd2-4c27-9c5c-98a2f2327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760E59-FB1C-4549-B7DA-C37A9BB04727}"/>
</file>

<file path=customXml/itemProps2.xml><?xml version="1.0" encoding="utf-8"?>
<ds:datastoreItem xmlns:ds="http://schemas.openxmlformats.org/officeDocument/2006/customXml" ds:itemID="{37BDC30C-63EF-4A6E-8CB3-4770D4D9E063}"/>
</file>

<file path=customXml/itemProps3.xml><?xml version="1.0" encoding="utf-8"?>
<ds:datastoreItem xmlns:ds="http://schemas.openxmlformats.org/officeDocument/2006/customXml" ds:itemID="{4CCAC0DF-6B95-463D-8C5B-8B494DC920CA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</TotalTime>
  <Words>247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Comic Sans MS</vt:lpstr>
      <vt:lpstr>Vapor Trail</vt:lpstr>
      <vt:lpstr>STARA I NOWA</vt:lpstr>
      <vt:lpstr>Faza rozpoczęcia</vt:lpstr>
      <vt:lpstr>CZY TO OSIĄGNELIŚMY? (oto jest pytanie)</vt:lpstr>
      <vt:lpstr>Faza OPRACOWANIA</vt:lpstr>
      <vt:lpstr>CO POWINNIŚMY MIEĆ PO TEJ FAZIE</vt:lpstr>
      <vt:lpstr>DZIĘKUJEMY!</vt:lpstr>
    </vt:vector>
  </TitlesOfParts>
  <Company>Wydział Matematyki i Informatyki UAM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STARA I NOWA</dc:title>
  <dc:creator>Dominik Małyszka</dc:creator>
  <cp:lastModifiedBy>Dominik Małyszka</cp:lastModifiedBy>
  <cp:revision>8</cp:revision>
  <dcterms:created xsi:type="dcterms:W3CDTF">2019-12-05T09:00:10Z</dcterms:created>
  <dcterms:modified xsi:type="dcterms:W3CDTF">2019-12-05T10:23:42Z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0x010100A52AD6C38EF16E46AC634FE256848A58</vt:lpwstr>
  </property>
</Properties>
</file>