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41D20B6-928A-48DF-8B05-FD12534A0A78}" type="datetimeFigureOut">
              <a:rPr lang="pl-PL" smtClean="0"/>
              <a:t>28.11.2019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606BFBF-1465-4CC8-BD35-D1D09607613F}" type="slidenum">
              <a:rPr lang="pl-PL" smtClean="0"/>
              <a:t>‹#›</a:t>
            </a:fld>
            <a:endParaRPr lang="pl-PL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2611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20B6-928A-48DF-8B05-FD12534A0A78}" type="datetimeFigureOut">
              <a:rPr lang="pl-PL" smtClean="0"/>
              <a:t>28.11.2019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BFBF-1465-4CC8-BD35-D1D0960761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5773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20B6-928A-48DF-8B05-FD12534A0A78}" type="datetimeFigureOut">
              <a:rPr lang="pl-PL" smtClean="0"/>
              <a:t>28.11.2019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BFBF-1465-4CC8-BD35-D1D0960761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4181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20B6-928A-48DF-8B05-FD12534A0A78}" type="datetimeFigureOut">
              <a:rPr lang="pl-PL" smtClean="0"/>
              <a:t>28.11.2019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BFBF-1465-4CC8-BD35-D1D0960761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4274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41D20B6-928A-48DF-8B05-FD12534A0A78}" type="datetimeFigureOut">
              <a:rPr lang="pl-PL" smtClean="0"/>
              <a:t>28.11.2019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606BFBF-1465-4CC8-BD35-D1D09607613F}" type="slidenum">
              <a:rPr lang="pl-PL" smtClean="0"/>
              <a:t>‹#›</a:t>
            </a:fld>
            <a:endParaRPr lang="pl-PL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01547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20B6-928A-48DF-8B05-FD12534A0A78}" type="datetimeFigureOut">
              <a:rPr lang="pl-PL" smtClean="0"/>
              <a:t>28.11.2019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BFBF-1465-4CC8-BD35-D1D0960761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0853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20B6-928A-48DF-8B05-FD12534A0A78}" type="datetimeFigureOut">
              <a:rPr lang="pl-PL" smtClean="0"/>
              <a:t>28.11.2019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BFBF-1465-4CC8-BD35-D1D0960761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3117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20B6-928A-48DF-8B05-FD12534A0A78}" type="datetimeFigureOut">
              <a:rPr lang="pl-PL" smtClean="0"/>
              <a:t>28.11.2019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BFBF-1465-4CC8-BD35-D1D0960761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3940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20B6-928A-48DF-8B05-FD12534A0A78}" type="datetimeFigureOut">
              <a:rPr lang="pl-PL" smtClean="0"/>
              <a:t>28.11.2019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BFBF-1465-4CC8-BD35-D1D0960761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8425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41D20B6-928A-48DF-8B05-FD12534A0A78}" type="datetimeFigureOut">
              <a:rPr lang="pl-PL" smtClean="0"/>
              <a:t>28.11.2019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606BFBF-1465-4CC8-BD35-D1D09607613F}" type="slidenum">
              <a:rPr lang="pl-PL" smtClean="0"/>
              <a:t>‹#›</a:t>
            </a:fld>
            <a:endParaRPr lang="pl-PL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3968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41D20B6-928A-48DF-8B05-FD12534A0A78}" type="datetimeFigureOut">
              <a:rPr lang="pl-PL" smtClean="0"/>
              <a:t>28.11.2019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606BFBF-1465-4CC8-BD35-D1D0960761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3654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41D20B6-928A-48DF-8B05-FD12534A0A78}" type="datetimeFigureOut">
              <a:rPr lang="pl-PL" smtClean="0"/>
              <a:t>28.11.2019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606BFBF-1465-4CC8-BD35-D1D09607613F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308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>
                <a:latin typeface="Comic Sans MS" panose="030F0702030302020204" pitchFamily="66" charset="0"/>
              </a:rPr>
              <a:t>ROLE W RUPIE</a:t>
            </a:r>
            <a:endParaRPr lang="pl-PL" dirty="0"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>
                <a:latin typeface="Comic Sans MS" panose="030F0702030302020204" pitchFamily="66" charset="0"/>
              </a:rPr>
              <a:t>WITAM</a:t>
            </a:r>
            <a:endParaRPr lang="pl-PL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026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>
                <a:latin typeface="Comic Sans MS" panose="030F0702030302020204" pitchFamily="66" charset="0"/>
              </a:rPr>
              <a:t>Deweloper </a:t>
            </a:r>
            <a:r>
              <a:rPr lang="pl-PL" b="1" dirty="0" smtClean="0">
                <a:latin typeface="Comic Sans MS" panose="030F0702030302020204" pitchFamily="66" charset="0"/>
              </a:rPr>
              <a:t>KURSU</a:t>
            </a:r>
            <a:r>
              <a:rPr lang="pl-PL" b="1" dirty="0">
                <a:latin typeface="Comic Sans MS" panose="030F0702030302020204" pitchFamily="66" charset="0"/>
              </a:rPr>
              <a:t/>
            </a:r>
            <a:br>
              <a:rPr lang="pl-PL" b="1" dirty="0">
                <a:latin typeface="Comic Sans MS" panose="030F0702030302020204" pitchFamily="66" charset="0"/>
              </a:rPr>
            </a:br>
            <a:endParaRPr lang="pl-PL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7581" y="1248035"/>
            <a:ext cx="10178322" cy="1495166"/>
          </a:xfrm>
        </p:spPr>
        <p:txBody>
          <a:bodyPr/>
          <a:lstStyle/>
          <a:p>
            <a:pPr algn="just"/>
            <a:r>
              <a:rPr lang="pl-PL" dirty="0">
                <a:latin typeface="Comic Sans MS" panose="030F0702030302020204" pitchFamily="66" charset="0"/>
              </a:rPr>
              <a:t>Twórca kursu opracowuje materiały szkoleniowe, aby nauczyć użytkowników, jak korzystać z produktu. Obejmuje to tworzenie slajdów, notatek dla studentów, przykładów, samouczków itp. W celu lepszego zrozumienia produktu przez użytkowników.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17581" y="28627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b="1" dirty="0">
                <a:latin typeface="Comic Sans MS" panose="030F0702030302020204" pitchFamily="66" charset="0"/>
              </a:rPr>
              <a:t>Recenzent projektu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51678" y="3726918"/>
            <a:ext cx="10178322" cy="1495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l-PL" dirty="0">
                <a:latin typeface="Comic Sans MS" panose="030F0702030302020204" pitchFamily="66" charset="0"/>
              </a:rPr>
              <a:t>Rola recenzenta projektu odpowiada za ocenę artefaktów planowania projektu i artefaktów oceny projektu w głównych punktach przeglądu w cyklu życia projektu. Są to znaczące wydarzenia przeglądowe, ponieważ oznaczają punkty, w których projekt może zostać anulowany, jeśli planowanie jest nieodpowiednie lub postęp jest niedopuszczalnie niski.</a:t>
            </a:r>
          </a:p>
        </p:txBody>
      </p:sp>
    </p:spTree>
    <p:extLst>
      <p:ext uri="{BB962C8B-B14F-4D97-AF65-F5344CB8AC3E}">
        <p14:creationId xmlns:p14="http://schemas.microsoft.com/office/powerpoint/2010/main" val="1934128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>
                <a:latin typeface="Comic Sans MS" panose="030F0702030302020204" pitchFamily="66" charset="0"/>
              </a:rPr>
              <a:t>Próbnik</a:t>
            </a:r>
            <a:br>
              <a:rPr lang="pl-PL" b="1" dirty="0">
                <a:latin typeface="Comic Sans MS" panose="030F0702030302020204" pitchFamily="66" charset="0"/>
              </a:rPr>
            </a:br>
            <a:endParaRPr lang="pl-PL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 dirty="0">
                <a:latin typeface="Comic Sans MS" panose="030F0702030302020204" pitchFamily="66" charset="0"/>
              </a:rPr>
              <a:t>Rola Testera jest odpowiedzialna za podstawowe działania związane z testowaniem, które obejmują przeprowadzanie niezbędnych testów i rejestrowanie wyników tych testów. Obejmuje to: </a:t>
            </a:r>
          </a:p>
          <a:p>
            <a:pPr algn="just"/>
            <a:r>
              <a:rPr lang="pl-PL" dirty="0">
                <a:latin typeface="Comic Sans MS" panose="030F0702030302020204" pitchFamily="66" charset="0"/>
              </a:rPr>
              <a:t>Określenie najbardziej odpowiedniego podejścia do implementacji dla danego testu </a:t>
            </a:r>
          </a:p>
          <a:p>
            <a:pPr algn="just"/>
            <a:r>
              <a:rPr lang="pl-PL" dirty="0">
                <a:latin typeface="Comic Sans MS" panose="030F0702030302020204" pitchFamily="66" charset="0"/>
              </a:rPr>
              <a:t>Realizacja indywidualnych testów </a:t>
            </a:r>
          </a:p>
          <a:p>
            <a:pPr algn="just"/>
            <a:r>
              <a:rPr lang="pl-PL" dirty="0">
                <a:latin typeface="Comic Sans MS" panose="030F0702030302020204" pitchFamily="66" charset="0"/>
              </a:rPr>
              <a:t>Konfigurowanie i wykonywanie testów </a:t>
            </a:r>
          </a:p>
          <a:p>
            <a:pPr algn="just"/>
            <a:r>
              <a:rPr lang="pl-PL" dirty="0">
                <a:latin typeface="Comic Sans MS" panose="030F0702030302020204" pitchFamily="66" charset="0"/>
              </a:rPr>
              <a:t>Rejestrowanie wyników i weryfikacja wykonania testu </a:t>
            </a:r>
          </a:p>
          <a:p>
            <a:pPr algn="just"/>
            <a:r>
              <a:rPr lang="pl-PL" dirty="0">
                <a:latin typeface="Comic Sans MS" panose="030F0702030302020204" pitchFamily="66" charset="0"/>
              </a:rPr>
              <a:t>Analiza i odzyskiwanie po błędach wykonania </a:t>
            </a:r>
          </a:p>
          <a:p>
            <a:pPr algn="just"/>
            <a:endParaRPr lang="pl-PL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206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 err="1" smtClean="0">
                <a:latin typeface="Comic Sans MS" panose="030F0702030302020204" pitchFamily="66" charset="0"/>
              </a:rPr>
              <a:t>Implementator</a:t>
            </a:r>
            <a:endParaRPr lang="pl-PL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>
                <a:latin typeface="Comic Sans MS" panose="030F0702030302020204" pitchFamily="66" charset="0"/>
              </a:rPr>
              <a:t>Rola realizatora odpowiada za opracowywanie i testowanie komponentów, zgodnie z przyjętymi standardami projektu, w celu integracji z większymi podsystemami. Gdy komponenty testowe, takie jak sterowniki lub kody pośredniczące, muszą zostać utworzone w celu wsparcia testowania, realizator jest również odpowiedzialny za opracowanie i testowanie komponentów testowych i odpowiednich podsystemów.</a:t>
            </a:r>
          </a:p>
        </p:txBody>
      </p:sp>
    </p:spTree>
    <p:extLst>
      <p:ext uri="{BB962C8B-B14F-4D97-AF65-F5344CB8AC3E}">
        <p14:creationId xmlns:p14="http://schemas.microsoft.com/office/powerpoint/2010/main" val="4279785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 smtClean="0">
                <a:latin typeface="Comic Sans MS" panose="030F0702030302020204" pitchFamily="66" charset="0"/>
              </a:rPr>
              <a:t>DZIĘKUJeMY</a:t>
            </a:r>
            <a:r>
              <a:rPr lang="pl-PL" dirty="0" smtClean="0">
                <a:latin typeface="Comic Sans MS" panose="030F0702030302020204" pitchFamily="66" charset="0"/>
              </a:rPr>
              <a:t> ZA UWAGĘ</a:t>
            </a:r>
            <a:endParaRPr lang="pl-PL" dirty="0">
              <a:latin typeface="Comic Sans MS" panose="030F0702030302020204" pitchFamily="66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962" y="1558084"/>
            <a:ext cx="6851736" cy="4576960"/>
          </a:xfrm>
        </p:spPr>
      </p:pic>
    </p:spTree>
    <p:extLst>
      <p:ext uri="{BB962C8B-B14F-4D97-AF65-F5344CB8AC3E}">
        <p14:creationId xmlns:p14="http://schemas.microsoft.com/office/powerpoint/2010/main" val="2968022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>
                <a:latin typeface="Comic Sans MS" panose="030F0702030302020204" pitchFamily="66" charset="0"/>
              </a:rPr>
              <a:t>Menadżer projektu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dirty="0" smtClean="0">
                <a:latin typeface="Comic Sans MS" panose="030F0702030302020204" pitchFamily="66" charset="0"/>
              </a:rPr>
              <a:t>Menadżer projektu przydziela </a:t>
            </a:r>
            <a:r>
              <a:rPr lang="pl-PL" dirty="0">
                <a:latin typeface="Comic Sans MS" panose="030F0702030302020204" pitchFamily="66" charset="0"/>
              </a:rPr>
              <a:t>zasoby, kształtuje priorytety, koordynuje interakcje z klientami i użytkownikami i ogólnie utrzymuje zespół projektowy skoncentrowany na właściwym celu. Kierownik projektu ustanawia również zestaw praktyk, które zapewniają integralność i jakość artefaktów projektu.</a:t>
            </a:r>
          </a:p>
        </p:txBody>
      </p:sp>
    </p:spTree>
    <p:extLst>
      <p:ext uri="{BB962C8B-B14F-4D97-AF65-F5344CB8AC3E}">
        <p14:creationId xmlns:p14="http://schemas.microsoft.com/office/powerpoint/2010/main" val="1018614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 smtClean="0">
                <a:latin typeface="Comic Sans MS" panose="030F0702030302020204" pitchFamily="66" charset="0"/>
              </a:rPr>
              <a:t>inżynier Procesu </a:t>
            </a:r>
            <a:br>
              <a:rPr lang="pl-PL" b="1" dirty="0" smtClean="0">
                <a:latin typeface="Comic Sans MS" panose="030F0702030302020204" pitchFamily="66" charset="0"/>
              </a:rPr>
            </a:br>
            <a:endParaRPr lang="pl-PL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b="1" dirty="0">
                <a:latin typeface="Comic Sans MS" panose="030F0702030302020204" pitchFamily="66" charset="0"/>
              </a:rPr>
              <a:t>Rola: inżynier Procesu </a:t>
            </a:r>
          </a:p>
          <a:p>
            <a:pPr algn="just"/>
            <a:r>
              <a:rPr lang="pl-PL" dirty="0">
                <a:latin typeface="Comic Sans MS" panose="030F0702030302020204" pitchFamily="66" charset="0"/>
              </a:rPr>
              <a:t>Rola inżyniera procesu jest odpowiedzialna za sam proces tworzenia oprogramowania. Obejmuje to konfigurację procesu przed rozpoczęciem projektu i ciągłe doskonalenie procesu podczas prac programistycznych. </a:t>
            </a:r>
          </a:p>
          <a:p>
            <a:pPr algn="just"/>
            <a:endParaRPr lang="pl-PL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384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>
                <a:latin typeface="Comic Sans MS" panose="030F0702030302020204" pitchFamily="66" charset="0"/>
              </a:rPr>
              <a:t>Analityk systemu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39513"/>
          </a:xfrm>
        </p:spPr>
        <p:txBody>
          <a:bodyPr/>
          <a:lstStyle/>
          <a:p>
            <a:pPr marL="0" indent="0" algn="just">
              <a:buNone/>
            </a:pPr>
            <a:r>
              <a:rPr lang="pl-PL" dirty="0">
                <a:latin typeface="Comic Sans MS" panose="030F0702030302020204" pitchFamily="66" charset="0"/>
              </a:rPr>
              <a:t>A</a:t>
            </a:r>
            <a:r>
              <a:rPr lang="pl-PL" dirty="0" smtClean="0">
                <a:latin typeface="Comic Sans MS" panose="030F0702030302020204" pitchFamily="66" charset="0"/>
              </a:rPr>
              <a:t>nalityk systemu prowadzi </a:t>
            </a:r>
            <a:r>
              <a:rPr lang="pl-PL" dirty="0">
                <a:latin typeface="Comic Sans MS" panose="030F0702030302020204" pitchFamily="66" charset="0"/>
              </a:rPr>
              <a:t>i koordynuje </a:t>
            </a:r>
            <a:r>
              <a:rPr lang="pl-PL" dirty="0" smtClean="0">
                <a:latin typeface="Comic Sans MS" panose="030F0702030302020204" pitchFamily="66" charset="0"/>
              </a:rPr>
              <a:t>zbieranie </a:t>
            </a:r>
            <a:r>
              <a:rPr lang="pl-PL" dirty="0">
                <a:latin typeface="Comic Sans MS" panose="030F0702030302020204" pitchFamily="66" charset="0"/>
              </a:rPr>
              <a:t>wymagań i modelowanie przypadków użycia, opisując funkcjonalność systemu i ograniczając system; na przykład ustalenie, którzy aktorzy i przypadki użycia istnieją i w jaki sposób wchodzą w interakcje</a:t>
            </a:r>
            <a:r>
              <a:rPr lang="pl-PL" dirty="0" smtClean="0">
                <a:latin typeface="Comic Sans MS" panose="030F0702030302020204" pitchFamily="66" charset="0"/>
              </a:rPr>
              <a:t>.</a:t>
            </a:r>
          </a:p>
          <a:p>
            <a:pPr marL="0" indent="0" algn="just">
              <a:buNone/>
            </a:pPr>
            <a:endParaRPr lang="pl-PL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pl-PL" dirty="0">
                <a:latin typeface="Comic Sans MS" panose="030F0702030302020204" pitchFamily="66" charset="0"/>
              </a:rPr>
              <a:t>Osoba działająca jako analityk systemowy jest dobrym </a:t>
            </a:r>
            <a:r>
              <a:rPr lang="pl-PL" dirty="0" err="1" smtClean="0">
                <a:latin typeface="Comic Sans MS" panose="030F0702030302020204" pitchFamily="66" charset="0"/>
              </a:rPr>
              <a:t>facylitatorem</a:t>
            </a:r>
            <a:r>
              <a:rPr lang="pl-PL" dirty="0" smtClean="0">
                <a:latin typeface="Comic Sans MS" panose="030F0702030302020204" pitchFamily="66" charset="0"/>
              </a:rPr>
              <a:t>* </a:t>
            </a:r>
            <a:r>
              <a:rPr lang="pl-PL" dirty="0">
                <a:latin typeface="Comic Sans MS" panose="030F0702030302020204" pitchFamily="66" charset="0"/>
              </a:rPr>
              <a:t>i ma ponadprzeciętne umiejętności komunikacyjne. Znajomość dziedzin biznesu i technologii jest niezbędna, aby mieć ją wśród osób pełniących tę rolę</a:t>
            </a:r>
            <a:r>
              <a:rPr lang="pl-PL" dirty="0" smtClean="0">
                <a:latin typeface="Comic Sans MS" panose="030F0702030302020204" pitchFamily="66" charset="0"/>
              </a:rPr>
              <a:t>.</a:t>
            </a:r>
          </a:p>
          <a:p>
            <a:pPr marL="0" indent="0" algn="just">
              <a:buNone/>
            </a:pPr>
            <a:endParaRPr lang="pl-PL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pl-PL" dirty="0">
                <a:latin typeface="Comic Sans MS" panose="030F0702030302020204" pitchFamily="66" charset="0"/>
              </a:rPr>
              <a:t>*Rolą </a:t>
            </a:r>
            <a:r>
              <a:rPr lang="pl-PL" dirty="0" err="1">
                <a:latin typeface="Comic Sans MS" panose="030F0702030302020204" pitchFamily="66" charset="0"/>
              </a:rPr>
              <a:t>facylitatora</a:t>
            </a:r>
            <a:r>
              <a:rPr lang="pl-PL" dirty="0">
                <a:latin typeface="Comic Sans MS" panose="030F0702030302020204" pitchFamily="66" charset="0"/>
              </a:rPr>
              <a:t> jest mediacja między stronami.</a:t>
            </a:r>
          </a:p>
        </p:txBody>
      </p:sp>
    </p:spTree>
    <p:extLst>
      <p:ext uri="{BB962C8B-B14F-4D97-AF65-F5344CB8AC3E}">
        <p14:creationId xmlns:p14="http://schemas.microsoft.com/office/powerpoint/2010/main" val="1245993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7" y="382385"/>
            <a:ext cx="10487241" cy="795626"/>
          </a:xfrm>
        </p:spPr>
        <p:txBody>
          <a:bodyPr>
            <a:normAutofit/>
          </a:bodyPr>
          <a:lstStyle/>
          <a:p>
            <a:pPr algn="ctr"/>
            <a:r>
              <a:rPr lang="pl-PL" sz="4400" b="1" dirty="0">
                <a:latin typeface="Comic Sans MS" panose="030F0702030302020204" pitchFamily="66" charset="0"/>
              </a:rPr>
              <a:t>Architekt oprogramowania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7" y="1000898"/>
            <a:ext cx="10178322" cy="1470453"/>
          </a:xfrm>
        </p:spPr>
        <p:txBody>
          <a:bodyPr/>
          <a:lstStyle/>
          <a:p>
            <a:pPr algn="just"/>
            <a:r>
              <a:rPr lang="pl-PL" dirty="0" smtClean="0">
                <a:latin typeface="Comic Sans MS" panose="030F0702030302020204" pitchFamily="66" charset="0"/>
              </a:rPr>
              <a:t>Architekt </a:t>
            </a:r>
            <a:r>
              <a:rPr lang="pl-PL" dirty="0">
                <a:latin typeface="Comic Sans MS" panose="030F0702030302020204" pitchFamily="66" charset="0"/>
              </a:rPr>
              <a:t>oprogramowania prowadzi i koordynuje działania techniczne i artefakty w całym projekcie. </a:t>
            </a:r>
            <a:r>
              <a:rPr lang="pl-PL" dirty="0" smtClean="0">
                <a:latin typeface="Comic Sans MS" panose="030F0702030302020204" pitchFamily="66" charset="0"/>
              </a:rPr>
              <a:t> Architekt </a:t>
            </a:r>
            <a:r>
              <a:rPr lang="pl-PL" dirty="0">
                <a:latin typeface="Comic Sans MS" panose="030F0702030302020204" pitchFamily="66" charset="0"/>
              </a:rPr>
              <a:t>oprogramowania ustala ogólną strukturę dla każdego widoku architektonicznego: rozkład widoku, grupowanie elementów oraz interfejsy między tymi głównymi grupami</a:t>
            </a:r>
            <a:r>
              <a:rPr lang="pl-PL" dirty="0" smtClean="0">
                <a:latin typeface="Comic Sans MS" panose="030F0702030302020204" pitchFamily="66" charset="0"/>
              </a:rPr>
              <a:t>.</a:t>
            </a:r>
            <a:endParaRPr lang="pl-PL" dirty="0">
              <a:latin typeface="Comic Sans MS" panose="030F0702030302020204" pitchFamily="66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51676" y="2471351"/>
            <a:ext cx="10487241" cy="7956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4800" b="1" dirty="0">
                <a:latin typeface="Comic Sans MS" panose="030F0702030302020204" pitchFamily="66" charset="0"/>
              </a:rPr>
              <a:t>Projektant bazy danych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51675" y="3266977"/>
            <a:ext cx="10178322" cy="1470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l-PL" dirty="0">
                <a:latin typeface="Comic Sans MS" panose="030F0702030302020204" pitchFamily="66" charset="0"/>
              </a:rPr>
              <a:t>P</a:t>
            </a:r>
            <a:r>
              <a:rPr lang="pl-PL" dirty="0" smtClean="0">
                <a:latin typeface="Comic Sans MS" panose="030F0702030302020204" pitchFamily="66" charset="0"/>
              </a:rPr>
              <a:t>rojektant </a:t>
            </a:r>
            <a:r>
              <a:rPr lang="pl-PL" dirty="0">
                <a:latin typeface="Comic Sans MS" panose="030F0702030302020204" pitchFamily="66" charset="0"/>
              </a:rPr>
              <a:t>bazy danych definiuje tabele, indeksy, widoki, ograniczenia, wyzwalacze, procedury składowane, obszary tabel lub parametry przechowywania oraz inne konstrukcje specyficzne dla bazy danych potrzebne do przechowywania, pobierania i usuwania trwałych obiektów. </a:t>
            </a:r>
          </a:p>
        </p:txBody>
      </p:sp>
    </p:spTree>
    <p:extLst>
      <p:ext uri="{BB962C8B-B14F-4D97-AF65-F5344CB8AC3E}">
        <p14:creationId xmlns:p14="http://schemas.microsoft.com/office/powerpoint/2010/main" val="1154752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>
                <a:latin typeface="Comic Sans MS" panose="030F0702030302020204" pitchFamily="66" charset="0"/>
              </a:rPr>
              <a:t>Integrator</a:t>
            </a:r>
            <a:br>
              <a:rPr lang="pl-PL" b="1" dirty="0">
                <a:latin typeface="Comic Sans MS" panose="030F0702030302020204" pitchFamily="66" charset="0"/>
              </a:rPr>
            </a:br>
            <a:endParaRPr lang="pl-PL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2"/>
            <a:ext cx="10178322" cy="2945026"/>
          </a:xfrm>
        </p:spPr>
        <p:txBody>
          <a:bodyPr/>
          <a:lstStyle/>
          <a:p>
            <a:pPr algn="just"/>
            <a:r>
              <a:rPr lang="pl-PL" dirty="0" err="1" smtClean="0">
                <a:latin typeface="Comic Sans MS" panose="030F0702030302020204" pitchFamily="66" charset="0"/>
              </a:rPr>
              <a:t>Implementatorzy</a:t>
            </a:r>
            <a:r>
              <a:rPr lang="pl-PL" dirty="0" smtClean="0">
                <a:latin typeface="Comic Sans MS" panose="030F0702030302020204" pitchFamily="66" charset="0"/>
              </a:rPr>
              <a:t> </a:t>
            </a:r>
            <a:r>
              <a:rPr lang="pl-PL" dirty="0">
                <a:latin typeface="Comic Sans MS" panose="030F0702030302020204" pitchFamily="66" charset="0"/>
              </a:rPr>
              <a:t>dostarczają </a:t>
            </a:r>
            <a:r>
              <a:rPr lang="pl-PL" b="1" dirty="0">
                <a:latin typeface="Comic Sans MS" panose="030F0702030302020204" pitchFamily="66" charset="0"/>
              </a:rPr>
              <a:t>przetestowane</a:t>
            </a:r>
            <a:r>
              <a:rPr lang="pl-PL" dirty="0">
                <a:latin typeface="Comic Sans MS" panose="030F0702030302020204" pitchFamily="66" charset="0"/>
              </a:rPr>
              <a:t> komponenty do obszaru roboczego integracji, natomiast integratorzy łączą je w celu stworzenia kompilacji. Integrator jest również odpowiedzialny za planowanie integracji, która odbywa się na poziomie podsystemu i systemu, przy czym każdy z nich ma oddzielny obszar roboczy integracji. Testowane komponenty są dostarczane z prywatnego obszaru roboczego programisty do obszaru roboczego integracji podsystemu, natomiast zintegrowane </a:t>
            </a:r>
            <a:r>
              <a:rPr lang="pl-PL" dirty="0" err="1" smtClean="0">
                <a:latin typeface="Comic Sans MS" panose="030F0702030302020204" pitchFamily="66" charset="0"/>
              </a:rPr>
              <a:t>podsystemysą</a:t>
            </a:r>
            <a:r>
              <a:rPr lang="pl-PL" dirty="0" smtClean="0">
                <a:latin typeface="Comic Sans MS" panose="030F0702030302020204" pitchFamily="66" charset="0"/>
              </a:rPr>
              <a:t> </a:t>
            </a:r>
            <a:r>
              <a:rPr lang="pl-PL" dirty="0">
                <a:latin typeface="Comic Sans MS" panose="030F0702030302020204" pitchFamily="66" charset="0"/>
              </a:rPr>
              <a:t>dostarczane z obszaru roboczego integracji podsystemu do obszaru roboczego integracji systemu.</a:t>
            </a:r>
          </a:p>
        </p:txBody>
      </p:sp>
    </p:spTree>
    <p:extLst>
      <p:ext uri="{BB962C8B-B14F-4D97-AF65-F5344CB8AC3E}">
        <p14:creationId xmlns:p14="http://schemas.microsoft.com/office/powerpoint/2010/main" val="3824554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>
                <a:latin typeface="Comic Sans MS" panose="030F0702030302020204" pitchFamily="66" charset="0"/>
              </a:rPr>
              <a:t>Administrator systemu</a:t>
            </a:r>
            <a:br>
              <a:rPr lang="pl-PL" b="1" dirty="0">
                <a:latin typeface="Comic Sans MS" panose="030F0702030302020204" pitchFamily="66" charset="0"/>
              </a:rPr>
            </a:br>
            <a:endParaRPr lang="pl-PL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 smtClean="0">
                <a:latin typeface="Comic Sans MS" panose="030F0702030302020204" pitchFamily="66" charset="0"/>
              </a:rPr>
              <a:t>Administrator systemu </a:t>
            </a:r>
            <a:r>
              <a:rPr lang="pl-PL" dirty="0">
                <a:latin typeface="Comic Sans MS" panose="030F0702030302020204" pitchFamily="66" charset="0"/>
              </a:rPr>
              <a:t>utrzymuje środowisko programistyczne, zarówno sprzęt, jak i oprogramowanie, </a:t>
            </a:r>
            <a:r>
              <a:rPr lang="pl-PL" dirty="0" smtClean="0">
                <a:latin typeface="Comic Sans MS" panose="030F0702030302020204" pitchFamily="66" charset="0"/>
              </a:rPr>
              <a:t>administracje systemem, tworzy kopie zapasowe </a:t>
            </a:r>
            <a:r>
              <a:rPr lang="pl-PL" dirty="0">
                <a:latin typeface="Comic Sans MS" panose="030F0702030302020204" pitchFamily="66" charset="0"/>
              </a:rPr>
              <a:t>i tak dalej. </a:t>
            </a:r>
          </a:p>
        </p:txBody>
      </p:sp>
    </p:spTree>
    <p:extLst>
      <p:ext uri="{BB962C8B-B14F-4D97-AF65-F5344CB8AC3E}">
        <p14:creationId xmlns:p14="http://schemas.microsoft.com/office/powerpoint/2010/main" val="2249497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>
                <a:latin typeface="Comic Sans MS" panose="030F0702030302020204" pitchFamily="66" charset="0"/>
              </a:rPr>
              <a:t>Kierownik testów</a:t>
            </a:r>
            <a:br>
              <a:rPr lang="pl-PL" b="1" dirty="0">
                <a:latin typeface="Comic Sans MS" panose="030F0702030302020204" pitchFamily="66" charset="0"/>
              </a:rPr>
            </a:br>
            <a:endParaRPr lang="pl-PL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dirty="0" smtClean="0">
                <a:latin typeface="Comic Sans MS" panose="030F0702030302020204" pitchFamily="66" charset="0"/>
              </a:rPr>
              <a:t>Rolą kierownika </a:t>
            </a:r>
            <a:r>
              <a:rPr lang="pl-PL" dirty="0">
                <a:latin typeface="Comic Sans MS" panose="030F0702030302020204" pitchFamily="66" charset="0"/>
              </a:rPr>
              <a:t>testów jest ogólna odpowiedzialność za sukces wysiłku testowego. Rola polega na wspieraniu jakości i testowania, planowaniu i zarządzaniu zasobami oraz rozwiązywaniu problemów, które utrudniają testowanie. Obejmuje to: </a:t>
            </a:r>
          </a:p>
          <a:p>
            <a:pPr algn="just"/>
            <a:r>
              <a:rPr lang="pl-PL" dirty="0">
                <a:latin typeface="Comic Sans MS" panose="030F0702030302020204" pitchFamily="66" charset="0"/>
              </a:rPr>
              <a:t>Negocjowanie bieżącego celu i rezultatów wysiłku testowego </a:t>
            </a:r>
          </a:p>
          <a:p>
            <a:pPr algn="just"/>
            <a:r>
              <a:rPr lang="pl-PL" dirty="0">
                <a:latin typeface="Comic Sans MS" panose="030F0702030302020204" pitchFamily="66" charset="0"/>
              </a:rPr>
              <a:t>Zapewnienie odpowiedniego planowania i zarządzania zasobami testowymi </a:t>
            </a:r>
          </a:p>
          <a:p>
            <a:pPr algn="just"/>
            <a:r>
              <a:rPr lang="pl-PL" dirty="0">
                <a:latin typeface="Comic Sans MS" panose="030F0702030302020204" pitchFamily="66" charset="0"/>
              </a:rPr>
              <a:t>Ocena postępu i skuteczności wysiłku testowego </a:t>
            </a:r>
          </a:p>
          <a:p>
            <a:pPr algn="just"/>
            <a:r>
              <a:rPr lang="pl-PL" dirty="0">
                <a:latin typeface="Comic Sans MS" panose="030F0702030302020204" pitchFamily="66" charset="0"/>
              </a:rPr>
              <a:t>Propagowanie odpowiedniego poziomu jakości poprzez rozwiązanie ważnych wad </a:t>
            </a:r>
          </a:p>
          <a:p>
            <a:pPr algn="just"/>
            <a:r>
              <a:rPr lang="pl-PL" dirty="0">
                <a:latin typeface="Comic Sans MS" panose="030F0702030302020204" pitchFamily="66" charset="0"/>
              </a:rPr>
              <a:t>Propagowanie odpowiedniego poziomu koncentracji testowalności w procesie tworzenia oprogramowania </a:t>
            </a:r>
          </a:p>
          <a:p>
            <a:pPr algn="just"/>
            <a:endParaRPr lang="pl-PL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424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b="1" dirty="0">
                <a:latin typeface="Comic Sans MS" panose="030F0702030302020204" pitchFamily="66" charset="0"/>
              </a:rPr>
              <a:t>Projektant interfejsu użytkownika </a:t>
            </a:r>
            <a:br>
              <a:rPr lang="pl-PL" sz="3200" b="1" dirty="0">
                <a:latin typeface="Comic Sans MS" panose="030F0702030302020204" pitchFamily="66" charset="0"/>
              </a:rPr>
            </a:br>
            <a:endParaRPr lang="pl-PL" sz="32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l-PL" dirty="0">
                <a:latin typeface="Comic Sans MS" panose="030F0702030302020204" pitchFamily="66" charset="0"/>
              </a:rPr>
              <a:t>Projektant interfejsu użytkownika prowadzi i koordynuje prototypowanie i projektowanie interfejsu użytkownika poprzez: </a:t>
            </a:r>
          </a:p>
          <a:p>
            <a:pPr algn="just"/>
            <a:r>
              <a:rPr lang="pl-PL" dirty="0">
                <a:latin typeface="Comic Sans MS" panose="030F0702030302020204" pitchFamily="66" charset="0"/>
              </a:rPr>
              <a:t>przechwytywanie wymagań dotyczących interfejsu użytkownika, w tym wymagań użyteczności </a:t>
            </a:r>
          </a:p>
          <a:p>
            <a:pPr algn="just"/>
            <a:r>
              <a:rPr lang="pl-PL" dirty="0">
                <a:latin typeface="Comic Sans MS" panose="030F0702030302020204" pitchFamily="66" charset="0"/>
              </a:rPr>
              <a:t>budowanie prototypów interfejsu użytkownika </a:t>
            </a:r>
          </a:p>
          <a:p>
            <a:pPr algn="just"/>
            <a:r>
              <a:rPr lang="pl-PL" dirty="0">
                <a:latin typeface="Comic Sans MS" panose="030F0702030302020204" pitchFamily="66" charset="0"/>
              </a:rPr>
              <a:t>angażowanie innych interesariuszy interfejsu użytkownika, takich jak użytkownicy końcowi, w przeglądy użyteczności i sesje testowania użytkowania </a:t>
            </a:r>
          </a:p>
          <a:p>
            <a:pPr algn="just"/>
            <a:r>
              <a:rPr lang="pl-PL" dirty="0">
                <a:latin typeface="Comic Sans MS" panose="030F0702030302020204" pitchFamily="66" charset="0"/>
              </a:rPr>
              <a:t>przeglądanie i przekazywanie odpowiednich informacji zwrotnych na temat ostatecznego wdrożenia interfejsu użytkownika, opracowanego przez innych programistów; czyli projektanci i </a:t>
            </a:r>
            <a:r>
              <a:rPr lang="pl-PL" dirty="0" err="1" smtClean="0">
                <a:latin typeface="Comic Sans MS" panose="030F0702030302020204" pitchFamily="66" charset="0"/>
              </a:rPr>
              <a:t>implementatorzy</a:t>
            </a:r>
            <a:r>
              <a:rPr lang="pl-PL" dirty="0" smtClean="0">
                <a:latin typeface="Comic Sans MS" panose="030F0702030302020204" pitchFamily="66" charset="0"/>
              </a:rPr>
              <a:t>.</a:t>
            </a:r>
            <a:endParaRPr lang="pl-PL" dirty="0">
              <a:latin typeface="Comic Sans MS" panose="030F0702030302020204" pitchFamily="66" charset="0"/>
            </a:endParaRPr>
          </a:p>
          <a:p>
            <a:pPr algn="just"/>
            <a:endParaRPr lang="pl-PL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884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52AD6C38EF16E46AC634FE256848A58" ma:contentTypeVersion="6" ma:contentTypeDescription="Utwórz nowy dokument." ma:contentTypeScope="" ma:versionID="27ed119e44a0e71cd7c9db4ead39e03e">
  <xsd:schema xmlns:xsd="http://www.w3.org/2001/XMLSchema" xmlns:xs="http://www.w3.org/2001/XMLSchema" xmlns:p="http://schemas.microsoft.com/office/2006/metadata/properties" xmlns:ns2="cb11729a-8bd2-4c27-9c5c-98a2f23277df" targetNamespace="http://schemas.microsoft.com/office/2006/metadata/properties" ma:root="true" ma:fieldsID="98bdc60be5caad8aa2fb9aac512244a4" ns2:_="">
    <xsd:import namespace="cb11729a-8bd2-4c27-9c5c-98a2f23277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11729a-8bd2-4c27-9c5c-98a2f23277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3039FD-2E29-4EE4-BBFB-54915145B73C}"/>
</file>

<file path=customXml/itemProps2.xml><?xml version="1.0" encoding="utf-8"?>
<ds:datastoreItem xmlns:ds="http://schemas.openxmlformats.org/officeDocument/2006/customXml" ds:itemID="{CB222713-FFD9-4B55-AFA5-2496169F3959}"/>
</file>

<file path=customXml/itemProps3.xml><?xml version="1.0" encoding="utf-8"?>
<ds:datastoreItem xmlns:ds="http://schemas.openxmlformats.org/officeDocument/2006/customXml" ds:itemID="{11CC2858-221A-41FF-8B80-50CCEE06E82F}"/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33</TotalTime>
  <Words>684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Comic Sans MS</vt:lpstr>
      <vt:lpstr>Gill Sans MT</vt:lpstr>
      <vt:lpstr>Impact</vt:lpstr>
      <vt:lpstr>Badge</vt:lpstr>
      <vt:lpstr>ROLE W RUPIE</vt:lpstr>
      <vt:lpstr>Menadżer projektu</vt:lpstr>
      <vt:lpstr>inżynier Procesu  </vt:lpstr>
      <vt:lpstr>Analityk systemu </vt:lpstr>
      <vt:lpstr>Architekt oprogramowania </vt:lpstr>
      <vt:lpstr>Integrator </vt:lpstr>
      <vt:lpstr>Administrator systemu </vt:lpstr>
      <vt:lpstr>Kierownik testów </vt:lpstr>
      <vt:lpstr>Projektant interfejsu użytkownika  </vt:lpstr>
      <vt:lpstr>Deweloper KURSU </vt:lpstr>
      <vt:lpstr>Próbnik </vt:lpstr>
      <vt:lpstr>Implementator</vt:lpstr>
      <vt:lpstr>DZIĘKUJeMY ZA UWAGĘ</vt:lpstr>
    </vt:vector>
  </TitlesOfParts>
  <Company>Wydział Matematyki i Informatyki UAM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 W RUPIE</dc:title>
  <dc:creator>Dominik Małyszka</dc:creator>
  <cp:lastModifiedBy>Dominik Małyszka</cp:lastModifiedBy>
  <cp:revision>4</cp:revision>
  <dcterms:created xsi:type="dcterms:W3CDTF">2019-11-28T09:49:32Z</dcterms:created>
  <dcterms:modified xsi:type="dcterms:W3CDTF">2019-11-28T10:22:53Z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0x010100A52AD6C38EF16E46AC634FE256848A58</vt:lpwstr>
  </property>
</Properties>
</file>