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302" r:id="rId3"/>
    <p:sldId id="330" r:id="rId4"/>
    <p:sldId id="322" r:id="rId5"/>
    <p:sldId id="321" r:id="rId6"/>
    <p:sldId id="326" r:id="rId7"/>
    <p:sldId id="327" r:id="rId8"/>
    <p:sldId id="329" r:id="rId9"/>
    <p:sldId id="331" r:id="rId10"/>
    <p:sldId id="333" r:id="rId11"/>
    <p:sldId id="332" r:id="rId12"/>
    <p:sldId id="334" r:id="rId13"/>
    <p:sldId id="335" r:id="rId14"/>
    <p:sldId id="336" r:id="rId15"/>
    <p:sldId id="337" r:id="rId16"/>
    <p:sldId id="338" r:id="rId17"/>
    <p:sldId id="303" r:id="rId18"/>
    <p:sldId id="298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Ink Free" panose="03080402000500000000" pitchFamily="66" charset="0"/>
      <p:regular r:id="rId29"/>
    </p:embeddedFont>
    <p:embeddedFont>
      <p:font typeface="Lucida Console" panose="020B0609040504020204" pitchFamily="49" charset="0"/>
      <p:regular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7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1262062"/>
            <a:ext cx="10985501" cy="537436"/>
          </a:xfrm>
          <a:prstGeom prst="rect">
            <a:avLst/>
          </a:prstGeom>
        </p:spPr>
        <p:txBody>
          <a:bodyPr anchor="t"/>
          <a:lstStyle>
            <a:lvl1pPr>
              <a:defRPr sz="4219" spc="-84"/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747110"/>
            <a:ext cx="10985501" cy="350543"/>
          </a:xfrm>
          <a:prstGeom prst="rect">
            <a:avLst/>
          </a:prstGeom>
        </p:spPr>
        <p:txBody>
          <a:bodyPr lIns="24383" tIns="24383" rIns="24383" bIns="24383"/>
          <a:lstStyle>
            <a:lvl1pPr defTabSz="321933">
              <a:defRPr sz="2084">
                <a:solidFill>
                  <a:srgbClr val="005493"/>
                </a:solidFill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450439"/>
            <a:ext cx="10985501" cy="3096005"/>
          </a:xfrm>
          <a:prstGeom prst="rect">
            <a:avLst/>
          </a:prstGeom>
        </p:spPr>
        <p:txBody>
          <a:bodyPr/>
          <a:lstStyle>
            <a:lvl1pPr marL="303599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1pPr>
            <a:lvl2pPr marL="73220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2pPr>
            <a:lvl3pPr marL="116081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3pPr>
            <a:lvl4pPr marL="158942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4pPr>
            <a:lvl5pPr marL="201803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1499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Calibri" charset="0"/>
              </a:rPr>
              <a:t>CS 4350: Fundamentals of Software Engineering</a:t>
            </a: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CS 5500: Foundations of Software Engineering</a:t>
            </a:r>
            <a:br>
              <a:rPr lang="en-US" altLang="en-US" sz="3200" dirty="0">
                <a:sym typeface="Calibri" charset="0"/>
              </a:rPr>
            </a:b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Lesson </a:t>
            </a:r>
            <a:r>
              <a:rPr lang="en-US" altLang="en-US" dirty="0">
                <a:sym typeface="Calibri" charset="0"/>
              </a:rPr>
              <a:t>3.4: Building a REST server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E0F83-128C-4844-B1D8-8287D973A350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E218-33A7-4C03-8186-A9E354EA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exported by </a:t>
            </a:r>
            <a:r>
              <a:rPr lang="en-US" dirty="0" err="1"/>
              <a:t>transcriptManager</a:t>
            </a:r>
            <a:r>
              <a:rPr lang="en-US" dirty="0"/>
              <a:t>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68A2A-607F-4B33-A3C3-C57AB7CC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8E580-99B0-4D05-B9A9-8CF911D8784D}"/>
              </a:ext>
            </a:extLst>
          </p:cNvPr>
          <p:cNvSpPr/>
          <p:nvPr/>
        </p:nvSpPr>
        <p:spPr>
          <a:xfrm>
            <a:off x="838200" y="1343818"/>
            <a:ext cx="87125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initializes the database with 4 students,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each with an empty transcript (handy for debugging)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initialize ()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returns a list of all the transcripts.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handy for debugging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creates an empty transcript for a student with this name,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and returns a fresh ID number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name:string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gets transcript for given ID.  Returns undefined if missing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getTranscript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Transcript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returns list of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studentIDs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matching a given 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getStudentIDs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studentName:string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303BB-1A7F-49E0-9A84-3B4258482D2C}"/>
              </a:ext>
            </a:extLst>
          </p:cNvPr>
          <p:cNvSpPr/>
          <p:nvPr/>
        </p:nvSpPr>
        <p:spPr>
          <a:xfrm>
            <a:off x="9028587" y="4180186"/>
            <a:ext cx="2743199" cy="1052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Pretty much one function to implement each of the actions in the protocol.</a:t>
            </a:r>
          </a:p>
        </p:txBody>
      </p:sp>
    </p:spTree>
    <p:extLst>
      <p:ext uri="{BB962C8B-B14F-4D97-AF65-F5344CB8AC3E}">
        <p14:creationId xmlns:p14="http://schemas.microsoft.com/office/powerpoint/2010/main" val="66165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E218-33A7-4C03-8186-A9E354EA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exported by </a:t>
            </a:r>
            <a:r>
              <a:rPr lang="en-US" dirty="0" err="1"/>
              <a:t>transcriptManager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68A2A-607F-4B33-A3C3-C57AB7CC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8E580-99B0-4D05-B9A9-8CF911D8784D}"/>
              </a:ext>
            </a:extLst>
          </p:cNvPr>
          <p:cNvSpPr/>
          <p:nvPr/>
        </p:nvSpPr>
        <p:spPr>
          <a:xfrm>
            <a:off x="838200" y="1343818"/>
            <a:ext cx="1035264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deletes student with the given ID from the database.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throws exception if no such student.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studentID:StudentID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adds a grade for the given student in the given course.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throws error if student already has a grade in that course.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course: Course, grade: number) 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returns the grade for the given student in the given course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throws an error if no such student or no such grade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studentID:StudentID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course:Course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number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023A91-D48C-446B-9915-1F8238530261}"/>
              </a:ext>
            </a:extLst>
          </p:cNvPr>
          <p:cNvSpPr/>
          <p:nvPr/>
        </p:nvSpPr>
        <p:spPr>
          <a:xfrm>
            <a:off x="8388508" y="4805121"/>
            <a:ext cx="2743199" cy="1733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Could I have made this into a singleton exporting an interface that looks like this? Sure, but there doesn't seem to be any advantage to doing so.</a:t>
            </a:r>
          </a:p>
        </p:txBody>
      </p:sp>
    </p:spTree>
    <p:extLst>
      <p:ext uri="{BB962C8B-B14F-4D97-AF65-F5344CB8AC3E}">
        <p14:creationId xmlns:p14="http://schemas.microsoft.com/office/powerpoint/2010/main" val="293601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5711-344E-4F1B-ACD8-095D934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F3C2F-F9DA-4222-BF16-BE32A125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F8342-4462-4329-8F08-B452C7C6D9F7}"/>
              </a:ext>
            </a:extLst>
          </p:cNvPr>
          <p:cNvSpPr/>
          <p:nvPr/>
        </p:nvSpPr>
        <p:spPr>
          <a:xfrm>
            <a:off x="838200" y="1460599"/>
            <a:ext cx="103385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install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&lt;bunches of stuff...&gt;</a:t>
            </a:r>
          </a:p>
          <a:p>
            <a:endParaRPr lang="en-US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run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transcript-server@2.0.0 run C:\Users\wand\Demos\Transcript-Server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tsc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&amp;&amp; node ./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/index.js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Initial list of transcripts: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{ student: 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1,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'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avery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' }, grades: [] },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{ student: 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2,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'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' }, grades: [] },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{ student: 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3,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'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' }, grades: [] },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{ student: 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4,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'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casey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' }, grades: []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Express server now listening on localhost:4001</a:t>
            </a:r>
          </a:p>
        </p:txBody>
      </p:sp>
    </p:spTree>
    <p:extLst>
      <p:ext uri="{BB962C8B-B14F-4D97-AF65-F5344CB8AC3E}">
        <p14:creationId xmlns:p14="http://schemas.microsoft.com/office/powerpoint/2010/main" val="88263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A28C-DA21-4DCE-BA6D-346920B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server from the command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3003-9B64-4EC3-981A-F76E79E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CE1B7-4108-4B57-A252-ECDDB722A7FD}"/>
              </a:ext>
            </a:extLst>
          </p:cNvPr>
          <p:cNvSpPr/>
          <p:nvPr/>
        </p:nvSpPr>
        <p:spPr>
          <a:xfrm>
            <a:off x="907366" y="-6866126"/>
            <a:ext cx="10614074" cy="1144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{"student":{"studentID":3,"studentName":"blake"},"grades":[]}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POST localhost:4001/transcripts/3/cs100 -d grade=85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OK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localhost:4001/transcripts/3/cs100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{"studentID":3,"course":"cs100","grade":85}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POST localhost:4001/transcripts -d name=zeta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{"studentID":5}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{"student":{"studentID":5,"studentName":"zeta"},"grades":[]}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{"student":{"studentID":3,"studentName":"blake"},"grades":[{"course":"cs100","grade":85}]}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transcripts?name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{"student":{"studentID":1,"studentName":"avery"},"grades":[]},{"student":{"studentID":2,"studentName":"blake"},"grades":[]},{"student":{"studentID":3,"studentName":"blake"},"grades":[{"course":"cs100","grade":85}]},{"student":{"studentID":4,"studentName":"casey"},"grades":[]},{"student":{"studentID":5,"studentName":"zeta"},"grades":[]}]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 -d name=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{"student":{"studentID":1,"studentName":"avery"},"grades":[]},{"student":{"studentID":2,"studentName":"blake"},"grades":[]},{"student":{"studentID":3,"studentName":"blake"},"grades":[{"course":"cs100","grade":85}]},{"student":{"studentID":4,"studentName":"casey"},"grades":[]},{"student":{"studentID":5,"studentName":"zeta"},"grades":[]}]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studentids?name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[2,3]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00613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A28C-DA21-4DCE-BA6D-346920B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server from the command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3003-9B64-4EC3-981A-F76E79E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CE1B7-4108-4B57-A252-ECDDB722A7FD}"/>
              </a:ext>
            </a:extLst>
          </p:cNvPr>
          <p:cNvSpPr/>
          <p:nvPr/>
        </p:nvSpPr>
        <p:spPr>
          <a:xfrm>
            <a:off x="907366" y="-6866126"/>
            <a:ext cx="10614074" cy="1144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{"student":{"studentID":3,"studentName":"blake"},"grades":[]}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POST localhost:4001/transcripts/3/cs100 -d grade=85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OK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localhost:4001/transcripts/3/cs100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{"studentID":3,"course":"cs100","grade":85}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POST localhost:4001/transcripts -d name=zeta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{"studentID":5}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{"student":{"studentID":5,"studentName":"zeta"},"grades":[]}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{"student":{"studentID":3,"studentName":"blake"},"grades":[{"course":"cs100","grade":85}]}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transcripts?name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{"student":{"studentID":1,"studentName":"avery"},"grades":[]},{"student":{"studentID":2,"studentName":"blake"},"grades":[]},{"student":{"studentID":3,"studentName":"blake"},"grades":[{"course":"cs100","grade":85}]},{"student":{"studentID":4,"studentName":"casey"},"grades":[]},{"student":{"studentID":5,"studentName":"zeta"},"grades":[]}]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 -d name=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{"student":{"studentID":1,"studentName":"avery"},"grades":[]},{"student":{"studentID":2,"studentName":"blake"},"grades":[]},{"student":{"studentID":3,"studentName":"blake"},"grades":[{"course":"cs100","grade":85}]},{"student":{"studentID":4,"studentName":"casey"},"grades":[]},{"student":{"studentID":5,"studentName":"zeta"},"grades":[]}]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studentids?name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[2,3]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1760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A28C-DA21-4DCE-BA6D-346920B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server from the command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3003-9B64-4EC3-981A-F76E79E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CE1B7-4108-4B57-A252-ECDDB722A7FD}"/>
              </a:ext>
            </a:extLst>
          </p:cNvPr>
          <p:cNvSpPr/>
          <p:nvPr/>
        </p:nvSpPr>
        <p:spPr>
          <a:xfrm>
            <a:off x="907366" y="-6866126"/>
            <a:ext cx="10614074" cy="1144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{"student":{"studentID":3,"studentName":"blake"},"grades":[]}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POST localhost:4001/transcripts/3/cs100 -d grade=85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OK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localhost:4001/transcripts/3/cs100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{"studentID":3,"course":"cs100","grade":85}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POST localhost:4001/transcripts -d name=zeta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{"studentID":5}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{"student":{"studentID":5,"studentName":"zeta"},"grades":[]}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{"student":{"studentID":3,"studentName":"blake"},"grades":[{"course":"cs100","grade":85}]}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transcripts?name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{"student":{"studentID":1,"studentName":"avery"},"grades":[]},{"student":{"studentID":2,"studentName":"blake"},"grades":[]},{"student":{"studentID":3,"studentName":"blake"},"grades":[{"course":"cs100","grade":85}]},{"student":{"studentID":4,"studentName":"casey"},"grades":[]},{"student":{"studentID":5,"studentName":"zeta"},"grades":[]}]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 -d name=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{"student":{"studentID":1,"studentName":"avery"},"grades":[]},{"student":{"studentID":2,"studentName":"blake"},"grades":[]},{"student":{"studentID":3,"studentName":"blake"},"grades":[{"course":"cs100","grade":85}]},{"student":{"studentID":4,"studentName":"casey"},"grades":[]},{"student":{"studentID":5,"studentName":"zeta"},"grades":[]}]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studentids?name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[2,3]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7484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A28C-DA21-4DCE-BA6D-346920B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server from the command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3003-9B64-4EC3-981A-F76E79E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CE1B7-4108-4B57-A252-ECDDB722A7FD}"/>
              </a:ext>
            </a:extLst>
          </p:cNvPr>
          <p:cNvSpPr/>
          <p:nvPr/>
        </p:nvSpPr>
        <p:spPr>
          <a:xfrm>
            <a:off x="907366" y="-6866126"/>
            <a:ext cx="10614074" cy="1144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{"student":{"studentID":3,"studentName":"blake"},"grades":[]}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POST localhost:4001/transcripts/3/cs100 -d grade=85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OK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localhost:4001/transcripts/3/cs100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{"studentID":3,"course":"cs100","grade":85}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POST localhost:4001/transcripts -d name=zeta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{"studentID":5}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{"student":{"studentID":5,"studentName":"zeta"},"grades":[]}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{"student":{"studentID":3,"studentName":"blake"},"grades":[{"course":"cs100","grade":85}]}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transcripts?name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{"student":{"studentID":1,"studentName":"avery"},"grades":[]},{"student":{"studentID":2,"studentName":"blake"},"grades":[]},{"student":{"studentID":3,"studentName":"blake"},"grades":[{"course":"cs100","grade":85}]},{"student":{"studentID":4,"studentName":"casey"},"grades":[]},{"student":{"studentID":5,"studentName":"zeta"},"grades":[]}]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 -d name=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{"student":{"studentID":1,"studentName":"avery"},"grades":[]},{"student":{"studentID":2,"studentName":"blake"},"grades":[]},{"student":{"studentID":3,"studentName":"blake"},"grades":[{"course":"cs100","grade":85}]},{"student":{"studentID":4,"studentName":"casey"},"grades":[]},{"student":{"studentID":5,"studentName":"zeta"},"grades":[]}]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studentids?name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[2,3]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95296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prepared to:</a:t>
            </a:r>
          </a:p>
          <a:p>
            <a:pPr lvl="1"/>
            <a:r>
              <a:rPr lang="en-US" dirty="0"/>
              <a:t>Build a server for a simple REST protocol in express.js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A807E73-8E10-49FA-A4B6-D0453AFED611}"/>
              </a:ext>
            </a:extLst>
          </p:cNvPr>
          <p:cNvSpPr txBox="1">
            <a:spLocks/>
          </p:cNvSpPr>
          <p:nvPr/>
        </p:nvSpPr>
        <p:spPr>
          <a:xfrm>
            <a:off x="990600" y="1652560"/>
            <a:ext cx="78873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our next lesson, we'll build a server for the transcript protocol, using express.js.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prepared to:</a:t>
            </a:r>
          </a:p>
          <a:p>
            <a:pPr lvl="1"/>
            <a:r>
              <a:rPr lang="en-US" dirty="0"/>
              <a:t>Build a server for a simple REST protocol in express.js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F5D1-637C-4E99-9B7E-CFC7008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381D-29B3-491E-886B-F9B36242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of 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Discussion of the protocol for our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 of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Structure of a server in express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Codewalk</a:t>
            </a:r>
            <a:r>
              <a:rPr lang="en-US" dirty="0"/>
              <a:t> of the server, with discussion of the development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20051-B35E-47F9-BDAC-1CE04527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6363-8471-4295-93DE-677E78F5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41C2-50C7-40E6-8D50-ADBC4E87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Single Server</a:t>
            </a:r>
          </a:p>
          <a:p>
            <a:pPr lvl="1"/>
            <a:r>
              <a:rPr lang="en-US" dirty="0"/>
              <a:t>Client calls server, server responds.  That's it.</a:t>
            </a:r>
          </a:p>
          <a:p>
            <a:pPr lvl="1"/>
            <a:r>
              <a:rPr lang="en-US" dirty="0"/>
              <a:t>Separation of concerns:  client doesn't worry about data, server doesn't worry about UI</a:t>
            </a:r>
          </a:p>
          <a:p>
            <a:pPr lvl="1"/>
            <a:r>
              <a:rPr lang="en-US" dirty="0"/>
              <a:t>Server may pass request on to other machines, but that's not visible to the client</a:t>
            </a:r>
          </a:p>
          <a:p>
            <a:r>
              <a:rPr lang="en-US" dirty="0"/>
              <a:t>Stateless</a:t>
            </a:r>
          </a:p>
          <a:p>
            <a:pPr lvl="1"/>
            <a:r>
              <a:rPr lang="en-US" dirty="0"/>
              <a:t>No session state in the server</a:t>
            </a:r>
          </a:p>
          <a:p>
            <a:pPr lvl="1"/>
            <a:r>
              <a:rPr lang="en-US" dirty="0"/>
              <a:t>Each client request must contain all the information the server needs to process the request</a:t>
            </a:r>
          </a:p>
          <a:p>
            <a:r>
              <a:rPr lang="en-US" dirty="0"/>
              <a:t>Uniform Interface </a:t>
            </a:r>
          </a:p>
          <a:p>
            <a:pPr lvl="1"/>
            <a:r>
              <a:rPr lang="en-US" dirty="0"/>
              <a:t>associate URIs with resources</a:t>
            </a:r>
          </a:p>
          <a:p>
            <a:r>
              <a:rPr lang="en-US" dirty="0"/>
              <a:t>Uniform </a:t>
            </a:r>
            <a:r>
              <a:rPr lang="en-US" dirty="0" err="1"/>
              <a:t>Cacheability</a:t>
            </a:r>
            <a:endParaRPr lang="en-US" dirty="0"/>
          </a:p>
          <a:p>
            <a:pPr lvl="1"/>
            <a:r>
              <a:rPr lang="en-US" dirty="0"/>
              <a:t>requests must classify themselves as cacheable or not.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B9DDC-DE83-4559-A8B8-358A0CD8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13D-A05B-45A9-9896-5894169B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Interface:</a:t>
            </a:r>
            <a:br>
              <a:rPr lang="en-US" dirty="0"/>
            </a:br>
            <a:r>
              <a:rPr lang="en-US" dirty="0"/>
              <a:t>Nouns are represented as URIs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8AD3-FCBD-4FD6-AEBF-B423B842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 RESTful system, the server is visualized as a store of resources (nouns), each of which has some data associated with it.</a:t>
            </a:r>
          </a:p>
          <a:p>
            <a:r>
              <a:rPr lang="en-US" dirty="0"/>
              <a:t>URIs represent these resources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/cities/</a:t>
            </a:r>
            <a:r>
              <a:rPr lang="en-US" dirty="0" err="1">
                <a:latin typeface="Consolas" panose="020B0609020204030204" pitchFamily="49" charset="0"/>
              </a:rPr>
              <a:t>losangeles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/transcripts/00345/graduate  </a:t>
            </a:r>
            <a:r>
              <a:rPr lang="en-US" dirty="0"/>
              <a:t>(student 00345 has several transcripts in the system; this is the graduate one)</a:t>
            </a:r>
          </a:p>
          <a:p>
            <a:r>
              <a:rPr lang="en-US" dirty="0"/>
              <a:t>Anti-examples:     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Menlo Regular"/>
              </a:rPr>
              <a:t>/</a:t>
            </a:r>
            <a:r>
              <a:rPr lang="en-US" dirty="0" err="1">
                <a:latin typeface="Consolas" panose="020B0609020204030204" pitchFamily="49" charset="0"/>
                <a:sym typeface="Menlo Regular"/>
              </a:rPr>
              <a:t>getCity</a:t>
            </a:r>
            <a:r>
              <a:rPr lang="en-US" dirty="0">
                <a:latin typeface="Consolas" panose="020B0609020204030204" pitchFamily="49" charset="0"/>
                <a:sym typeface="Menlo Regular"/>
              </a:rPr>
              <a:t>/</a:t>
            </a:r>
            <a:r>
              <a:rPr lang="en-US" dirty="0" err="1">
                <a:latin typeface="Consolas" panose="020B0609020204030204" pitchFamily="49" charset="0"/>
                <a:sym typeface="Menlo Regular"/>
              </a:rPr>
              <a:t>losangeles</a:t>
            </a:r>
            <a:endParaRPr lang="en-US" dirty="0">
              <a:latin typeface="Consolas" panose="020B0609020204030204" pitchFamily="49" charset="0"/>
              <a:sym typeface="Menlo Regular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Menlo Regular"/>
              </a:rPr>
              <a:t>/</a:t>
            </a:r>
            <a:r>
              <a:rPr lang="en-US" dirty="0" err="1">
                <a:latin typeface="Consolas" panose="020B0609020204030204" pitchFamily="49" charset="0"/>
                <a:sym typeface="Menlo Regular"/>
              </a:rPr>
              <a:t>getCitybyID</a:t>
            </a:r>
            <a:r>
              <a:rPr lang="en-US" dirty="0">
                <a:latin typeface="Consolas" panose="020B0609020204030204" pitchFamily="49" charset="0"/>
                <a:sym typeface="Menlo Regular"/>
              </a:rPr>
              <a:t>/50654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Menlo Regular"/>
              </a:rPr>
              <a:t>/</a:t>
            </a:r>
            <a:r>
              <a:rPr lang="en-US" dirty="0" err="1">
                <a:latin typeface="Consolas" panose="020B0609020204030204" pitchFamily="49" charset="0"/>
                <a:sym typeface="Menlo Regular"/>
              </a:rPr>
              <a:t>Cities.php?id</a:t>
            </a:r>
            <a:r>
              <a:rPr lang="en-US" dirty="0">
                <a:latin typeface="Consolas" panose="020B0609020204030204" pitchFamily="49" charset="0"/>
                <a:sym typeface="Menlo Regular"/>
              </a:rPr>
              <a:t>=50654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53B94-0071-4F34-BB2E-E2162481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40E7D-8B97-495A-9123-D14C0D90BDD2}"/>
              </a:ext>
            </a:extLst>
          </p:cNvPr>
          <p:cNvSpPr/>
          <p:nvPr/>
        </p:nvSpPr>
        <p:spPr>
          <a:xfrm>
            <a:off x="8817571" y="3445148"/>
            <a:ext cx="2743199" cy="2406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Useful heuristic:  if you were keeping this data in a bunch of files, what would the directory structure look like?</a:t>
            </a:r>
          </a:p>
          <a:p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But you don't have to actually keep the data in that way. </a:t>
            </a:r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BBC1-47DC-4F12-BD55-85F437AF142A}"/>
              </a:ext>
            </a:extLst>
          </p:cNvPr>
          <p:cNvSpPr/>
          <p:nvPr/>
        </p:nvSpPr>
        <p:spPr>
          <a:xfrm>
            <a:off x="8817571" y="2286685"/>
            <a:ext cx="2743199" cy="974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We prefer plural nouns for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toplevel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resources, as you see here.  </a:t>
            </a:r>
          </a:p>
        </p:txBody>
      </p:sp>
    </p:spTree>
    <p:extLst>
      <p:ext uri="{BB962C8B-B14F-4D97-AF65-F5344CB8AC3E}">
        <p14:creationId xmlns:p14="http://schemas.microsoft.com/office/powerpoint/2010/main" val="26184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6D9C-DEF5-4E19-83B1-660BD2FD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Verbs are represented as 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D378-1043-401F-A839-4103FFB0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REST, there are four things you can do with a resource</a:t>
            </a:r>
          </a:p>
          <a:p>
            <a:r>
              <a:rPr lang="en-US" dirty="0"/>
              <a:t>POST: requests the server to create a resource</a:t>
            </a:r>
          </a:p>
          <a:p>
            <a:pPr lvl="1"/>
            <a:r>
              <a:rPr lang="en-US" dirty="0"/>
              <a:t>there are several ways in which the value for the new resource can be transmitted (more In a minute)</a:t>
            </a:r>
          </a:p>
          <a:p>
            <a:r>
              <a:rPr lang="en-US" dirty="0"/>
              <a:t>GET: requests the server to respond with a representation of the resource</a:t>
            </a:r>
          </a:p>
          <a:p>
            <a:r>
              <a:rPr lang="en-US" dirty="0"/>
              <a:t>PUT: requests the server to replace the value of the resource by the given value</a:t>
            </a:r>
          </a:p>
          <a:p>
            <a:r>
              <a:rPr lang="en-US" dirty="0"/>
              <a:t>DELETE: requests the server to delete the resource	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E5C03-C3AA-4861-A4C0-E3180364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70C7-B340-4073-86CC-3471F7FC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parameters with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7A3A-AF61-464D-91D4-BF67611F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9255370" cy="4795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are at least 3 ways to associate parameters with a request: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path parameters</a:t>
            </a:r>
            <a:r>
              <a:rPr lang="en-US" dirty="0"/>
              <a:t>.  These specify portions of the path to the resource.  For example, your REST protocol might allow a path like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/transcripts/00345/graduate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query parameters</a:t>
            </a:r>
            <a:r>
              <a:rPr lang="en-US" dirty="0"/>
              <a:t>.  These are part of the URI and are typically used as search items.  For example, your REST protocol might allow a path like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/transcripts/</a:t>
            </a:r>
            <a:r>
              <a:rPr lang="en-US" dirty="0" err="1">
                <a:latin typeface="Consolas" panose="020B0609020204030204" pitchFamily="49" charset="0"/>
              </a:rPr>
              <a:t>graduate?lastname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covey&amp;firstname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avery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body parameters</a:t>
            </a:r>
            <a:r>
              <a:rPr lang="en-US" dirty="0"/>
              <a:t>.  These occur in the body of the request.  They could be formatted in JSON or www-</a:t>
            </a:r>
            <a:r>
              <a:rPr lang="en-US" dirty="0" err="1"/>
              <a:t>urlencoded</a:t>
            </a:r>
            <a:r>
              <a:rPr lang="en-US" dirty="0"/>
              <a:t> (like our query parameters above) or anything else.   This choice is up to the protocol designer.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F7CAC-D603-4A40-9124-FD5EB11A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8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F29D-0AA8-4862-B590-E4600519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Protocol for our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2494B-C6FE-4CEE-8CF9-4676C426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C5481-68CA-438C-8861-E65C973A62A4}"/>
              </a:ext>
            </a:extLst>
          </p:cNvPr>
          <p:cNvSpPr/>
          <p:nvPr/>
        </p:nvSpPr>
        <p:spPr>
          <a:xfrm>
            <a:off x="838200" y="1451549"/>
            <a:ext cx="112881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POST /transcripts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adds a new student to the database,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returns an ID for this student.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requires a body parameter 'name',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-encoded 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name=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avery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Multiple students may have the same name.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  /transcripts/:ID   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returns transcript for student with given ID.  Fails if no such student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DELETE /transcripts/:ID  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 deletes transcript for student with the given ID, fails if no such student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POST /transcripts/: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courseNumber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adds an entry in this student's transcript with given name and course.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Requires a body parameter 'grade',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-encoded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Fails if there is already an entry for this course in the student's transcript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  /transcripts/: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 returns the student's grade in the specified course.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Fails if student or course is missing.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  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studentids?name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=string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 returns list of IDs for student with the given name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BD18AE-9BC2-4E6F-BD22-F7CA8B11D166}"/>
              </a:ext>
            </a:extLst>
          </p:cNvPr>
          <p:cNvSpPr/>
          <p:nvPr/>
        </p:nvSpPr>
        <p:spPr>
          <a:xfrm>
            <a:off x="9000452" y="825040"/>
            <a:ext cx="2743199" cy="1489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Remember the heuristic:  if you were keeping this data in a bunch of files, what would the directory structure look like?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6698AB07-991A-4D77-9C60-6663F993B9D1}"/>
              </a:ext>
            </a:extLst>
          </p:cNvPr>
          <p:cNvSpPr/>
          <p:nvPr/>
        </p:nvSpPr>
        <p:spPr>
          <a:xfrm>
            <a:off x="8149278" y="5688301"/>
            <a:ext cx="2327031" cy="1026962"/>
          </a:xfrm>
          <a:prstGeom prst="leftArrow">
            <a:avLst>
              <a:gd name="adj1" fmla="val 621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Didn't seem to  fit the model, sorry 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  <a:sym typeface="Wingdings" panose="05000000000000000000" pitchFamily="2" charset="2"/>
              </a:rPr>
              <a:t></a:t>
            </a:r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7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09BD-ACE2-4B97-8BE6-ED7290D7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Just because it looks like a hierarchical structure doesn't mean you must represent it as a hierarchical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6E24-0C61-4C8F-83FE-E1B4F411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have a file called </a:t>
            </a:r>
            <a:r>
              <a:rPr lang="en-US" dirty="0" err="1"/>
              <a:t>transcriptManager.ts</a:t>
            </a:r>
            <a:r>
              <a:rPr lang="en-US" dirty="0"/>
              <a:t> that exports some types: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a bunch of functions: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C1A6-DCF4-428B-8466-9A3ABD90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AE7BE-723A-4807-9B54-4BBBD195F65A}"/>
              </a:ext>
            </a:extLst>
          </p:cNvPr>
          <p:cNvSpPr/>
          <p:nvPr/>
        </p:nvSpPr>
        <p:spPr>
          <a:xfrm>
            <a:off x="1423180" y="2584327"/>
            <a:ext cx="8297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number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Student = 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number,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Course = string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course:Course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Transcript = 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student:Student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grades:CourseGrade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2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l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10018</TotalTime>
  <Words>3160</Words>
  <Application>Microsoft Office PowerPoint</Application>
  <PresentationFormat>Widescreen</PresentationFormat>
  <Paragraphs>292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Ink Free</vt:lpstr>
      <vt:lpstr>Verdana</vt:lpstr>
      <vt:lpstr>Consolas</vt:lpstr>
      <vt:lpstr>Lucida Console</vt:lpstr>
      <vt:lpstr>Calibri</vt:lpstr>
      <vt:lpstr>Arial</vt:lpstr>
      <vt:lpstr>Office Theme</vt:lpstr>
      <vt:lpstr>CS 4350: Fundamentals of Software Engineering CS 5500: Foundations of Software Engineering  Lesson 3.4: Building a REST server</vt:lpstr>
      <vt:lpstr>Learning Objectives for this Lesson</vt:lpstr>
      <vt:lpstr>Outline of this Lesson</vt:lpstr>
      <vt:lpstr>1. REST Principles</vt:lpstr>
      <vt:lpstr>Uniform Interface: Nouns are represented as URIs</vt:lpstr>
      <vt:lpstr>Verbs are represented as http methods</vt:lpstr>
      <vt:lpstr>Associating parameters with a request</vt:lpstr>
      <vt:lpstr>The Protocol for our example</vt:lpstr>
      <vt:lpstr>Just because it looks like a hierarchical structure doesn't mean you must represent it as a hierarchical structure</vt:lpstr>
      <vt:lpstr>Functions exported by transcriptManager (1)</vt:lpstr>
      <vt:lpstr>Functions exported by transcriptManager (2)</vt:lpstr>
      <vt:lpstr>Starting the server</vt:lpstr>
      <vt:lpstr>Interacting with the server from the command line</vt:lpstr>
      <vt:lpstr>Interacting with the server from the command line</vt:lpstr>
      <vt:lpstr>Interacting with the server from the command line</vt:lpstr>
      <vt:lpstr>Interacting with the server from the command line</vt:lpstr>
      <vt:lpstr>Review: Learning Objectives for this Lesson</vt:lpstr>
      <vt:lpstr>Next steps...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226</cp:revision>
  <dcterms:created xsi:type="dcterms:W3CDTF">2021-01-07T15:19:22Z</dcterms:created>
  <dcterms:modified xsi:type="dcterms:W3CDTF">2021-02-01T02:47:22Z</dcterms:modified>
</cp:coreProperties>
</file>