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7"/>
  </p:notesMasterIdLst>
  <p:sldIdLst>
    <p:sldId id="256" r:id="rId2"/>
    <p:sldId id="355" r:id="rId3"/>
    <p:sldId id="302" r:id="rId4"/>
    <p:sldId id="351" r:id="rId5"/>
    <p:sldId id="396" r:id="rId6"/>
    <p:sldId id="397" r:id="rId7"/>
    <p:sldId id="398" r:id="rId8"/>
    <p:sldId id="399" r:id="rId9"/>
    <p:sldId id="400" r:id="rId10"/>
    <p:sldId id="401" r:id="rId11"/>
    <p:sldId id="402" r:id="rId12"/>
    <p:sldId id="403" r:id="rId13"/>
    <p:sldId id="377" r:id="rId14"/>
    <p:sldId id="376" r:id="rId15"/>
    <p:sldId id="298" r:id="rId16"/>
  </p:sldIdLst>
  <p:sldSz cx="12192000" cy="6858000"/>
  <p:notesSz cx="6858000" cy="9144000"/>
  <p:embeddedFontLs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Calibri Light" panose="020F0302020204030204" pitchFamily="34" charset="0"/>
      <p:regular r:id="rId22"/>
      <p:italic r:id="rId23"/>
    </p:embeddedFont>
    <p:embeddedFont>
      <p:font typeface="Ink Free" panose="03080402000500000000" pitchFamily="66" charset="0"/>
      <p:regular r:id="rId24"/>
    </p:embeddedFont>
    <p:embeddedFont>
      <p:font typeface="Verdana" panose="020B0604030504040204" pitchFamily="34" charset="0"/>
      <p:regular r:id="rId25"/>
      <p:bold r:id="rId26"/>
      <p:italic r:id="rId27"/>
      <p:boldItalic r:id="rId2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189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224" y="4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5469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7E5181-6CF5-45F7-A87A-E0E0B1FD7549}" type="datetimeFigureOut">
              <a:rPr lang="en-US" smtClean="0"/>
              <a:t>2/11/21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937F07-1250-4CCE-B198-1B2887014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470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F7219-6BA5-47F5-B7F1-6B0D754E2D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9260" y="665163"/>
            <a:ext cx="10814539" cy="238760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556012-95F5-425E-AD5B-78B7ACF1EC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9260" y="3237828"/>
            <a:ext cx="10128740" cy="1655762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B56B6-995F-4046-9C61-053D0E276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A64DE-480B-420F-9649-4F8E696E08E0}" type="datetime1">
              <a:rPr lang="en-US" smtClean="0"/>
              <a:t>2/11/21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05E065-1B81-411E-9A3E-A77A78A3A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CF6926-26F3-46DC-9948-0AFC9748A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B7E862F-A43D-4114-BCB5-88FBB072B5E3}"/>
              </a:ext>
            </a:extLst>
          </p:cNvPr>
          <p:cNvCxnSpPr/>
          <p:nvPr userDrawn="1"/>
        </p:nvCxnSpPr>
        <p:spPr>
          <a:xfrm>
            <a:off x="539260" y="3055777"/>
            <a:ext cx="108145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1794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5C82A-A252-4658-90F3-CD841E691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56BDDE-3FD4-4076-B384-750403C872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B16770-ADA8-4EC3-8F93-CD06C87E7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616D0-8311-4107-9726-6B805E7D05BA}" type="datetime1">
              <a:rPr lang="en-US" smtClean="0"/>
              <a:t>2/11/21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6A9407-A07E-4CD6-8B79-2C5C32D32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AD9943-4565-4756-87D7-A459B5D65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256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6161F6-0B3C-4567-ADE2-6CD20FC7B0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7F20CE-3E28-49C5-A941-80470819E0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665335-11AE-43FA-B4FF-7C5C91A9C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2557A-5C88-417A-A763-5AC779462A5F}" type="datetime1">
              <a:rPr lang="en-US" smtClean="0"/>
              <a:t>2/11/21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CDB1C4-4B7A-48D9-8638-70DF828BE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EDD15E-A1E1-4C0C-A962-2AD1B80CF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4287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5447360" y="6405248"/>
            <a:ext cx="278388" cy="274159"/>
          </a:xfrm>
          <a:prstGeom prst="rect">
            <a:avLst/>
          </a:prstGeom>
        </p:spPr>
        <p:txBody>
          <a:bodyPr/>
          <a:lstStyle/>
          <a:p>
            <a:pPr defTabSz="547695">
              <a:defRPr/>
            </a:pPr>
            <a:fld id="{86CB4B4D-7CA3-9044-876B-883B54F8677D}" type="slidenum">
              <a:rPr lang="en-US" smtClean="0"/>
              <a:pPr defTabSz="547695"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69787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61" name="Body Level One…"/>
          <p:cNvSpPr txBox="1">
            <a:spLocks noGrp="1"/>
          </p:cNvSpPr>
          <p:nvPr>
            <p:ph type="body" idx="1"/>
          </p:nvPr>
        </p:nvSpPr>
        <p:spPr>
          <a:xfrm>
            <a:off x="535782" y="1562695"/>
            <a:ext cx="8786527" cy="4688086"/>
          </a:xfrm>
          <a:prstGeom prst="rect">
            <a:avLst/>
          </a:prstGeom>
        </p:spPr>
        <p:txBody>
          <a:bodyPr/>
          <a:lstStyle>
            <a:lvl1pPr marL="257166" indent="-257166">
              <a:defRPr>
                <a:solidFill>
                  <a:schemeClr val="tx1"/>
                </a:solidFill>
              </a:defRPr>
            </a:lvl1pPr>
            <a:lvl2pPr marL="514332" indent="-257166">
              <a:spcBef>
                <a:spcPts val="1125"/>
              </a:spcBef>
              <a:defRPr>
                <a:solidFill>
                  <a:schemeClr val="tx1"/>
                </a:solidFill>
              </a:defRPr>
            </a:lvl2pPr>
            <a:lvl3pPr marL="707206" indent="-257166">
              <a:spcBef>
                <a:spcPts val="562"/>
              </a:spcBef>
              <a:defRPr sz="2812">
                <a:solidFill>
                  <a:schemeClr val="tx1"/>
                </a:solidFill>
              </a:defRPr>
            </a:lvl3pPr>
            <a:lvl4pPr marL="900080" indent="-257166">
              <a:spcBef>
                <a:spcPts val="0"/>
              </a:spcBef>
              <a:defRPr sz="2812">
                <a:solidFill>
                  <a:schemeClr val="tx1"/>
                </a:solidFill>
              </a:defRPr>
            </a:lvl4pPr>
            <a:lvl5pPr marL="1092955" indent="-257166">
              <a:spcBef>
                <a:spcPts val="0"/>
              </a:spcBef>
              <a:defRPr sz="2812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6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5447360" y="6405248"/>
            <a:ext cx="278388" cy="274159"/>
          </a:xfrm>
          <a:prstGeom prst="rect">
            <a:avLst/>
          </a:prstGeom>
        </p:spPr>
        <p:txBody>
          <a:bodyPr/>
          <a:lstStyle/>
          <a:p>
            <a:pPr defTabSz="547695">
              <a:defRPr/>
            </a:pPr>
            <a:fld id="{86CB4B4D-7CA3-9044-876B-883B54F8677D}" type="slidenum">
              <a:rPr lang="en-US" smtClean="0"/>
              <a:pPr defTabSz="547695"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598032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C750D-385B-4340-80D6-9B052AFB3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752EB-722E-4ED5-8E4A-83E134B1F6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0160"/>
            <a:ext cx="788734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738D97-33FE-455F-99C1-5F94F8FEA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7BFD4-467E-4EDE-93EA-052F5B39A4E5}" type="datetime1">
              <a:rPr lang="en-US" smtClean="0"/>
              <a:t>2/11/21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871F14-9B49-4770-95DB-8F666E2A3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9E3BF3-5975-4AB7-B4BC-3D0664994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30E7402-9AD9-47A7-9A7C-9E2D251980C6}"/>
              </a:ext>
            </a:extLst>
          </p:cNvPr>
          <p:cNvCxnSpPr/>
          <p:nvPr userDrawn="1"/>
        </p:nvCxnSpPr>
        <p:spPr>
          <a:xfrm>
            <a:off x="838200" y="1429058"/>
            <a:ext cx="10515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4330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E102D-7499-4BDC-8BA2-825474D95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B50BCC-FEA6-4C8B-92DD-12ECC6BE1D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476A10-0098-476E-99F2-6C7151D25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3CBE2-D5BE-47AC-ADC2-9CDFC1D0CF90}" type="datetime1">
              <a:rPr lang="en-US" smtClean="0"/>
              <a:t>2/11/21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629B59-28A4-457E-A9FE-D43E630E9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9126F7-7826-4EEA-BCF7-F8DB1CCCD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4FB97FE-BFE6-42A0-A36F-BB63DB3E7E5E}"/>
              </a:ext>
            </a:extLst>
          </p:cNvPr>
          <p:cNvCxnSpPr/>
          <p:nvPr userDrawn="1"/>
        </p:nvCxnSpPr>
        <p:spPr>
          <a:xfrm>
            <a:off x="831850" y="4562475"/>
            <a:ext cx="105219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9088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AF8A4-82FA-4F62-BD67-4673378FC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60252-C68E-46D7-AAA5-ABB7CE5E34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A52B70-F8CF-48C4-AE1C-C9CF7101D0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E002AF-9677-413A-B99A-8C8BE9559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7EDB1-CE74-4951-85A2-0B01C2128E28}" type="datetime1">
              <a:rPr lang="en-US" smtClean="0"/>
              <a:t>2/11/21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BD4DCA-3AF1-43DA-9E55-2BF67A618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63AD69-C005-4694-9D91-F1A980961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05F67E-03A6-4630-A98D-6CACA3FBDDEF}"/>
              </a:ext>
            </a:extLst>
          </p:cNvPr>
          <p:cNvCxnSpPr/>
          <p:nvPr userDrawn="1"/>
        </p:nvCxnSpPr>
        <p:spPr>
          <a:xfrm>
            <a:off x="838200" y="1690688"/>
            <a:ext cx="10515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73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A34C9-6E2F-41F7-9D31-6E37FA5B4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BFBC22-43A4-440D-AAD7-465FAB57BE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BEFE43-C4CC-4FF0-B176-0C879EF27A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920B2B-FD99-4575-BC29-4A9B8A50BB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7A5329-47DA-4A08-8E7B-D898E11B7C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A08467-E7C4-4D3F-99C5-6D3AC3B22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7EB92-A5C2-4807-A9DC-9EDE6CBFB241}" type="datetime1">
              <a:rPr lang="en-US" smtClean="0"/>
              <a:t>2/11/21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A2D386-C960-49F4-8E0B-5A602B213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B938FD-9718-4972-A4A8-237B1A211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612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29689-97C8-4C74-9DA9-41C0380CB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79868A-EEF3-4A9B-8549-9BADCF283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E55A0-C911-4F03-82FC-7E5926047D46}" type="datetime1">
              <a:rPr lang="en-US" smtClean="0"/>
              <a:t>2/11/21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1E0DFD-410D-4C41-9994-4C58047D5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70F3D0-5AE9-4747-A0A6-354F0667F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110EEB6-6E3B-42EF-B771-796D5DACD6D4}"/>
              </a:ext>
            </a:extLst>
          </p:cNvPr>
          <p:cNvCxnSpPr/>
          <p:nvPr userDrawn="1"/>
        </p:nvCxnSpPr>
        <p:spPr>
          <a:xfrm>
            <a:off x="838200" y="1325563"/>
            <a:ext cx="10515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5907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E7A444-7D99-4911-9642-3917FA60A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B7EE0-7771-4CD5-9B2B-3550753A54A1}" type="datetime1">
              <a:rPr lang="en-US" smtClean="0"/>
              <a:t>2/11/21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F82BF4-8CCE-40F5-87BF-30A8215B5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281BF9-93A3-4F18-ADE7-E0E4F974D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63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55BC0-2C78-4530-B512-097E3FFC8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8D3CA-F128-4EAA-A043-41667828A9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AEE186-B06D-4105-84EF-95DBBCFDA4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086144-00CA-4143-8DA2-416236D78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318B3-0E87-4416-A9B8-D891968C2727}" type="datetime1">
              <a:rPr lang="en-US" smtClean="0"/>
              <a:t>2/11/21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38B172-43F1-4139-BF32-2DEDF2781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3CB3DF-517A-4E87-8D32-82F85C398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843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D2A09-5B90-4641-93CD-8F57AD557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1350F3-B3CE-4CFF-8DA5-52A7B3D17D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26664C-6D02-4CF4-9578-EE17046F17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029906-37E8-4C3E-9239-E2780C694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76A42-A091-4468-A075-64A31BE59948}" type="datetime1">
              <a:rPr lang="en-US" smtClean="0"/>
              <a:t>2/11/21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F4D540-F8F7-41A2-9AF8-CA9DC3673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0D207D-A9AE-4993-85BC-0A490AE0C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73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06F07A-0B22-4914-812A-DBA02B479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2B9C33-4FFB-4197-A3C1-E6E3EB58E2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5E0F7-CC95-4DF1-9224-82B2702A27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D997E8-DDEE-43F1-8D9B-F8A1E11DE488}" type="datetime1">
              <a:rPr lang="en-US" smtClean="0"/>
              <a:t>2/11/21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761D0-ED27-4802-A5F0-EFD89884E1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7E668E-F846-4B39-92B8-B429C92F7F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476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70C0"/>
          </a:solidFill>
          <a:latin typeface="Verdana" panose="020B0604030504040204" pitchFamily="34" charset="0"/>
          <a:ea typeface="Verdana" panose="020B0604030504040204" pitchFamily="34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creativecommons.org/licenses/by-sa/4.0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ing.oreilly.com/library/view/software-engineering-at/9781492082781/ch14.html#larger_testing" TargetMode="Externa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65BC5-92E6-4F5A-B981-1C5EE97586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en-US" sz="3200" dirty="0">
                <a:sym typeface="Helvetica Neue" charset="0"/>
              </a:rPr>
              <a:t>CS 4350: Fundamentals of Software Engineering</a:t>
            </a:r>
            <a:br>
              <a:rPr lang="en-US" altLang="en-US" sz="3200" dirty="0">
                <a:sym typeface="Helvetica Neue" charset="0"/>
              </a:rPr>
            </a:br>
            <a:r>
              <a:rPr lang="en-US" altLang="en-US" sz="3200" dirty="0">
                <a:sym typeface="Helvetica Neue" charset="0"/>
              </a:rPr>
              <a:t>CS 5500: Foundations of Software Engineering</a:t>
            </a:r>
            <a:br>
              <a:rPr lang="en-US" altLang="en-US" sz="3200" dirty="0">
                <a:sym typeface="Helvetica Neue" charset="0"/>
              </a:rPr>
            </a:br>
            <a:br>
              <a:rPr lang="en-US" altLang="en-US" sz="3200" dirty="0">
                <a:sym typeface="Helvetica Neue" charset="0"/>
              </a:rPr>
            </a:br>
            <a:r>
              <a:rPr lang="en-US" altLang="en-US" sz="3200" dirty="0">
                <a:sym typeface="Helvetica Neue" charset="0"/>
              </a:rPr>
              <a:t>Lesson 5</a:t>
            </a:r>
            <a:r>
              <a:rPr lang="en-US" altLang="en-US" dirty="0">
                <a:sym typeface="Helvetica Neue" charset="0"/>
              </a:rPr>
              <a:t>.4</a:t>
            </a:r>
            <a:r>
              <a:rPr lang="en-US" altLang="en-US" sz="3200" dirty="0">
                <a:sym typeface="Helvetica Neue" charset="0"/>
              </a:rPr>
              <a:t> Testing Systems</a:t>
            </a:r>
            <a:endParaRPr lang="en-US" sz="3200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5B356C44-32EB-4AC4-94B7-A86895491E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Jon Bell, John </a:t>
            </a:r>
            <a:r>
              <a:rPr lang="en-US" dirty="0" err="1"/>
              <a:t>Boyland</a:t>
            </a:r>
            <a:r>
              <a:rPr lang="en-US" dirty="0"/>
              <a:t>, Mitch Wand</a:t>
            </a:r>
          </a:p>
          <a:p>
            <a:pPr>
              <a:lnSpc>
                <a:spcPct val="100000"/>
              </a:lnSpc>
            </a:pPr>
            <a:r>
              <a:rPr lang="en-US" dirty="0"/>
              <a:t>Khoury College of Computer Sciences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C5E2E-7170-455B-A37A-DBAC705CE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F220B8F-69AA-4637-BB1D-F777887FC123}"/>
              </a:ext>
            </a:extLst>
          </p:cNvPr>
          <p:cNvSpPr/>
          <p:nvPr/>
        </p:nvSpPr>
        <p:spPr>
          <a:xfrm>
            <a:off x="705730" y="586967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5C5962"/>
                </a:solidFill>
              </a:rPr>
              <a:t>© 2021 Jonathan Bell, John </a:t>
            </a:r>
            <a:r>
              <a:rPr lang="en-US" dirty="0" err="1">
                <a:solidFill>
                  <a:srgbClr val="5C5962"/>
                </a:solidFill>
              </a:rPr>
              <a:t>Boyland</a:t>
            </a:r>
            <a:r>
              <a:rPr lang="en-US" dirty="0">
                <a:solidFill>
                  <a:srgbClr val="5C5962"/>
                </a:solidFill>
              </a:rPr>
              <a:t> and Mitch Wand. Released under the </a:t>
            </a:r>
            <a:r>
              <a:rPr lang="en-US" dirty="0">
                <a:solidFill>
                  <a:srgbClr val="D41B2C"/>
                </a:solidFill>
                <a:hlinkClick r:id="rId2"/>
              </a:rPr>
              <a:t>CC BY-SA</a:t>
            </a:r>
            <a:r>
              <a:rPr lang="en-US" dirty="0">
                <a:solidFill>
                  <a:srgbClr val="5C5962"/>
                </a:solidFill>
              </a:rPr>
              <a:t> license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82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7E768-7027-9A41-B88B-CB0667D14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Fakes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7644B-7956-A147-9BA0-8AF6266FDE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i="1" dirty="0"/>
              <a:t>fake</a:t>
            </a:r>
            <a:r>
              <a:rPr lang="en-US" dirty="0"/>
              <a:t> has an implementation of the object being replaced</a:t>
            </a:r>
          </a:p>
          <a:p>
            <a:pPr lvl="1"/>
            <a:r>
              <a:rPr lang="en-US" dirty="0"/>
              <a:t>A </a:t>
            </a:r>
            <a:r>
              <a:rPr lang="en-US" i="1" dirty="0"/>
              <a:t>low-fidelity </a:t>
            </a:r>
            <a:r>
              <a:rPr lang="en-US" dirty="0"/>
              <a:t>fake implements things partially</a:t>
            </a:r>
          </a:p>
          <a:p>
            <a:pPr lvl="2"/>
            <a:r>
              <a:rPr lang="en-US" dirty="0"/>
              <a:t>Enough to work for the test.</a:t>
            </a:r>
          </a:p>
          <a:p>
            <a:pPr lvl="1"/>
            <a:r>
              <a:rPr lang="en-US" dirty="0"/>
              <a:t>A </a:t>
            </a:r>
            <a:r>
              <a:rPr lang="en-US" i="1" dirty="0"/>
              <a:t>high-fidelity</a:t>
            </a:r>
            <a:r>
              <a:rPr lang="en-US" dirty="0"/>
              <a:t> fake implements most aspects:</a:t>
            </a:r>
          </a:p>
          <a:p>
            <a:pPr lvl="2"/>
            <a:r>
              <a:rPr lang="en-US" dirty="0"/>
              <a:t>Usually all functional aspects;</a:t>
            </a:r>
          </a:p>
          <a:p>
            <a:pPr lvl="2"/>
            <a:r>
              <a:rPr lang="en-US" dirty="0"/>
              <a:t>Usually not as efficiently or as scalable.</a:t>
            </a:r>
          </a:p>
          <a:p>
            <a:r>
              <a:rPr lang="en-US" dirty="0"/>
              <a:t>The purpose of the fake is to avoid processes/network/cost:</a:t>
            </a:r>
          </a:p>
          <a:p>
            <a:pPr lvl="1"/>
            <a:r>
              <a:rPr lang="en-US" dirty="0"/>
              <a:t>So the test can be cheap and deterministic.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805623-B53B-C946-BF7C-65ECA2549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1533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D4615-A4AC-2C4A-AECE-11E2CAE0F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87B55-23D0-E141-9AF2-C91AC061F3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replace a user, we can program a “bot”</a:t>
            </a:r>
          </a:p>
          <a:p>
            <a:pPr lvl="1"/>
            <a:r>
              <a:rPr lang="en-US" dirty="0"/>
              <a:t>Randomly use mouse, press buttons;</a:t>
            </a:r>
          </a:p>
          <a:p>
            <a:pPr lvl="1"/>
            <a:r>
              <a:rPr lang="en-US" dirty="0"/>
              <a:t>Arbitrary text;</a:t>
            </a:r>
          </a:p>
          <a:p>
            <a:pPr lvl="1"/>
            <a:r>
              <a:rPr lang="en-US" dirty="0"/>
              <a:t>Fast or slow.</a:t>
            </a:r>
          </a:p>
          <a:p>
            <a:r>
              <a:rPr lang="en-US" dirty="0"/>
              <a:t>Smarter (“Fuzzing”)</a:t>
            </a:r>
          </a:p>
          <a:p>
            <a:pPr lvl="1"/>
            <a:r>
              <a:rPr lang="en-US" dirty="0"/>
              <a:t>Capture real actions;</a:t>
            </a:r>
          </a:p>
          <a:p>
            <a:pPr lvl="1"/>
            <a:r>
              <a:rPr lang="en-US" dirty="0"/>
              <a:t>Then make targeted mutations.</a:t>
            </a:r>
          </a:p>
          <a:p>
            <a:pPr lvl="1"/>
            <a:r>
              <a:rPr lang="en-US" dirty="0"/>
              <a:t>(This applies also to programs taking text input.)</a:t>
            </a:r>
          </a:p>
          <a:p>
            <a:r>
              <a:rPr lang="en-US" dirty="0"/>
              <a:t>Expected result can only be imprecise:</a:t>
            </a:r>
          </a:p>
          <a:p>
            <a:pPr lvl="1"/>
            <a:r>
              <a:rPr lang="en-US" dirty="0"/>
              <a:t>E.g., “not crash” or “not leak secrets”.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3D07CA-8AC9-DE49-B8D6-DC6FE8416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1097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974E2-A314-AA45-88E1-AF35428C7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Related: Random Testing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FD409E-EB67-5749-800E-5F984ED7F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12</a:t>
            </a:fld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94811687-7CED-724F-AB10-59848B9A752C}"/>
              </a:ext>
            </a:extLst>
          </p:cNvPr>
          <p:cNvSpPr>
            <a:spLocks noChangeAspect="1"/>
          </p:cNvSpPr>
          <p:nvPr/>
        </p:nvSpPr>
        <p:spPr>
          <a:xfrm>
            <a:off x="4852219" y="2168013"/>
            <a:ext cx="1371600" cy="13716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SUT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B168013-8431-6947-916B-6093A1B9F358}"/>
              </a:ext>
            </a:extLst>
          </p:cNvPr>
          <p:cNvSpPr>
            <a:spLocks noChangeAspect="1"/>
          </p:cNvSpPr>
          <p:nvPr/>
        </p:nvSpPr>
        <p:spPr>
          <a:xfrm>
            <a:off x="4852219" y="4363808"/>
            <a:ext cx="1371600" cy="13716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Ref.</a:t>
            </a:r>
          </a:p>
          <a:p>
            <a:pPr algn="ctr"/>
            <a:r>
              <a:rPr lang="en-US" sz="2400" dirty="0" err="1">
                <a:solidFill>
                  <a:schemeClr val="tx1"/>
                </a:solidFill>
              </a:rPr>
              <a:t>Impl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7" name="Plaque 6">
            <a:extLst>
              <a:ext uri="{FF2B5EF4-FFF2-40B4-BE49-F238E27FC236}">
                <a16:creationId xmlns:a16="http://schemas.microsoft.com/office/drawing/2014/main" id="{48CC97E4-69E2-344C-92BA-2E3E86445794}"/>
              </a:ext>
            </a:extLst>
          </p:cNvPr>
          <p:cNvSpPr>
            <a:spLocks noChangeAspect="1"/>
          </p:cNvSpPr>
          <p:nvPr/>
        </p:nvSpPr>
        <p:spPr>
          <a:xfrm>
            <a:off x="838200" y="3082413"/>
            <a:ext cx="1828800" cy="1828800"/>
          </a:xfrm>
          <a:prstGeom prst="plaqu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Random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Input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Generator</a:t>
            </a:r>
          </a:p>
        </p:txBody>
      </p:sp>
      <p:sp>
        <p:nvSpPr>
          <p:cNvPr id="8" name="Diamond 7">
            <a:extLst>
              <a:ext uri="{FF2B5EF4-FFF2-40B4-BE49-F238E27FC236}">
                <a16:creationId xmlns:a16="http://schemas.microsoft.com/office/drawing/2014/main" id="{34C0CE96-38A4-0243-8257-9AA14EE04B4B}"/>
              </a:ext>
            </a:extLst>
          </p:cNvPr>
          <p:cNvSpPr/>
          <p:nvPr/>
        </p:nvSpPr>
        <p:spPr>
          <a:xfrm>
            <a:off x="8052619" y="3539613"/>
            <a:ext cx="914400" cy="914400"/>
          </a:xfrm>
          <a:prstGeom prst="diamond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=?</a:t>
            </a:r>
          </a:p>
        </p:txBody>
      </p: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F98D055A-9776-AC4F-9B3D-A2313E255F7A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2667000" y="2853813"/>
            <a:ext cx="2185219" cy="1143000"/>
          </a:xfrm>
          <a:prstGeom prst="curvedConnector3">
            <a:avLst/>
          </a:prstGeom>
          <a:ln w="317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urved Connector 11">
            <a:extLst>
              <a:ext uri="{FF2B5EF4-FFF2-40B4-BE49-F238E27FC236}">
                <a16:creationId xmlns:a16="http://schemas.microsoft.com/office/drawing/2014/main" id="{870C11BF-88F2-1646-AFEE-A727D5A08ADC}"/>
              </a:ext>
            </a:extLst>
          </p:cNvPr>
          <p:cNvCxnSpPr>
            <a:cxnSpLocks/>
          </p:cNvCxnSpPr>
          <p:nvPr/>
        </p:nvCxnSpPr>
        <p:spPr>
          <a:xfrm>
            <a:off x="2667000" y="3996813"/>
            <a:ext cx="2185219" cy="1052795"/>
          </a:xfrm>
          <a:prstGeom prst="curvedConnector3">
            <a:avLst/>
          </a:prstGeom>
          <a:ln w="317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62E0BFBF-10D8-B241-B49F-B529C7FA3151}"/>
              </a:ext>
            </a:extLst>
          </p:cNvPr>
          <p:cNvCxnSpPr>
            <a:stCxn id="5" idx="3"/>
            <a:endCxn id="8" idx="0"/>
          </p:cNvCxnSpPr>
          <p:nvPr/>
        </p:nvCxnSpPr>
        <p:spPr>
          <a:xfrm>
            <a:off x="6223819" y="2853813"/>
            <a:ext cx="2286000" cy="685800"/>
          </a:xfrm>
          <a:prstGeom prst="curvedConnector2">
            <a:avLst/>
          </a:prstGeom>
          <a:ln w="317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80AE6A5F-0DB9-844F-A9F1-007EF1A479D4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6223819" y="4454013"/>
            <a:ext cx="2286000" cy="481296"/>
          </a:xfrm>
          <a:prstGeom prst="curvedConnector2">
            <a:avLst/>
          </a:prstGeom>
          <a:ln w="317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10BE967-9687-244B-ACCF-DD4B334132B8}"/>
              </a:ext>
            </a:extLst>
          </p:cNvPr>
          <p:cNvCxnSpPr>
            <a:stCxn id="8" idx="3"/>
          </p:cNvCxnSpPr>
          <p:nvPr/>
        </p:nvCxnSpPr>
        <p:spPr>
          <a:xfrm>
            <a:off x="8967019" y="3996813"/>
            <a:ext cx="1047136" cy="0"/>
          </a:xfrm>
          <a:prstGeom prst="straightConnector1">
            <a:avLst/>
          </a:prstGeom>
          <a:ln w="317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DC2A773-63C1-6D4B-A675-38A2F5E764B4}"/>
              </a:ext>
            </a:extLst>
          </p:cNvPr>
          <p:cNvSpPr txBox="1"/>
          <p:nvPr/>
        </p:nvSpPr>
        <p:spPr>
          <a:xfrm>
            <a:off x="9999070" y="3765980"/>
            <a:ext cx="929485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dirty="0">
                <a:solidFill>
                  <a:schemeClr val="tx1"/>
                </a:solidFill>
              </a:rPr>
              <a:t>Errors</a:t>
            </a:r>
          </a:p>
        </p:txBody>
      </p:sp>
    </p:spTree>
    <p:extLst>
      <p:ext uri="{BB962C8B-B14F-4D97-AF65-F5344CB8AC3E}">
        <p14:creationId xmlns:p14="http://schemas.microsoft.com/office/powerpoint/2010/main" val="21739952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6A480-6DB1-4DE6-8DB4-487E55EF8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Weaknesses of Test Doubles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9BC942-6C09-4AFE-AAA0-16C77B95BD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Mock/Fake may not behave correctly</a:t>
            </a:r>
          </a:p>
          <a:p>
            <a:pPr lvl="1"/>
            <a:r>
              <a:rPr lang="en-US" dirty="0"/>
              <a:t>The test harness may assume wrong behavior;</a:t>
            </a:r>
          </a:p>
          <a:p>
            <a:pPr lvl="1"/>
            <a:r>
              <a:rPr lang="en-US" dirty="0"/>
              <a:t>Particularly an issue if original object changes</a:t>
            </a:r>
          </a:p>
          <a:p>
            <a:pPr lvl="2"/>
            <a:r>
              <a:rPr lang="en-US" dirty="0"/>
              <a:t>Mocks have to be maintained as well!</a:t>
            </a:r>
          </a:p>
          <a:p>
            <a:pPr lvl="1"/>
            <a:r>
              <a:rPr lang="en-US" dirty="0"/>
              <a:t>Solution: Test the mock/fake against a higher fidelity fake, or against the real thing.</a:t>
            </a:r>
          </a:p>
          <a:p>
            <a:r>
              <a:rPr lang="en-US" dirty="0"/>
              <a:t>The SUT may use a different algorithm:</a:t>
            </a:r>
          </a:p>
          <a:p>
            <a:pPr lvl="1"/>
            <a:r>
              <a:rPr lang="en-US" dirty="0"/>
              <a:t>The Spies expect a particular usage of double;</a:t>
            </a:r>
          </a:p>
          <a:p>
            <a:pPr lvl="1"/>
            <a:r>
              <a:rPr lang="en-US" dirty="0"/>
              <a:t>The test is “brittle” because it depends on internal behavior of SUT;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FE1C47-2495-4930-8DBF-E7B16C92B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9547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33575-0593-49FD-831F-131BB6CC7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Learning Objectives for this Lesson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21ECCD-9823-405F-AA9A-D0CC235AD5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should now be able to:</a:t>
            </a:r>
          </a:p>
          <a:p>
            <a:pPr lvl="1" fontAlgn="base"/>
            <a:r>
              <a:rPr lang="en-US" dirty="0"/>
              <a:t>Contrast “mocks” and “spies” in testing;</a:t>
            </a:r>
          </a:p>
          <a:p>
            <a:pPr lvl="1" fontAlgn="base"/>
            <a:r>
              <a:rPr lang="en-US" dirty="0"/>
              <a:t>Describe limitations of automated testing;</a:t>
            </a:r>
          </a:p>
          <a:p>
            <a:pPr lvl="1" fontAlgn="base"/>
            <a:r>
              <a:rPr lang="en-US" dirty="0"/>
              <a:t>Give some useful examples of nondeterministic testing.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CB1048-3EB8-4281-8361-E7EB70F6F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9229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782C9-1CF8-40AE-A725-0968E5F17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Looking forward</a:t>
            </a:r>
            <a:r>
              <a:rPr lang="en-US" dirty="0">
                <a:solidFill>
                  <a:srgbClr val="0070C0"/>
                </a:solidFill>
              </a:rPr>
              <a:t>...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9D61F8-F8AD-4DBB-8160-3A2A2DFCA2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our next lesson, we’ll discuss designing for the user experience.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8071048-C09E-4AA0-A373-2A42FFDB9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47695">
              <a:defRPr/>
            </a:pPr>
            <a:fld id="{86CB4B4D-7CA3-9044-876B-883B54F8677D}" type="slidenum">
              <a:rPr lang="en-US" smtClean="0"/>
              <a:pPr defTabSz="547695"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338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F7B5D-FB6C-436E-B15E-6071C1AF4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of this lesson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5947AF-DDC1-4EDB-B11F-00E505483F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How can we test complex systems?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What are some ways to substitute out parts of the system?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BD1BF0-3FF8-4C70-9176-0B4EFBC93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787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33575-0593-49FD-831F-131BB6CC7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 for this Lesson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21ECCD-9823-405F-AA9A-D0CC235AD5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the end of this lesson, you should be able to:</a:t>
            </a:r>
          </a:p>
          <a:p>
            <a:pPr lvl="1" fontAlgn="base"/>
            <a:r>
              <a:rPr lang="en-US" dirty="0"/>
              <a:t>Contrast “mocks” and “spies” in testing;</a:t>
            </a:r>
          </a:p>
          <a:p>
            <a:pPr lvl="1" fontAlgn="base"/>
            <a:r>
              <a:rPr lang="en-US" dirty="0"/>
              <a:t>Describe the limitations of automated testing;</a:t>
            </a:r>
          </a:p>
          <a:p>
            <a:pPr lvl="1" fontAlgn="base"/>
            <a:r>
              <a:rPr lang="en-US" dirty="0"/>
              <a:t>Give some useful examples of nondeterministic testing.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CB1048-3EB8-4281-8361-E7EB70F6F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051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10C41D4-819D-274D-845C-3302A41CBC41}"/>
              </a:ext>
            </a:extLst>
          </p:cNvPr>
          <p:cNvSpPr/>
          <p:nvPr/>
        </p:nvSpPr>
        <p:spPr>
          <a:xfrm>
            <a:off x="4160520" y="4206240"/>
            <a:ext cx="868680" cy="457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22" name="Rectangle 2">
            <a:extLst>
              <a:ext uri="{FF2B5EF4-FFF2-40B4-BE49-F238E27FC236}">
                <a16:creationId xmlns:a16="http://schemas.microsoft.com/office/drawing/2014/main" id="{6D5D6D1E-2A01-42BF-95E0-611A9FCE7D2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dirty="0"/>
              <a:t>Database component</a:t>
            </a:r>
          </a:p>
          <a:p>
            <a:pPr lvl="1"/>
            <a:r>
              <a:rPr lang="en-US" altLang="en-US" dirty="0"/>
              <a:t>Contents may need to reflect/simulate real-world;</a:t>
            </a:r>
          </a:p>
          <a:p>
            <a:pPr lvl="1"/>
            <a:r>
              <a:rPr lang="en-US" altLang="en-US" dirty="0"/>
              <a:t>Data may be expensive/proprietary/confidential.</a:t>
            </a:r>
          </a:p>
          <a:p>
            <a:r>
              <a:rPr lang="en-US" altLang="en-US" dirty="0"/>
              <a:t>Network connections</a:t>
            </a:r>
          </a:p>
          <a:p>
            <a:pPr lvl="1"/>
            <a:r>
              <a:rPr lang="en-US" altLang="en-US" dirty="0"/>
              <a:t>”Real” connections may be slow/flaky/disrupted;</a:t>
            </a:r>
          </a:p>
          <a:p>
            <a:pPr lvl="1"/>
            <a:r>
              <a:rPr lang="en-US" altLang="en-US" dirty="0"/>
              <a:t>Resources may have changed since test was written.</a:t>
            </a:r>
          </a:p>
          <a:p>
            <a:r>
              <a:rPr lang="en-US" altLang="en-US" dirty="0"/>
              <a:t>Environment</a:t>
            </a:r>
          </a:p>
          <a:p>
            <a:pPr lvl="1"/>
            <a:r>
              <a:rPr lang="en-US" altLang="en-US" dirty="0"/>
              <a:t>Interactions with OS, locale or other software.</a:t>
            </a:r>
          </a:p>
          <a:p>
            <a:r>
              <a:rPr lang="en-US" altLang="en-US" dirty="0"/>
              <a:t>Human actors</a:t>
            </a:r>
          </a:p>
          <a:p>
            <a:pPr lvl="1"/>
            <a:r>
              <a:rPr lang="en-US" altLang="en-US" dirty="0"/>
              <a:t>Ultimately unpredictable.</a:t>
            </a:r>
          </a:p>
          <a:p>
            <a:pPr lvl="1"/>
            <a:endParaRPr lang="en-US" altLang="en-US" dirty="0"/>
          </a:p>
        </p:txBody>
      </p:sp>
      <p:sp>
        <p:nvSpPr>
          <p:cNvPr id="5121" name="Rectangle 1">
            <a:extLst>
              <a:ext uri="{FF2B5EF4-FFF2-40B4-BE49-F238E27FC236}">
                <a16:creationId xmlns:a16="http://schemas.microsoft.com/office/drawing/2014/main" id="{FCD54966-636B-40B8-9A0B-F5A7E500E4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Large Systems are Hard to Test</a:t>
            </a:r>
          </a:p>
        </p:txBody>
      </p:sp>
      <p:sp>
        <p:nvSpPr>
          <p:cNvPr id="5123" name="Text Box 3">
            <a:extLst>
              <a:ext uri="{FF2B5EF4-FFF2-40B4-BE49-F238E27FC236}">
                <a16:creationId xmlns:a16="http://schemas.microsoft.com/office/drawing/2014/main" id="{F4B0D1A4-82AE-4AEF-B842-9318DCC0894D}"/>
              </a:ext>
            </a:extLst>
          </p:cNvPr>
          <p:cNvSpPr txBox="1">
            <a:spLocks/>
          </p:cNvSpPr>
          <p:nvPr/>
        </p:nvSpPr>
        <p:spPr bwMode="auto">
          <a:xfrm>
            <a:off x="10232600" y="6454704"/>
            <a:ext cx="136256" cy="223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35719" tIns="35719" rIns="35719" bIns="35719" anchor="b">
            <a:spAutoFit/>
          </a:bodyPr>
          <a:lstStyle/>
          <a:p>
            <a:pPr algn="r"/>
            <a:fld id="{0BB2D644-9BFF-4E58-8C26-7B6E68779C53}" type="slidenum">
              <a:rPr lang="en-US" altLang="en-US" sz="984">
                <a:latin typeface="Calibri Light" panose="020F0302020204030204" pitchFamily="34" charset="0"/>
                <a:ea typeface="Helvetica Neue" charset="0"/>
                <a:cs typeface="Calibri Light" panose="020F0302020204030204" pitchFamily="34" charset="0"/>
                <a:sym typeface="Helvetica Neue" charset="0"/>
              </a:rPr>
              <a:pPr algn="r"/>
              <a:t>4</a:t>
            </a:fld>
            <a:endParaRPr lang="en-US" altLang="en-US" sz="984" dirty="0">
              <a:latin typeface="Calibri Light" panose="020F0302020204030204" pitchFamily="34" charset="0"/>
              <a:ea typeface="Helvetica Neue" charset="0"/>
              <a:cs typeface="Calibri Light" panose="020F0302020204030204" pitchFamily="34" charset="0"/>
              <a:sym typeface="Helvetica Neue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12560A7-E8E0-1E4B-A0B3-81DA5F661683}"/>
              </a:ext>
            </a:extLst>
          </p:cNvPr>
          <p:cNvSpPr/>
          <p:nvPr/>
        </p:nvSpPr>
        <p:spPr>
          <a:xfrm>
            <a:off x="6495118" y="4986633"/>
            <a:ext cx="3416538" cy="15696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Ink Free" panose="03080402000500000000" pitchFamily="66" charset="0"/>
              </a:rPr>
              <a:t>Testing(!) framework “jest” didn’t install</a:t>
            </a:r>
          </a:p>
          <a:p>
            <a:pPr algn="ctr"/>
            <a:r>
              <a:rPr lang="en-US" sz="2400" b="1" dirty="0">
                <a:solidFill>
                  <a:schemeClr val="tx1"/>
                </a:solidFill>
                <a:latin typeface="Ink Free" panose="03080402000500000000" pitchFamily="66" charset="0"/>
              </a:rPr>
              <a:t>because of Turkish locale</a:t>
            </a:r>
          </a:p>
          <a:p>
            <a:pPr algn="ctr"/>
            <a:r>
              <a:rPr lang="en-US" sz="2400" b="1" dirty="0">
                <a:solidFill>
                  <a:schemeClr val="tx1"/>
                </a:solidFill>
                <a:latin typeface="Ink Free" panose="03080402000500000000" pitchFamily="66" charset="0"/>
              </a:rPr>
              <a:t>(Piazza @108 sp21)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304C9672-0780-2747-A356-936B577373B5}"/>
              </a:ext>
            </a:extLst>
          </p:cNvPr>
          <p:cNvSpPr/>
          <p:nvPr/>
        </p:nvSpPr>
        <p:spPr>
          <a:xfrm>
            <a:off x="5823857" y="1857375"/>
            <a:ext cx="3951514" cy="423862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8BCCCD7-D8C0-0042-B553-8F75AF558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Ways to Handle Difficulties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C61A4C6-46FB-8640-AAD7-FD3FC5CF97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Pay the cost, do the test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510ACD2-0E50-8B4F-8723-85A3C9DDD09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A large test can reveal problems that smaller tests can’t.</a:t>
            </a:r>
          </a:p>
          <a:p>
            <a:r>
              <a:rPr lang="en-US" dirty="0"/>
              <a:t>Choose particular times (rare!) to do particular large tests.</a:t>
            </a:r>
          </a:p>
          <a:p>
            <a:r>
              <a:rPr lang="en-US" dirty="0"/>
              <a:t>An “enormous” test at Google simulated an earthquake in Mountain View, CA.</a:t>
            </a:r>
          </a:p>
          <a:p>
            <a:r>
              <a:rPr lang="en-US" dirty="0"/>
              <a:t>See </a:t>
            </a:r>
            <a:r>
              <a:rPr lang="en-US" dirty="0">
                <a:hlinkClick r:id="rId2"/>
              </a:rPr>
              <a:t>Chapter 14 </a:t>
            </a:r>
            <a:r>
              <a:rPr lang="en-US" dirty="0"/>
              <a:t>of </a:t>
            </a:r>
            <a:r>
              <a:rPr lang="en-US" dirty="0" err="1"/>
              <a:t>SE@Google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71D51B3-0FF2-EB48-B1C6-3BB6C881D4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Automate with tools: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4B70601-9252-F848-A2EE-09614B74402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“Test Doubles”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Stubs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Mocks / Spies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Fakes</a:t>
            </a:r>
          </a:p>
          <a:p>
            <a:r>
              <a:rPr lang="en-US" dirty="0"/>
              <a:t>Random testing</a:t>
            </a:r>
          </a:p>
          <a:p>
            <a:pPr lvl="1"/>
            <a:r>
              <a:rPr lang="en-US" dirty="0"/>
              <a:t>“Fuzzing”</a:t>
            </a:r>
          </a:p>
          <a:p>
            <a:pPr lvl="1"/>
            <a:r>
              <a:rPr lang="en-US" dirty="0"/>
              <a:t>Against a reference implementation.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084FC3-973A-FB40-8641-F884F7575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5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869D779-DFCE-414E-B6B6-EF1185BFE5EB}"/>
              </a:ext>
            </a:extLst>
          </p:cNvPr>
          <p:cNvSpPr/>
          <p:nvPr/>
        </p:nvSpPr>
        <p:spPr>
          <a:xfrm>
            <a:off x="10100616" y="5478851"/>
            <a:ext cx="1251596" cy="71081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Ink Free" panose="03080402000500000000" pitchFamily="66" charset="0"/>
              </a:rPr>
              <a:t>Rest of</a:t>
            </a:r>
          </a:p>
          <a:p>
            <a:pPr algn="ctr"/>
            <a:r>
              <a:rPr lang="en-US" sz="2400" b="1" dirty="0">
                <a:solidFill>
                  <a:schemeClr val="tx1"/>
                </a:solidFill>
                <a:latin typeface="Ink Free" panose="03080402000500000000" pitchFamily="66" charset="0"/>
              </a:rPr>
              <a:t>Lesson</a:t>
            </a:r>
          </a:p>
        </p:txBody>
      </p:sp>
    </p:spTree>
    <p:extLst>
      <p:ext uri="{BB962C8B-B14F-4D97-AF65-F5344CB8AC3E}">
        <p14:creationId xmlns:p14="http://schemas.microsoft.com/office/powerpoint/2010/main" val="1865066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616BB48C-7A0E-994F-9086-93C3D0221641}"/>
              </a:ext>
            </a:extLst>
          </p:cNvPr>
          <p:cNvSpPr/>
          <p:nvPr/>
        </p:nvSpPr>
        <p:spPr>
          <a:xfrm>
            <a:off x="1445342" y="1548581"/>
            <a:ext cx="2798482" cy="3396881"/>
          </a:xfrm>
          <a:custGeom>
            <a:avLst/>
            <a:gdLst>
              <a:gd name="connsiteX0" fmla="*/ 0 w 2798482"/>
              <a:gd name="connsiteY0" fmla="*/ 0 h 3396881"/>
              <a:gd name="connsiteX1" fmla="*/ 1740310 w 2798482"/>
              <a:gd name="connsiteY1" fmla="*/ 221225 h 3396881"/>
              <a:gd name="connsiteX2" fmla="*/ 2610464 w 2798482"/>
              <a:gd name="connsiteY2" fmla="*/ 707922 h 3396881"/>
              <a:gd name="connsiteX3" fmla="*/ 2698955 w 2798482"/>
              <a:gd name="connsiteY3" fmla="*/ 2020529 h 3396881"/>
              <a:gd name="connsiteX4" fmla="*/ 1445342 w 2798482"/>
              <a:gd name="connsiteY4" fmla="*/ 3185651 h 3396881"/>
              <a:gd name="connsiteX5" fmla="*/ 29497 w 2798482"/>
              <a:gd name="connsiteY5" fmla="*/ 3392129 h 3396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98482" h="3396881">
                <a:moveTo>
                  <a:pt x="0" y="0"/>
                </a:moveTo>
                <a:cubicBezTo>
                  <a:pt x="652616" y="51619"/>
                  <a:pt x="1305233" y="103238"/>
                  <a:pt x="1740310" y="221225"/>
                </a:cubicBezTo>
                <a:cubicBezTo>
                  <a:pt x="2175387" y="339212"/>
                  <a:pt x="2450690" y="408038"/>
                  <a:pt x="2610464" y="707922"/>
                </a:cubicBezTo>
                <a:cubicBezTo>
                  <a:pt x="2770238" y="1007806"/>
                  <a:pt x="2893142" y="1607574"/>
                  <a:pt x="2698955" y="2020529"/>
                </a:cubicBezTo>
                <a:cubicBezTo>
                  <a:pt x="2504768" y="2433484"/>
                  <a:pt x="1890252" y="2957051"/>
                  <a:pt x="1445342" y="3185651"/>
                </a:cubicBezTo>
                <a:cubicBezTo>
                  <a:pt x="1000432" y="3414251"/>
                  <a:pt x="514964" y="3403190"/>
                  <a:pt x="29497" y="3392129"/>
                </a:cubicBezTo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4ABB279F-DDD6-7C49-AE4A-D16A74685DF2}"/>
              </a:ext>
            </a:extLst>
          </p:cNvPr>
          <p:cNvSpPr/>
          <p:nvPr/>
        </p:nvSpPr>
        <p:spPr>
          <a:xfrm>
            <a:off x="3126658" y="3791908"/>
            <a:ext cx="5117690" cy="2903860"/>
          </a:xfrm>
          <a:custGeom>
            <a:avLst/>
            <a:gdLst>
              <a:gd name="connsiteX0" fmla="*/ 0 w 5117690"/>
              <a:gd name="connsiteY0" fmla="*/ 2859615 h 2903860"/>
              <a:gd name="connsiteX1" fmla="*/ 870155 w 5117690"/>
              <a:gd name="connsiteY1" fmla="*/ 1355279 h 2903860"/>
              <a:gd name="connsiteX2" fmla="*/ 1637071 w 5117690"/>
              <a:gd name="connsiteY2" fmla="*/ 160660 h 2903860"/>
              <a:gd name="connsiteX3" fmla="*/ 3303639 w 5117690"/>
              <a:gd name="connsiteY3" fmla="*/ 145911 h 2903860"/>
              <a:gd name="connsiteX4" fmla="*/ 4365523 w 5117690"/>
              <a:gd name="connsiteY4" fmla="*/ 1399524 h 2903860"/>
              <a:gd name="connsiteX5" fmla="*/ 5117690 w 5117690"/>
              <a:gd name="connsiteY5" fmla="*/ 2903860 h 2903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17690" h="2903860">
                <a:moveTo>
                  <a:pt x="0" y="2859615"/>
                </a:moveTo>
                <a:cubicBezTo>
                  <a:pt x="298655" y="2332360"/>
                  <a:pt x="597310" y="1805105"/>
                  <a:pt x="870155" y="1355279"/>
                </a:cubicBezTo>
                <a:cubicBezTo>
                  <a:pt x="1143000" y="905453"/>
                  <a:pt x="1231490" y="362221"/>
                  <a:pt x="1637071" y="160660"/>
                </a:cubicBezTo>
                <a:cubicBezTo>
                  <a:pt x="2042652" y="-40901"/>
                  <a:pt x="2848897" y="-60566"/>
                  <a:pt x="3303639" y="145911"/>
                </a:cubicBezTo>
                <a:cubicBezTo>
                  <a:pt x="3758381" y="352388"/>
                  <a:pt x="4063181" y="939866"/>
                  <a:pt x="4365523" y="1399524"/>
                </a:cubicBezTo>
                <a:cubicBezTo>
                  <a:pt x="4667865" y="1859182"/>
                  <a:pt x="4892777" y="2381521"/>
                  <a:pt x="5117690" y="2903860"/>
                </a:cubicBezTo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2FCD613B-6976-2445-A953-E64938D642A5}"/>
              </a:ext>
            </a:extLst>
          </p:cNvPr>
          <p:cNvSpPr/>
          <p:nvPr/>
        </p:nvSpPr>
        <p:spPr>
          <a:xfrm>
            <a:off x="7013477" y="1533832"/>
            <a:ext cx="4888471" cy="3510116"/>
          </a:xfrm>
          <a:custGeom>
            <a:avLst/>
            <a:gdLst>
              <a:gd name="connsiteX0" fmla="*/ 3664355 w 4888471"/>
              <a:gd name="connsiteY0" fmla="*/ 0 h 3510116"/>
              <a:gd name="connsiteX1" fmla="*/ 1171878 w 4888471"/>
              <a:gd name="connsiteY1" fmla="*/ 117987 h 3510116"/>
              <a:gd name="connsiteX2" fmla="*/ 168988 w 4888471"/>
              <a:gd name="connsiteY2" fmla="*/ 634181 h 3510116"/>
              <a:gd name="connsiteX3" fmla="*/ 109994 w 4888471"/>
              <a:gd name="connsiteY3" fmla="*/ 2020529 h 3510116"/>
              <a:gd name="connsiteX4" fmla="*/ 1275117 w 4888471"/>
              <a:gd name="connsiteY4" fmla="*/ 2846439 h 3510116"/>
              <a:gd name="connsiteX5" fmla="*/ 3693852 w 4888471"/>
              <a:gd name="connsiteY5" fmla="*/ 3318387 h 3510116"/>
              <a:gd name="connsiteX6" fmla="*/ 4888471 w 4888471"/>
              <a:gd name="connsiteY6" fmla="*/ 3510116 h 3510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88471" h="3510116">
                <a:moveTo>
                  <a:pt x="3664355" y="0"/>
                </a:moveTo>
                <a:cubicBezTo>
                  <a:pt x="2709397" y="6145"/>
                  <a:pt x="1754439" y="12290"/>
                  <a:pt x="1171878" y="117987"/>
                </a:cubicBezTo>
                <a:cubicBezTo>
                  <a:pt x="589317" y="223684"/>
                  <a:pt x="345969" y="317091"/>
                  <a:pt x="168988" y="634181"/>
                </a:cubicBezTo>
                <a:cubicBezTo>
                  <a:pt x="-7993" y="951271"/>
                  <a:pt x="-74361" y="1651819"/>
                  <a:pt x="109994" y="2020529"/>
                </a:cubicBezTo>
                <a:cubicBezTo>
                  <a:pt x="294349" y="2389239"/>
                  <a:pt x="677807" y="2630129"/>
                  <a:pt x="1275117" y="2846439"/>
                </a:cubicBezTo>
                <a:cubicBezTo>
                  <a:pt x="1872427" y="3062749"/>
                  <a:pt x="3091626" y="3207774"/>
                  <a:pt x="3693852" y="3318387"/>
                </a:cubicBezTo>
                <a:cubicBezTo>
                  <a:pt x="4296078" y="3429000"/>
                  <a:pt x="4592274" y="3469558"/>
                  <a:pt x="4888471" y="3510116"/>
                </a:cubicBezTo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254271-F8B1-5348-B575-F509EBC46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Double Example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95706AB-C4DE-DD4F-982B-03DA291E0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6</a:t>
            </a:fld>
            <a:endParaRPr lang="en-US" dirty="0"/>
          </a:p>
        </p:txBody>
      </p:sp>
      <p:sp>
        <p:nvSpPr>
          <p:cNvPr id="4" name="Cloud 3">
            <a:extLst>
              <a:ext uri="{FF2B5EF4-FFF2-40B4-BE49-F238E27FC236}">
                <a16:creationId xmlns:a16="http://schemas.microsoft.com/office/drawing/2014/main" id="{5804BF34-0974-0A40-A4A1-DA5701A31AB5}"/>
              </a:ext>
            </a:extLst>
          </p:cNvPr>
          <p:cNvSpPr/>
          <p:nvPr/>
        </p:nvSpPr>
        <p:spPr>
          <a:xfrm>
            <a:off x="7696200" y="1819837"/>
            <a:ext cx="2347452" cy="1828799"/>
          </a:xfrm>
          <a:prstGeom prst="cloud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400" dirty="0">
                <a:solidFill>
                  <a:schemeClr val="tx1"/>
                </a:solidFill>
              </a:rPr>
              <a:t>Network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Resources</a:t>
            </a:r>
          </a:p>
        </p:txBody>
      </p:sp>
      <p:sp>
        <p:nvSpPr>
          <p:cNvPr id="5" name="Can 4">
            <a:extLst>
              <a:ext uri="{FF2B5EF4-FFF2-40B4-BE49-F238E27FC236}">
                <a16:creationId xmlns:a16="http://schemas.microsoft.com/office/drawing/2014/main" id="{49B82D02-9D44-4D40-893A-44B6266194EE}"/>
              </a:ext>
            </a:extLst>
          </p:cNvPr>
          <p:cNvSpPr>
            <a:spLocks noChangeAspect="1"/>
          </p:cNvSpPr>
          <p:nvPr/>
        </p:nvSpPr>
        <p:spPr>
          <a:xfrm>
            <a:off x="4719483" y="4106608"/>
            <a:ext cx="1828800" cy="2432304"/>
          </a:xfrm>
          <a:prstGeom prst="can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400" dirty="0">
                <a:solidFill>
                  <a:schemeClr val="tx1"/>
                </a:solidFill>
              </a:rPr>
              <a:t>   Database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7D6D70F-82AB-5B40-AD99-ED863FDFF50A}"/>
              </a:ext>
            </a:extLst>
          </p:cNvPr>
          <p:cNvSpPr>
            <a:spLocks noChangeAspect="1"/>
          </p:cNvSpPr>
          <p:nvPr/>
        </p:nvSpPr>
        <p:spPr>
          <a:xfrm>
            <a:off x="4719483" y="1819836"/>
            <a:ext cx="1828800" cy="18288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Business Logic</a:t>
            </a:r>
          </a:p>
        </p:txBody>
      </p:sp>
      <p:sp>
        <p:nvSpPr>
          <p:cNvPr id="7" name="Smiley Face 6">
            <a:extLst>
              <a:ext uri="{FF2B5EF4-FFF2-40B4-BE49-F238E27FC236}">
                <a16:creationId xmlns:a16="http://schemas.microsoft.com/office/drawing/2014/main" id="{5758F995-E866-E849-9D8A-9571282BA385}"/>
              </a:ext>
            </a:extLst>
          </p:cNvPr>
          <p:cNvSpPr/>
          <p:nvPr/>
        </p:nvSpPr>
        <p:spPr>
          <a:xfrm>
            <a:off x="2418736" y="2277036"/>
            <a:ext cx="914400" cy="914400"/>
          </a:xfrm>
          <a:prstGeom prst="smileyFac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4213124-4098-804B-95C8-E4BE36B43C5B}"/>
              </a:ext>
            </a:extLst>
          </p:cNvPr>
          <p:cNvCxnSpPr>
            <a:cxnSpLocks/>
            <a:stCxn id="6" idx="3"/>
            <a:endCxn id="4" idx="2"/>
          </p:cNvCxnSpPr>
          <p:nvPr/>
        </p:nvCxnSpPr>
        <p:spPr>
          <a:xfrm>
            <a:off x="6548283" y="2734236"/>
            <a:ext cx="1155198" cy="1"/>
          </a:xfrm>
          <a:prstGeom prst="straightConnector1">
            <a:avLst/>
          </a:prstGeom>
          <a:ln w="635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E063EAF-544E-4A4D-963D-0593C5AACB1B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5633883" y="3648636"/>
            <a:ext cx="0" cy="687390"/>
          </a:xfrm>
          <a:prstGeom prst="straightConnector1">
            <a:avLst/>
          </a:prstGeom>
          <a:ln w="635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AB309AD-65B8-5243-8FF7-A87F8B8154E5}"/>
              </a:ext>
            </a:extLst>
          </p:cNvPr>
          <p:cNvCxnSpPr>
            <a:cxnSpLocks/>
            <a:stCxn id="7" idx="6"/>
          </p:cNvCxnSpPr>
          <p:nvPr/>
        </p:nvCxnSpPr>
        <p:spPr>
          <a:xfrm flipV="1">
            <a:off x="3333136" y="2716086"/>
            <a:ext cx="1386347" cy="18150"/>
          </a:xfrm>
          <a:prstGeom prst="straightConnector1">
            <a:avLst/>
          </a:prstGeom>
          <a:ln w="635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465FEC2-07F6-C140-A5C6-DDFDA1CCA603}"/>
              </a:ext>
            </a:extLst>
          </p:cNvPr>
          <p:cNvSpPr txBox="1"/>
          <p:nvPr/>
        </p:nvSpPr>
        <p:spPr>
          <a:xfrm>
            <a:off x="10987548" y="4070555"/>
            <a:ext cx="0" cy="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5DB216B-EC3E-C84B-BFC0-F92D5F8A9731}"/>
              </a:ext>
            </a:extLst>
          </p:cNvPr>
          <p:cNvSpPr txBox="1"/>
          <p:nvPr/>
        </p:nvSpPr>
        <p:spPr>
          <a:xfrm>
            <a:off x="9630697" y="4075697"/>
            <a:ext cx="1989904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dirty="0">
                <a:solidFill>
                  <a:schemeClr val="accent6"/>
                </a:solidFill>
              </a:rPr>
              <a:t>Mock network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367EF59-2A14-4A46-B127-4EC30DAD647E}"/>
              </a:ext>
            </a:extLst>
          </p:cNvPr>
          <p:cNvSpPr txBox="1"/>
          <p:nvPr/>
        </p:nvSpPr>
        <p:spPr>
          <a:xfrm flipH="1">
            <a:off x="6716075" y="6282252"/>
            <a:ext cx="1974811" cy="3407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2400" dirty="0">
                <a:solidFill>
                  <a:schemeClr val="accent6"/>
                </a:solidFill>
              </a:rPr>
              <a:t>Fake Database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411A290-B7D8-EE4A-AF2B-4380247270A5}"/>
              </a:ext>
            </a:extLst>
          </p:cNvPr>
          <p:cNvSpPr txBox="1"/>
          <p:nvPr/>
        </p:nvSpPr>
        <p:spPr>
          <a:xfrm>
            <a:off x="1163995" y="3889109"/>
            <a:ext cx="1842171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dirty="0">
                <a:solidFill>
                  <a:schemeClr val="accent6"/>
                </a:solidFill>
              </a:rPr>
              <a:t>Random user</a:t>
            </a:r>
          </a:p>
        </p:txBody>
      </p:sp>
    </p:spTree>
    <p:extLst>
      <p:ext uri="{BB962C8B-B14F-4D97-AF65-F5344CB8AC3E}">
        <p14:creationId xmlns:p14="http://schemas.microsoft.com/office/powerpoint/2010/main" val="3892294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4" grpId="0" animBg="1"/>
      <p:bldP spid="22" grpId="0" animBg="1"/>
      <p:bldP spid="23" grpId="0"/>
      <p:bldP spid="25" grpId="0"/>
      <p:bldP spid="3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20DBE-B958-2440-80F0-5258A90EE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Stub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6BAFB-589D-F24B-92EF-494F61629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Supply an object with the same interface:</a:t>
            </a:r>
          </a:p>
          <a:p>
            <a:pPr lvl="1"/>
            <a:r>
              <a:rPr lang="en-US" dirty="0"/>
              <a:t>Same methods;</a:t>
            </a:r>
          </a:p>
          <a:p>
            <a:pPr lvl="1"/>
            <a:r>
              <a:rPr lang="en-US" dirty="0"/>
              <a:t>Default result values.</a:t>
            </a:r>
          </a:p>
          <a:p>
            <a:r>
              <a:rPr lang="en-US" dirty="0"/>
              <a:t>The stub gets the test to run:</a:t>
            </a:r>
          </a:p>
          <a:p>
            <a:pPr lvl="1"/>
            <a:r>
              <a:rPr lang="en-US" dirty="0"/>
              <a:t>If the client blindly uses the stub, it can proceed;</a:t>
            </a:r>
          </a:p>
          <a:p>
            <a:pPr lvl="1"/>
            <a:r>
              <a:rPr lang="en-US" dirty="0"/>
              <a:t>If the client expects something from the object, the test will likely fail.</a:t>
            </a:r>
          </a:p>
          <a:p>
            <a:r>
              <a:rPr lang="en-US" dirty="0"/>
              <a:t>Need two more things: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Remember how the stub was used;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Tell the stub what to do when it is called.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8935C3-913F-B147-BF3C-943C94911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313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00464-AB28-4140-830A-1D7317746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Spies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DEEF84-14BB-A447-8A37-EADB61CB5E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test spy remembers how the object was called</a:t>
            </a:r>
          </a:p>
          <a:p>
            <a:pPr lvl="1"/>
            <a:r>
              <a:rPr lang="en-US" dirty="0"/>
              <a:t>Then the test harness can check what happened;</a:t>
            </a:r>
          </a:p>
          <a:p>
            <a:pPr lvl="1"/>
            <a:r>
              <a:rPr lang="en-US" dirty="0"/>
              <a:t>For example: a particular method should be called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First with parameters “foo” and 42;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Then with parameters “quux” and -88.</a:t>
            </a:r>
          </a:p>
          <a:p>
            <a:r>
              <a:rPr lang="en-US" dirty="0"/>
              <a:t>A spy can be useful on the “real” object:</a:t>
            </a:r>
          </a:p>
          <a:p>
            <a:pPr lvl="1"/>
            <a:r>
              <a:rPr lang="en-US" dirty="0"/>
              <a:t>What was sent on the network?</a:t>
            </a:r>
          </a:p>
          <a:p>
            <a:pPr lvl="1"/>
            <a:r>
              <a:rPr lang="en-US" dirty="0"/>
              <a:t>How many times a problem was logged?</a:t>
            </a:r>
          </a:p>
          <a:p>
            <a:pPr lvl="1"/>
            <a:r>
              <a:rPr lang="en-US" dirty="0"/>
              <a:t>What was inserted in the database?</a:t>
            </a:r>
          </a:p>
          <a:p>
            <a:r>
              <a:rPr lang="en-US" dirty="0"/>
              <a:t>But most often used with a “mock.”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DF8449-65EA-A842-AAEF-7C83D463A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6378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995E9-C50B-3645-B3B4-EF2E34B0F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Mocks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44C6B-CCC8-FC4E-85A6-583BEE66E7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test mock has scripted results:</a:t>
            </a:r>
          </a:p>
          <a:p>
            <a:pPr lvl="1"/>
            <a:r>
              <a:rPr lang="en-US" dirty="0"/>
              <a:t>If such-and-such a method is called</a:t>
            </a:r>
          </a:p>
          <a:p>
            <a:pPr lvl="2"/>
            <a:r>
              <a:rPr lang="en-US" dirty="0"/>
              <a:t>return some particular value.</a:t>
            </a:r>
          </a:p>
          <a:p>
            <a:r>
              <a:rPr lang="en-US" dirty="0"/>
              <a:t>A complex mock can have many scripts:</a:t>
            </a:r>
          </a:p>
          <a:p>
            <a:pPr lvl="1"/>
            <a:r>
              <a:rPr lang="en-US" dirty="0"/>
              <a:t>Multiple methods;</a:t>
            </a:r>
          </a:p>
          <a:p>
            <a:pPr lvl="1"/>
            <a:r>
              <a:rPr lang="en-US" dirty="0"/>
              <a:t>Different results for subsequent calls.</a:t>
            </a:r>
          </a:p>
          <a:p>
            <a:r>
              <a:rPr lang="en-US" dirty="0"/>
              <a:t>Useful mocking assumes we know how mocked object will be used.</a:t>
            </a:r>
          </a:p>
          <a:p>
            <a:r>
              <a:rPr lang="en-US" dirty="0"/>
              <a:t>If a “mock” has real logic, it becomes a “fake”.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F708AD-E1DB-5644-8814-B1B227A25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6583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>
            <a:lumMod val="20000"/>
            <a:lumOff val="80000"/>
          </a:schemeClr>
        </a:solidFill>
        <a:ln>
          <a:solidFill>
            <a:srgbClr val="0070C0"/>
          </a:solidFill>
        </a:ln>
      </a:spPr>
      <a:bodyPr rtlCol="0" anchor="ctr"/>
      <a:lstStyle>
        <a:defPPr algn="l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tailEnd type="arrow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solidFill>
          <a:schemeClr val="accent2">
            <a:lumMod val="20000"/>
            <a:lumOff val="80000"/>
          </a:schemeClr>
        </a:solidFill>
        <a:ln>
          <a:solidFill>
            <a:srgbClr val="0070C0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l">
          <a:defRPr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extLst>
    <a:ext uri="{05A4C25C-085E-4340-85A3-A5531E510DB2}">
      <thm15:themeFamily xmlns:thm15="http://schemas.microsoft.com/office/thememl/2012/main" name="Lesson 2.1 Documenting Your Design" id="{558FD38C-8711-CB43-A1E4-12EC5E9DD09B}" vid="{406B3AE4-9970-1245-8651-E29A8F459AD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635</TotalTime>
  <Words>842</Words>
  <Application>Microsoft Macintosh PowerPoint</Application>
  <PresentationFormat>Widescreen</PresentationFormat>
  <Paragraphs>141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Calibri</vt:lpstr>
      <vt:lpstr>Arial</vt:lpstr>
      <vt:lpstr>Verdana</vt:lpstr>
      <vt:lpstr>Calibri Light</vt:lpstr>
      <vt:lpstr>Ink Free</vt:lpstr>
      <vt:lpstr>Office Theme</vt:lpstr>
      <vt:lpstr>CS 4350: Fundamentals of Software Engineering CS 5500: Foundations of Software Engineering  Lesson 5.4 Testing Systems</vt:lpstr>
      <vt:lpstr>Outline of this lesson</vt:lpstr>
      <vt:lpstr>Learning Objectives for this Lesson</vt:lpstr>
      <vt:lpstr>Large Systems are Hard to Test</vt:lpstr>
      <vt:lpstr>Two Ways to Handle Difficulties</vt:lpstr>
      <vt:lpstr>Test Double Example</vt:lpstr>
      <vt:lpstr>Test Stub</vt:lpstr>
      <vt:lpstr>Test Spies</vt:lpstr>
      <vt:lpstr>Test Mocks</vt:lpstr>
      <vt:lpstr>Test Fakes</vt:lpstr>
      <vt:lpstr>Random Input</vt:lpstr>
      <vt:lpstr>Related: Random Testing</vt:lpstr>
      <vt:lpstr>Weaknesses of Test Doubles </vt:lpstr>
      <vt:lpstr>Review: Learning Objectives for this Lesson</vt:lpstr>
      <vt:lpstr>Looking forward...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4350: Fundamentals of Software Engineering CS 5500: Foundations of Software Engineering  Lesson 6.4 Testing Systems</dc:title>
  <dc:creator>John T Boyland</dc:creator>
  <cp:lastModifiedBy>John T Boyland</cp:lastModifiedBy>
  <cp:revision>33</cp:revision>
  <dcterms:created xsi:type="dcterms:W3CDTF">2021-01-29T13:39:02Z</dcterms:created>
  <dcterms:modified xsi:type="dcterms:W3CDTF">2021-02-12T00:57:05Z</dcterms:modified>
</cp:coreProperties>
</file>