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302" r:id="rId3"/>
    <p:sldId id="330" r:id="rId4"/>
    <p:sldId id="346" r:id="rId5"/>
    <p:sldId id="349" r:id="rId6"/>
    <p:sldId id="353" r:id="rId7"/>
    <p:sldId id="365" r:id="rId8"/>
    <p:sldId id="368" r:id="rId9"/>
    <p:sldId id="366" r:id="rId10"/>
    <p:sldId id="367" r:id="rId11"/>
    <p:sldId id="369" r:id="rId12"/>
    <p:sldId id="370" r:id="rId13"/>
    <p:sldId id="371" r:id="rId14"/>
    <p:sldId id="372" r:id="rId15"/>
    <p:sldId id="373" r:id="rId16"/>
    <p:sldId id="374" r:id="rId17"/>
    <p:sldId id="375" r:id="rId18"/>
    <p:sldId id="350" r:id="rId19"/>
    <p:sldId id="354" r:id="rId20"/>
    <p:sldId id="355" r:id="rId21"/>
    <p:sldId id="356" r:id="rId22"/>
    <p:sldId id="357" r:id="rId23"/>
    <p:sldId id="361" r:id="rId24"/>
    <p:sldId id="358" r:id="rId25"/>
    <p:sldId id="362" r:id="rId26"/>
    <p:sldId id="359" r:id="rId27"/>
    <p:sldId id="363" r:id="rId28"/>
    <p:sldId id="360" r:id="rId29"/>
    <p:sldId id="364" r:id="rId30"/>
    <p:sldId id="347" r:id="rId31"/>
    <p:sldId id="303" r:id="rId32"/>
    <p:sldId id="298" r:id="rId33"/>
    <p:sldId id="348"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Ink Free" panose="03080402000500000000" pitchFamily="66" charset="0"/>
      <p:regular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B1668B-99DF-4C5A-82FA-C91A2D31A0C3}">
          <p14:sldIdLst>
            <p14:sldId id="256"/>
            <p14:sldId id="302"/>
            <p14:sldId id="330"/>
            <p14:sldId id="346"/>
            <p14:sldId id="349"/>
            <p14:sldId id="353"/>
            <p14:sldId id="365"/>
            <p14:sldId id="368"/>
            <p14:sldId id="366"/>
            <p14:sldId id="367"/>
            <p14:sldId id="369"/>
            <p14:sldId id="370"/>
            <p14:sldId id="371"/>
            <p14:sldId id="372"/>
            <p14:sldId id="373"/>
            <p14:sldId id="374"/>
            <p14:sldId id="375"/>
          </p14:sldIdLst>
        </p14:section>
        <p14:section name="Extras from 4.1" id="{B1876027-7169-42D6-8714-A5C854434CFF}">
          <p14:sldIdLst>
            <p14:sldId id="350"/>
            <p14:sldId id="354"/>
            <p14:sldId id="355"/>
            <p14:sldId id="356"/>
            <p14:sldId id="357"/>
            <p14:sldId id="361"/>
            <p14:sldId id="358"/>
            <p14:sldId id="362"/>
            <p14:sldId id="359"/>
            <p14:sldId id="363"/>
            <p14:sldId id="360"/>
            <p14:sldId id="364"/>
            <p14:sldId id="347"/>
            <p14:sldId id="303"/>
            <p14:sldId id="298"/>
            <p14:sldId id="3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60" d="100"/>
          <a:sy n="60" d="100"/>
        </p:scale>
        <p:origin x="906" y="219"/>
      </p:cViewPr>
      <p:guideLst/>
    </p:cSldViewPr>
  </p:slid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2/5/2021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2/5/2021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2/5/2021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03250" y="1262062"/>
            <a:ext cx="10985501" cy="537436"/>
          </a:xfrm>
          <a:prstGeom prst="rect">
            <a:avLst/>
          </a:prstGeom>
        </p:spPr>
        <p:txBody>
          <a:bodyPr anchor="t"/>
          <a:lstStyle>
            <a:lvl1pPr>
              <a:defRPr sz="4219" spc="-84"/>
            </a:lvl1pPr>
          </a:lstStyle>
          <a:p>
            <a:r>
              <a:t>Slide Title</a:t>
            </a:r>
          </a:p>
        </p:txBody>
      </p:sp>
      <p:sp>
        <p:nvSpPr>
          <p:cNvPr id="43" name="Slide Subtitle"/>
          <p:cNvSpPr txBox="1">
            <a:spLocks noGrp="1"/>
          </p:cNvSpPr>
          <p:nvPr>
            <p:ph type="body" sz="quarter" idx="21" hasCustomPrompt="1"/>
          </p:nvPr>
        </p:nvSpPr>
        <p:spPr>
          <a:xfrm>
            <a:off x="603250" y="1747110"/>
            <a:ext cx="10985501" cy="350543"/>
          </a:xfrm>
          <a:prstGeom prst="rect">
            <a:avLst/>
          </a:prstGeom>
        </p:spPr>
        <p:txBody>
          <a:bodyPr lIns="24383" tIns="24383" rIns="24383" bIns="24383"/>
          <a:lstStyle>
            <a:lvl1pPr defTabSz="321933">
              <a:defRPr sz="2084">
                <a:solidFill>
                  <a:srgbClr val="005493"/>
                </a:solidFill>
              </a:defRPr>
            </a:lvl1pPr>
          </a:lstStyle>
          <a:p>
            <a:r>
              <a:t>Slide Subtitle</a:t>
            </a:r>
          </a:p>
        </p:txBody>
      </p:sp>
      <p:sp>
        <p:nvSpPr>
          <p:cNvPr id="44" name="Body Level One…"/>
          <p:cNvSpPr txBox="1">
            <a:spLocks noGrp="1"/>
          </p:cNvSpPr>
          <p:nvPr>
            <p:ph type="body" idx="1" hasCustomPrompt="1"/>
          </p:nvPr>
        </p:nvSpPr>
        <p:spPr>
          <a:xfrm>
            <a:off x="603250" y="2450439"/>
            <a:ext cx="10985501" cy="3096005"/>
          </a:xfrm>
          <a:prstGeom prst="rect">
            <a:avLst/>
          </a:prstGeom>
        </p:spPr>
        <p:txBody>
          <a:bodyPr/>
          <a:lstStyle>
            <a:lvl1pPr marL="303599" indent="-303599" defTabSz="1219126">
              <a:lnSpc>
                <a:spcPct val="90000"/>
              </a:lnSpc>
              <a:spcBef>
                <a:spcPts val="2250"/>
              </a:spcBef>
              <a:buSzPct val="123000"/>
              <a:buChar char="•"/>
              <a:defRPr sz="2391" b="0"/>
            </a:lvl1pPr>
            <a:lvl2pPr marL="732208" indent="-303599" defTabSz="1219126">
              <a:lnSpc>
                <a:spcPct val="90000"/>
              </a:lnSpc>
              <a:spcBef>
                <a:spcPts val="2250"/>
              </a:spcBef>
              <a:buSzPct val="123000"/>
              <a:buChar char="•"/>
              <a:defRPr sz="2391" b="0"/>
            </a:lvl2pPr>
            <a:lvl3pPr marL="1160818" indent="-303599" defTabSz="1219126">
              <a:lnSpc>
                <a:spcPct val="90000"/>
              </a:lnSpc>
              <a:spcBef>
                <a:spcPts val="2250"/>
              </a:spcBef>
              <a:buSzPct val="123000"/>
              <a:buChar char="•"/>
              <a:defRPr sz="2391" b="0"/>
            </a:lvl3pPr>
            <a:lvl4pPr marL="1589428" indent="-303599" defTabSz="1219126">
              <a:lnSpc>
                <a:spcPct val="90000"/>
              </a:lnSpc>
              <a:spcBef>
                <a:spcPts val="2250"/>
              </a:spcBef>
              <a:buSzPct val="123000"/>
              <a:buChar char="•"/>
              <a:defRPr sz="2391" b="0"/>
            </a:lvl4pPr>
            <a:lvl5pPr marL="2018038" indent="-303599" defTabSz="1219126">
              <a:lnSpc>
                <a:spcPct val="90000"/>
              </a:lnSpc>
              <a:spcBef>
                <a:spcPts val="2250"/>
              </a:spcBef>
              <a:buSzPct val="123000"/>
              <a:buChar char="•"/>
              <a:defRPr sz="2391"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26149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2/5/2021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2/5/2021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2/5/2021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2/5/2021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2/5/2021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2/5/2021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2/5/2021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2/5/2021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Calibri" charset="0"/>
              </a:rPr>
              <a:t>CS 4350: Fundamentals of Software Engineering</a:t>
            </a:r>
            <a:br>
              <a:rPr lang="en-US" altLang="en-US" sz="3200" dirty="0">
                <a:sym typeface="Calibri" charset="0"/>
              </a:rPr>
            </a:br>
            <a:r>
              <a:rPr lang="en-US" altLang="en-US" sz="3200" dirty="0">
                <a:sym typeface="Calibri" charset="0"/>
              </a:rPr>
              <a:t>CS 5500: Foundations of Software Engineering</a:t>
            </a:r>
            <a:br>
              <a:rPr lang="en-US" altLang="en-US" sz="3200" dirty="0">
                <a:sym typeface="Calibri" charset="0"/>
              </a:rPr>
            </a:br>
            <a:br>
              <a:rPr lang="en-US" altLang="en-US" sz="3200" dirty="0">
                <a:sym typeface="Calibri" charset="0"/>
              </a:rPr>
            </a:br>
            <a:r>
              <a:rPr lang="en-US" altLang="en-US" sz="3200" dirty="0">
                <a:sym typeface="Calibri" charset="0"/>
              </a:rPr>
              <a:t>Lesson </a:t>
            </a:r>
            <a:r>
              <a:rPr lang="en-US" altLang="en-US" dirty="0">
                <a:sym typeface="Calibri" charset="0"/>
              </a:rPr>
              <a:t>4.2: Promises That Fail</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531E0F83-128C-4844-B1D8-8287D973A350}"/>
              </a:ext>
            </a:extLst>
          </p:cNvPr>
          <p:cNvSpPr/>
          <p:nvPr/>
        </p:nvSpPr>
        <p:spPr>
          <a:xfrm>
            <a:off x="705730" y="5869671"/>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20D4-2727-4BB3-841F-E04211F3CE56}"/>
              </a:ext>
            </a:extLst>
          </p:cNvPr>
          <p:cNvSpPr>
            <a:spLocks noGrp="1"/>
          </p:cNvSpPr>
          <p:nvPr>
            <p:ph type="title"/>
          </p:nvPr>
        </p:nvSpPr>
        <p:spPr/>
        <p:txBody>
          <a:bodyPr/>
          <a:lstStyle/>
          <a:p>
            <a:r>
              <a:rPr lang="en-US" dirty="0"/>
              <a:t>What happened here?</a:t>
            </a:r>
          </a:p>
        </p:txBody>
      </p:sp>
      <p:sp>
        <p:nvSpPr>
          <p:cNvPr id="3" name="Content Placeholder 2">
            <a:extLst>
              <a:ext uri="{FF2B5EF4-FFF2-40B4-BE49-F238E27FC236}">
                <a16:creationId xmlns:a16="http://schemas.microsoft.com/office/drawing/2014/main" id="{F63C6E13-161A-430E-974C-C58B20ACA6DC}"/>
              </a:ext>
            </a:extLst>
          </p:cNvPr>
          <p:cNvSpPr>
            <a:spLocks noGrp="1"/>
          </p:cNvSpPr>
          <p:nvPr>
            <p:ph idx="1"/>
          </p:nvPr>
        </p:nvSpPr>
        <p:spPr/>
        <p:txBody>
          <a:bodyPr/>
          <a:lstStyle/>
          <a:p>
            <a:r>
              <a:rPr lang="en-US" dirty="0"/>
              <a:t>.then handlers only handle promises that succeed</a:t>
            </a:r>
          </a:p>
          <a:p>
            <a:r>
              <a:rPr lang="en-US" dirty="0"/>
              <a:t>To handle failure, you need a .catch() handler</a:t>
            </a:r>
          </a:p>
        </p:txBody>
      </p:sp>
      <p:sp>
        <p:nvSpPr>
          <p:cNvPr id="4" name="Slide Number Placeholder 3">
            <a:extLst>
              <a:ext uri="{FF2B5EF4-FFF2-40B4-BE49-F238E27FC236}">
                <a16:creationId xmlns:a16="http://schemas.microsoft.com/office/drawing/2014/main" id="{35AB5398-3202-49BA-8722-16B6EA0D50D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324448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97E2-3816-473F-8A93-13CB7D058F8B}"/>
              </a:ext>
            </a:extLst>
          </p:cNvPr>
          <p:cNvSpPr>
            <a:spLocks noGrp="1"/>
          </p:cNvSpPr>
          <p:nvPr>
            <p:ph type="title"/>
          </p:nvPr>
        </p:nvSpPr>
        <p:spPr/>
        <p:txBody>
          <a:bodyPr/>
          <a:lstStyle/>
          <a:p>
            <a:r>
              <a:rPr lang="en-US" dirty="0"/>
              <a:t>...with a .catch() handler</a:t>
            </a:r>
          </a:p>
        </p:txBody>
      </p:sp>
      <p:sp>
        <p:nvSpPr>
          <p:cNvPr id="4" name="Slide Number Placeholder 3">
            <a:extLst>
              <a:ext uri="{FF2B5EF4-FFF2-40B4-BE49-F238E27FC236}">
                <a16:creationId xmlns:a16="http://schemas.microsoft.com/office/drawing/2014/main" id="{B4A9F874-0816-4B23-ABEA-C257BAAEFD08}"/>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2DCF1D14-EB91-462C-B14F-2456EB766D99}"/>
              </a:ext>
            </a:extLst>
          </p:cNvPr>
          <p:cNvSpPr/>
          <p:nvPr/>
        </p:nvSpPr>
        <p:spPr>
          <a:xfrm>
            <a:off x="838200" y="1539135"/>
            <a:ext cx="8981049" cy="4247317"/>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f(callback: (arg0:number)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Promise&lt;number&gt;((resolve, reject)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(callback(</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 resolve(</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reject(</a:t>
            </a:r>
            <a:r>
              <a:rPr lang="en-US" dirty="0">
                <a:solidFill>
                  <a:srgbClr val="A31515"/>
                </a:solidFill>
                <a:latin typeface="Consolas" panose="020B0609020204030204" pitchFamily="49" charset="0"/>
              </a:rPr>
              <a:t>"f(3) failed"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alwaysTrue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alwaysFalse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f(</a:t>
            </a:r>
            <a:r>
              <a:rPr lang="en-US" dirty="0" err="1">
                <a:solidFill>
                  <a:srgbClr val="000000"/>
                </a:solidFill>
                <a:latin typeface="Consolas" panose="020B0609020204030204" pitchFamily="49" charset="0"/>
              </a:rPr>
              <a:t>alwaysTrue</a:t>
            </a:r>
            <a:r>
              <a:rPr lang="en-US" dirty="0">
                <a:solidFill>
                  <a:srgbClr val="000000"/>
                </a:solidFill>
                <a:latin typeface="Consolas" panose="020B0609020204030204" pitchFamily="49" charset="0"/>
              </a:rPr>
              <a:t>).then(n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`f(</a:t>
            </a:r>
            <a:r>
              <a:rPr lang="en-US" dirty="0" err="1">
                <a:solidFill>
                  <a:srgbClr val="A31515"/>
                </a:solidFill>
                <a:latin typeface="Consolas" panose="020B0609020204030204" pitchFamily="49" charset="0"/>
              </a:rPr>
              <a:t>alwaysTrue</a:t>
            </a:r>
            <a:r>
              <a:rPr lang="en-US" dirty="0">
                <a:solidFill>
                  <a:srgbClr val="A31515"/>
                </a:solidFill>
                <a:latin typeface="Consolas" panose="020B0609020204030204" pitchFamily="49" charset="0"/>
              </a:rPr>
              <a:t>) returned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n</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f(</a:t>
            </a:r>
            <a:r>
              <a:rPr lang="en-US" dirty="0" err="1">
                <a:solidFill>
                  <a:srgbClr val="000000"/>
                </a:solidFill>
                <a:latin typeface="Consolas" panose="020B0609020204030204" pitchFamily="49" charset="0"/>
              </a:rPr>
              <a:t>alwaysFalse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catch</a:t>
            </a:r>
            <a:r>
              <a:rPr lang="en-US" dirty="0">
                <a:solidFill>
                  <a:srgbClr val="000000"/>
                </a:solidFill>
                <a:latin typeface="Consolas" panose="020B0609020204030204" pitchFamily="49" charset="0"/>
              </a:rPr>
              <a:t>(n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`f(</a:t>
            </a:r>
            <a:r>
              <a:rPr lang="en-US" dirty="0" err="1">
                <a:solidFill>
                  <a:srgbClr val="A31515"/>
                </a:solidFill>
                <a:latin typeface="Consolas" panose="020B0609020204030204" pitchFamily="49" charset="0"/>
              </a:rPr>
              <a:t>alwaysFalse</a:t>
            </a:r>
            <a:r>
              <a:rPr lang="en-US" dirty="0">
                <a:solidFill>
                  <a:srgbClr val="A31515"/>
                </a:solidFill>
                <a:latin typeface="Consolas" panose="020B0609020204030204" pitchFamily="49" charset="0"/>
              </a:rPr>
              <a:t>) returned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n</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271F7E31-4413-4668-BFFD-5DA4B2845197}"/>
              </a:ext>
            </a:extLst>
          </p:cNvPr>
          <p:cNvSpPr/>
          <p:nvPr/>
        </p:nvSpPr>
        <p:spPr>
          <a:xfrm>
            <a:off x="7177227" y="5549178"/>
            <a:ext cx="4639994" cy="646331"/>
          </a:xfrm>
          <a:prstGeom prst="rect">
            <a:avLst/>
          </a:prstGeom>
          <a:ln w="19050">
            <a:solidFill>
              <a:schemeClr val="tx1"/>
            </a:solidFill>
          </a:ln>
        </p:spPr>
        <p:txBody>
          <a:bodyPr wrap="square">
            <a:spAutoFit/>
          </a:bodyPr>
          <a:lstStyle/>
          <a:p>
            <a:r>
              <a:rPr lang="en-US" dirty="0">
                <a:latin typeface="Consolas" panose="020B0609020204030204" pitchFamily="49" charset="0"/>
              </a:rPr>
              <a:t>f(</a:t>
            </a:r>
            <a:r>
              <a:rPr lang="en-US" dirty="0" err="1">
                <a:latin typeface="Consolas" panose="020B0609020204030204" pitchFamily="49" charset="0"/>
              </a:rPr>
              <a:t>alwaysTrue</a:t>
            </a:r>
            <a:r>
              <a:rPr lang="en-US" dirty="0">
                <a:latin typeface="Consolas" panose="020B0609020204030204" pitchFamily="49" charset="0"/>
              </a:rPr>
              <a:t>) returned 10</a:t>
            </a:r>
          </a:p>
          <a:p>
            <a:r>
              <a:rPr lang="en-US" dirty="0">
                <a:latin typeface="Consolas" panose="020B0609020204030204" pitchFamily="49" charset="0"/>
              </a:rPr>
              <a:t>f(</a:t>
            </a:r>
            <a:r>
              <a:rPr lang="en-US" dirty="0" err="1">
                <a:latin typeface="Consolas" panose="020B0609020204030204" pitchFamily="49" charset="0"/>
              </a:rPr>
              <a:t>alwaysFalse</a:t>
            </a:r>
            <a:r>
              <a:rPr lang="en-US" dirty="0">
                <a:latin typeface="Consolas" panose="020B0609020204030204" pitchFamily="49" charset="0"/>
              </a:rPr>
              <a:t>) returned f(3) failed</a:t>
            </a:r>
          </a:p>
        </p:txBody>
      </p:sp>
      <p:sp>
        <p:nvSpPr>
          <p:cNvPr id="7" name="Arrow: Right 6">
            <a:extLst>
              <a:ext uri="{FF2B5EF4-FFF2-40B4-BE49-F238E27FC236}">
                <a16:creationId xmlns:a16="http://schemas.microsoft.com/office/drawing/2014/main" id="{F09C118F-0FEA-4E65-BE53-A475B299F04A}"/>
              </a:ext>
            </a:extLst>
          </p:cNvPr>
          <p:cNvSpPr/>
          <p:nvPr/>
        </p:nvSpPr>
        <p:spPr>
          <a:xfrm>
            <a:off x="5888095" y="5580440"/>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1690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3E5B-5F34-4740-9322-1F4DC5EE5E7D}"/>
              </a:ext>
            </a:extLst>
          </p:cNvPr>
          <p:cNvSpPr>
            <a:spLocks noGrp="1"/>
          </p:cNvSpPr>
          <p:nvPr>
            <p:ph type="title"/>
          </p:nvPr>
        </p:nvSpPr>
        <p:spPr/>
        <p:txBody>
          <a:bodyPr/>
          <a:lstStyle/>
          <a:p>
            <a:r>
              <a:rPr lang="en-US" dirty="0"/>
              <a:t>Throwing an error counts as a failure</a:t>
            </a:r>
          </a:p>
        </p:txBody>
      </p:sp>
      <p:sp>
        <p:nvSpPr>
          <p:cNvPr id="4" name="Slide Number Placeholder 3">
            <a:extLst>
              <a:ext uri="{FF2B5EF4-FFF2-40B4-BE49-F238E27FC236}">
                <a16:creationId xmlns:a16="http://schemas.microsoft.com/office/drawing/2014/main" id="{B5AC46A9-81F4-420E-8BEF-4085B93C0183}"/>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5" name="Rectangle 4">
            <a:extLst>
              <a:ext uri="{FF2B5EF4-FFF2-40B4-BE49-F238E27FC236}">
                <a16:creationId xmlns:a16="http://schemas.microsoft.com/office/drawing/2014/main" id="{D06A8B65-EB37-4F93-BBF3-6B653A1FED4A}"/>
              </a:ext>
            </a:extLst>
          </p:cNvPr>
          <p:cNvSpPr/>
          <p:nvPr/>
        </p:nvSpPr>
        <p:spPr>
          <a:xfrm>
            <a:off x="838200" y="1454228"/>
            <a:ext cx="7772400" cy="3970318"/>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f(callback: (arg0:number)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Promise&lt;number&gt;((resolve, reject)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(callback(</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 resolve(</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reject(</a:t>
            </a:r>
            <a:r>
              <a:rPr lang="en-US" dirty="0">
                <a:solidFill>
                  <a:srgbClr val="A31515"/>
                </a:solidFill>
                <a:latin typeface="Consolas" panose="020B0609020204030204" pitchFamily="49" charset="0"/>
              </a:rPr>
              <a:t>"f(3) failed"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alwaysThrowsError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):Boolean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throw</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Error(</a:t>
            </a:r>
            <a:r>
              <a:rPr lang="en-US" dirty="0">
                <a:solidFill>
                  <a:srgbClr val="A31515"/>
                </a:solidFill>
                <a:highlight>
                  <a:srgbClr val="FFFF00"/>
                </a:highlight>
                <a:latin typeface="Consolas" panose="020B0609020204030204" pitchFamily="49" charset="0"/>
              </a:rPr>
              <a:t>`error value was </a:t>
            </a:r>
            <a:r>
              <a:rPr lang="en-US" dirty="0">
                <a:solidFill>
                  <a:srgbClr val="0000FF"/>
                </a:solidFill>
                <a:highlight>
                  <a:srgbClr val="FFFF00"/>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n</a:t>
            </a:r>
            <a:r>
              <a:rPr lang="en-US" dirty="0">
                <a:solidFill>
                  <a:srgbClr val="0000FF"/>
                </a:solidFill>
                <a:highlight>
                  <a:srgbClr val="FFFF00"/>
                </a:highlight>
                <a:latin typeface="Consolas" panose="020B0609020204030204" pitchFamily="49" charset="0"/>
              </a:rPr>
              <a:t>}</a:t>
            </a:r>
            <a:r>
              <a:rPr lang="en-US" dirty="0">
                <a:solidFill>
                  <a:srgbClr val="A31515"/>
                </a:solidFill>
                <a:highlight>
                  <a:srgbClr val="FFFF00"/>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f(</a:t>
            </a:r>
            <a:r>
              <a:rPr lang="en-US" dirty="0" err="1">
                <a:solidFill>
                  <a:srgbClr val="000000"/>
                </a:solidFill>
                <a:latin typeface="Consolas" panose="020B0609020204030204" pitchFamily="49" charset="0"/>
              </a:rPr>
              <a:t>alwaysThrowsError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catch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reason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`catch block received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reason</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B0CD3EB-9C6A-416C-9E67-44E54E6B8488}"/>
              </a:ext>
            </a:extLst>
          </p:cNvPr>
          <p:cNvSpPr/>
          <p:nvPr/>
        </p:nvSpPr>
        <p:spPr>
          <a:xfrm>
            <a:off x="5938592" y="5700479"/>
            <a:ext cx="5883342" cy="369332"/>
          </a:xfrm>
          <a:prstGeom prst="rect">
            <a:avLst/>
          </a:prstGeom>
          <a:ln w="19050">
            <a:solidFill>
              <a:schemeClr val="tx1"/>
            </a:solidFill>
          </a:ln>
        </p:spPr>
        <p:txBody>
          <a:bodyPr wrap="square">
            <a:spAutoFit/>
          </a:bodyPr>
          <a:lstStyle/>
          <a:p>
            <a:r>
              <a:rPr lang="en-US" dirty="0">
                <a:latin typeface="Consolas" panose="020B0609020204030204" pitchFamily="49" charset="0"/>
              </a:rPr>
              <a:t>catch block received Error: error value was 3</a:t>
            </a:r>
          </a:p>
        </p:txBody>
      </p:sp>
      <p:sp>
        <p:nvSpPr>
          <p:cNvPr id="7" name="Arrow: Right 6">
            <a:extLst>
              <a:ext uri="{FF2B5EF4-FFF2-40B4-BE49-F238E27FC236}">
                <a16:creationId xmlns:a16="http://schemas.microsoft.com/office/drawing/2014/main" id="{42E6BC90-21B3-4CBE-BB6C-5EC4B9B0BF9E}"/>
              </a:ext>
            </a:extLst>
          </p:cNvPr>
          <p:cNvSpPr/>
          <p:nvPr/>
        </p:nvSpPr>
        <p:spPr>
          <a:xfrm>
            <a:off x="4615886" y="5593240"/>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77402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1BB5-9CD9-4537-8BF6-5CDAED4FADF1}"/>
              </a:ext>
            </a:extLst>
          </p:cNvPr>
          <p:cNvSpPr>
            <a:spLocks noGrp="1"/>
          </p:cNvSpPr>
          <p:nvPr>
            <p:ph type="title"/>
          </p:nvPr>
        </p:nvSpPr>
        <p:spPr/>
        <p:txBody>
          <a:bodyPr/>
          <a:lstStyle/>
          <a:p>
            <a:r>
              <a:rPr lang="en-US" dirty="0"/>
              <a:t>.then blocks ignore failures, .catch blocks ignore successes</a:t>
            </a:r>
          </a:p>
        </p:txBody>
      </p:sp>
      <p:sp>
        <p:nvSpPr>
          <p:cNvPr id="4" name="Slide Number Placeholder 3">
            <a:extLst>
              <a:ext uri="{FF2B5EF4-FFF2-40B4-BE49-F238E27FC236}">
                <a16:creationId xmlns:a16="http://schemas.microsoft.com/office/drawing/2014/main" id="{16B3E841-1610-4892-B641-81439F7EE6C4}"/>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11E0CCEA-1A38-41EE-9D0E-44F8794C9EB6}"/>
              </a:ext>
            </a:extLst>
          </p:cNvPr>
          <p:cNvSpPr/>
          <p:nvPr/>
        </p:nvSpPr>
        <p:spPr>
          <a:xfrm>
            <a:off x="797170" y="1436550"/>
            <a:ext cx="9185030" cy="5509200"/>
          </a:xfrm>
          <a:prstGeom prst="rect">
            <a:avLst/>
          </a:prstGeom>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f(callback: (arg0:number)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boolean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Promise&lt;number&gt;((resolve, reject)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(callback(</a:t>
            </a:r>
            <a:r>
              <a:rPr lang="en-US" sz="1600" dirty="0">
                <a:solidFill>
                  <a:srgbClr val="098658"/>
                </a:solidFill>
                <a:latin typeface="Consolas" panose="020B0609020204030204" pitchFamily="49" charset="0"/>
              </a:rPr>
              <a:t>3</a:t>
            </a:r>
            <a:r>
              <a:rPr lang="en-US" sz="1600" dirty="0">
                <a:solidFill>
                  <a:srgbClr val="000000"/>
                </a:solidFill>
                <a:latin typeface="Consolas" panose="020B0609020204030204" pitchFamily="49" charset="0"/>
              </a:rPr>
              <a:t>)) { resolve(</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 reject(</a:t>
            </a:r>
            <a:r>
              <a:rPr lang="en-US" sz="1600" dirty="0">
                <a:solidFill>
                  <a:srgbClr val="A31515"/>
                </a:solidFill>
                <a:latin typeface="Consolas" panose="020B0609020204030204" pitchFamily="49" charset="0"/>
              </a:rPr>
              <a:t>"f(3) failed"</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alwaysTrue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alwaysFalse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alwaysThrowsError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boolean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Error(</a:t>
            </a:r>
            <a:r>
              <a:rPr lang="en-US" sz="1600" dirty="0">
                <a:solidFill>
                  <a:srgbClr val="A31515"/>
                </a:solidFill>
                <a:latin typeface="Consolas" panose="020B0609020204030204" pitchFamily="49" charset="0"/>
              </a:rPr>
              <a:t>`error value was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f(</a:t>
            </a:r>
            <a:r>
              <a:rPr lang="en-US" sz="1600" dirty="0" err="1">
                <a:solidFill>
                  <a:srgbClr val="000000"/>
                </a:solidFill>
                <a:latin typeface="Consolas" panose="020B0609020204030204" pitchFamily="49" charset="0"/>
              </a:rPr>
              <a:t>alwaysTrue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.catch(e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Error(</a:t>
            </a:r>
            <a:r>
              <a:rPr lang="en-US" sz="1600" dirty="0">
                <a:solidFill>
                  <a:srgbClr val="A31515"/>
                </a:solidFill>
                <a:latin typeface="Consolas" panose="020B0609020204030204" pitchFamily="49" charset="0"/>
              </a:rPr>
              <a:t>"error 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.then(n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`f(</a:t>
            </a:r>
            <a:r>
              <a:rPr lang="en-US" sz="1600" dirty="0" err="1">
                <a:solidFill>
                  <a:srgbClr val="A31515"/>
                </a:solidFill>
                <a:latin typeface="Consolas" panose="020B0609020204030204" pitchFamily="49" charset="0"/>
              </a:rPr>
              <a:t>alwaysTrue</a:t>
            </a:r>
            <a:r>
              <a:rPr lang="en-US" sz="1600" dirty="0">
                <a:solidFill>
                  <a:srgbClr val="A31515"/>
                </a:solidFill>
                <a:latin typeface="Consolas" panose="020B0609020204030204" pitchFamily="49" charset="0"/>
              </a:rPr>
              <a:t>) returned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f(</a:t>
            </a:r>
            <a:r>
              <a:rPr lang="en-US" sz="1600" dirty="0" err="1">
                <a:solidFill>
                  <a:srgbClr val="000000"/>
                </a:solidFill>
                <a:latin typeface="Consolas" panose="020B0609020204030204" pitchFamily="49" charset="0"/>
              </a:rPr>
              <a:t>alwaysThrowsError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.then(n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console.log(</a:t>
            </a:r>
            <a:r>
              <a:rPr lang="en-US" sz="1600" dirty="0">
                <a:solidFill>
                  <a:srgbClr val="A31515"/>
                </a:solidFill>
                <a:latin typeface="Consolas" panose="020B0609020204030204" pitchFamily="49" charset="0"/>
              </a:rPr>
              <a:t>`f(</a:t>
            </a:r>
            <a:r>
              <a:rPr lang="en-US" sz="1600" dirty="0" err="1">
                <a:solidFill>
                  <a:srgbClr val="A31515"/>
                </a:solidFill>
                <a:latin typeface="Consolas" panose="020B0609020204030204" pitchFamily="49" charset="0"/>
              </a:rPr>
              <a:t>alwaysTrue</a:t>
            </a:r>
            <a:r>
              <a:rPr lang="en-US" sz="1600" dirty="0">
                <a:solidFill>
                  <a:srgbClr val="A31515"/>
                </a:solidFill>
                <a:latin typeface="Consolas" panose="020B0609020204030204" pitchFamily="49" charset="0"/>
              </a:rPr>
              <a:t>) returned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.catch(reason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console.log(</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`catch block for f(</a:t>
            </a:r>
            <a:r>
              <a:rPr lang="en-US" sz="1600" dirty="0" err="1">
                <a:solidFill>
                  <a:srgbClr val="A31515"/>
                </a:solidFill>
                <a:latin typeface="Consolas" panose="020B0609020204030204" pitchFamily="49" charset="0"/>
              </a:rPr>
              <a:t>alwaysThrowsError</a:t>
            </a:r>
            <a:r>
              <a:rPr lang="en-US" sz="1600" dirty="0">
                <a:solidFill>
                  <a:srgbClr val="A31515"/>
                </a:solidFill>
                <a:latin typeface="Consolas" panose="020B0609020204030204" pitchFamily="49" charset="0"/>
              </a:rPr>
              <a:t>) received </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reason</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7590B1B-5AA1-4B12-92C2-748C87B15834}"/>
              </a:ext>
            </a:extLst>
          </p:cNvPr>
          <p:cNvSpPr/>
          <p:nvPr/>
        </p:nvSpPr>
        <p:spPr>
          <a:xfrm>
            <a:off x="7270143" y="4033168"/>
            <a:ext cx="4799937" cy="923330"/>
          </a:xfrm>
          <a:prstGeom prst="rect">
            <a:avLst/>
          </a:prstGeom>
          <a:ln w="19050">
            <a:solidFill>
              <a:schemeClr val="tx1"/>
            </a:solidFill>
          </a:ln>
        </p:spPr>
        <p:txBody>
          <a:bodyPr wrap="square">
            <a:spAutoFit/>
          </a:bodyPr>
          <a:lstStyle/>
          <a:p>
            <a:r>
              <a:rPr lang="en-US" dirty="0">
                <a:latin typeface="Consolas" panose="020B0609020204030204" pitchFamily="49" charset="0"/>
              </a:rPr>
              <a:t>f(</a:t>
            </a:r>
            <a:r>
              <a:rPr lang="en-US" dirty="0" err="1">
                <a:latin typeface="Consolas" panose="020B0609020204030204" pitchFamily="49" charset="0"/>
              </a:rPr>
              <a:t>alwaysTrue</a:t>
            </a:r>
            <a:r>
              <a:rPr lang="en-US" dirty="0">
                <a:latin typeface="Consolas" panose="020B0609020204030204" pitchFamily="49" charset="0"/>
              </a:rPr>
              <a:t>) returned 10</a:t>
            </a:r>
          </a:p>
          <a:p>
            <a:r>
              <a:rPr lang="en-US" dirty="0">
                <a:latin typeface="Consolas" panose="020B0609020204030204" pitchFamily="49" charset="0"/>
              </a:rPr>
              <a:t>catch block for f(</a:t>
            </a:r>
            <a:r>
              <a:rPr lang="en-US" dirty="0" err="1">
                <a:latin typeface="Consolas" panose="020B0609020204030204" pitchFamily="49" charset="0"/>
              </a:rPr>
              <a:t>alwaysThrowsError</a:t>
            </a:r>
            <a:r>
              <a:rPr lang="en-US" dirty="0">
                <a:latin typeface="Consolas" panose="020B0609020204030204" pitchFamily="49" charset="0"/>
              </a:rPr>
              <a:t>)</a:t>
            </a:r>
          </a:p>
          <a:p>
            <a:r>
              <a:rPr lang="en-US" dirty="0">
                <a:latin typeface="Consolas" panose="020B0609020204030204" pitchFamily="49" charset="0"/>
              </a:rPr>
              <a:t>received Error: error value was 3</a:t>
            </a:r>
          </a:p>
        </p:txBody>
      </p:sp>
      <p:sp>
        <p:nvSpPr>
          <p:cNvPr id="7" name="Arrow: Right 6">
            <a:extLst>
              <a:ext uri="{FF2B5EF4-FFF2-40B4-BE49-F238E27FC236}">
                <a16:creationId xmlns:a16="http://schemas.microsoft.com/office/drawing/2014/main" id="{1C90B24C-1CF5-4E71-AFA5-43B34A46D993}"/>
              </a:ext>
            </a:extLst>
          </p:cNvPr>
          <p:cNvSpPr/>
          <p:nvPr/>
        </p:nvSpPr>
        <p:spPr>
          <a:xfrm>
            <a:off x="6166390" y="4202928"/>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63946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B991-E4AB-4B92-A22D-4918FC40E4C3}"/>
              </a:ext>
            </a:extLst>
          </p:cNvPr>
          <p:cNvSpPr>
            <a:spLocks noGrp="1"/>
          </p:cNvSpPr>
          <p:nvPr>
            <p:ph type="title"/>
          </p:nvPr>
        </p:nvSpPr>
        <p:spPr/>
        <p:txBody>
          <a:bodyPr/>
          <a:lstStyle/>
          <a:p>
            <a:r>
              <a:rPr lang="en-US" dirty="0"/>
              <a:t>.then() and .catch() blocks can themselves succeed or fail</a:t>
            </a:r>
          </a:p>
        </p:txBody>
      </p:sp>
      <p:sp>
        <p:nvSpPr>
          <p:cNvPr id="3" name="Content Placeholder 2">
            <a:extLst>
              <a:ext uri="{FF2B5EF4-FFF2-40B4-BE49-F238E27FC236}">
                <a16:creationId xmlns:a16="http://schemas.microsoft.com/office/drawing/2014/main" id="{4B6CFD25-BC5A-4AF0-9F85-25DACA61C5E4}"/>
              </a:ext>
            </a:extLst>
          </p:cNvPr>
          <p:cNvSpPr>
            <a:spLocks noGrp="1"/>
          </p:cNvSpPr>
          <p:nvPr>
            <p:ph idx="1"/>
          </p:nvPr>
        </p:nvSpPr>
        <p:spPr/>
        <p:txBody>
          <a:bodyPr/>
          <a:lstStyle/>
          <a:p>
            <a:r>
              <a:rPr lang="en-US" dirty="0"/>
              <a:t>throwing an error counts as failure</a:t>
            </a:r>
          </a:p>
          <a:p>
            <a:r>
              <a:rPr lang="en-US" dirty="0"/>
              <a:t>anything else counts as succeeding</a:t>
            </a:r>
          </a:p>
          <a:p>
            <a:r>
              <a:rPr lang="en-US" dirty="0"/>
              <a:t>This determines which then/catch blocks get executed.</a:t>
            </a:r>
          </a:p>
          <a:p>
            <a:endParaRPr lang="en-US" dirty="0"/>
          </a:p>
        </p:txBody>
      </p:sp>
      <p:sp>
        <p:nvSpPr>
          <p:cNvPr id="4" name="Slide Number Placeholder 3">
            <a:extLst>
              <a:ext uri="{FF2B5EF4-FFF2-40B4-BE49-F238E27FC236}">
                <a16:creationId xmlns:a16="http://schemas.microsoft.com/office/drawing/2014/main" id="{5DE05144-D4C8-425A-BBEC-E15831884DF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41441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5237-E9D4-4D9D-946E-7913E3D4E0AC}"/>
              </a:ext>
            </a:extLst>
          </p:cNvPr>
          <p:cNvSpPr>
            <a:spLocks noGrp="1"/>
          </p:cNvSpPr>
          <p:nvPr>
            <p:ph type="title"/>
          </p:nvPr>
        </p:nvSpPr>
        <p:spPr/>
        <p:txBody>
          <a:bodyPr/>
          <a:lstStyle/>
          <a:p>
            <a:r>
              <a:rPr lang="en-US" dirty="0"/>
              <a:t>Chained .then and .catch blocks</a:t>
            </a:r>
          </a:p>
        </p:txBody>
      </p:sp>
      <p:sp>
        <p:nvSpPr>
          <p:cNvPr id="3" name="Content Placeholder 2">
            <a:extLst>
              <a:ext uri="{FF2B5EF4-FFF2-40B4-BE49-F238E27FC236}">
                <a16:creationId xmlns:a16="http://schemas.microsoft.com/office/drawing/2014/main" id="{1E9998E2-2790-4CCA-A19C-A77F13C8000B}"/>
              </a:ext>
            </a:extLst>
          </p:cNvPr>
          <p:cNvSpPr>
            <a:spLocks noGrp="1"/>
          </p:cNvSpPr>
          <p:nvPr>
            <p:ph idx="1"/>
          </p:nvPr>
        </p:nvSpPr>
        <p:spPr/>
        <p:txBody>
          <a:bodyPr/>
          <a:lstStyle/>
          <a:p>
            <a:r>
              <a:rPr lang="en-US" dirty="0"/>
              <a:t>This leads to code like this:</a:t>
            </a:r>
          </a:p>
          <a:p>
            <a:endParaRPr lang="en-US" dirty="0"/>
          </a:p>
          <a:p>
            <a:endParaRPr lang="en-US" dirty="0"/>
          </a:p>
          <a:p>
            <a:endParaRPr lang="en-US" dirty="0"/>
          </a:p>
          <a:p>
            <a:endParaRPr lang="en-US" dirty="0"/>
          </a:p>
          <a:p>
            <a:endParaRPr lang="en-US" dirty="0"/>
          </a:p>
          <a:p>
            <a:r>
              <a:rPr lang="en-US" dirty="0"/>
              <a:t>and what if there are conditionals to worry about?</a:t>
            </a:r>
          </a:p>
        </p:txBody>
      </p:sp>
      <p:sp>
        <p:nvSpPr>
          <p:cNvPr id="4" name="Slide Number Placeholder 3">
            <a:extLst>
              <a:ext uri="{FF2B5EF4-FFF2-40B4-BE49-F238E27FC236}">
                <a16:creationId xmlns:a16="http://schemas.microsoft.com/office/drawing/2014/main" id="{C88C239E-1CDD-44E8-B0AF-7B31A3F4A56B}"/>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Rectangle 4">
            <a:extLst>
              <a:ext uri="{FF2B5EF4-FFF2-40B4-BE49-F238E27FC236}">
                <a16:creationId xmlns:a16="http://schemas.microsoft.com/office/drawing/2014/main" id="{371DB5FF-51CB-4569-B3B6-4E7E61CA190B}"/>
              </a:ext>
            </a:extLst>
          </p:cNvPr>
          <p:cNvSpPr/>
          <p:nvPr/>
        </p:nvSpPr>
        <p:spPr>
          <a:xfrm>
            <a:off x="1428900" y="2091958"/>
            <a:ext cx="7887346" cy="2308324"/>
          </a:xfrm>
          <a:prstGeom prst="rect">
            <a:avLst/>
          </a:prstGeom>
        </p:spPr>
        <p:txBody>
          <a:bodyPr wrap="square">
            <a:spAutoFit/>
          </a:bodyPr>
          <a:lstStyle/>
          <a:p>
            <a:r>
              <a:rPr lang="en-US" dirty="0" err="1">
                <a:solidFill>
                  <a:srgbClr val="000000"/>
                </a:solidFill>
                <a:latin typeface="Consolas" panose="020B0609020204030204" pitchFamily="49" charset="0"/>
              </a:rPr>
              <a:t>somePromise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.then()</a:t>
            </a:r>
          </a:p>
          <a:p>
            <a:r>
              <a:rPr lang="en-US" dirty="0">
                <a:solidFill>
                  <a:srgbClr val="000000"/>
                </a:solidFill>
                <a:latin typeface="Consolas" panose="020B0609020204030204" pitchFamily="49" charset="0"/>
              </a:rPr>
              <a:t>  .then()</a:t>
            </a:r>
          </a:p>
          <a:p>
            <a:r>
              <a:rPr lang="en-US" dirty="0">
                <a:solidFill>
                  <a:srgbClr val="000000"/>
                </a:solidFill>
                <a:latin typeface="Consolas" panose="020B0609020204030204" pitchFamily="49" charset="0"/>
              </a:rPr>
              <a:t>  .then()</a:t>
            </a:r>
          </a:p>
          <a:p>
            <a:r>
              <a:rPr lang="en-US" dirty="0">
                <a:solidFill>
                  <a:srgbClr val="000000"/>
                </a:solidFill>
                <a:latin typeface="Consolas" panose="020B0609020204030204" pitchFamily="49" charset="0"/>
              </a:rPr>
              <a:t>  .catch()</a:t>
            </a:r>
          </a:p>
          <a:p>
            <a:r>
              <a:rPr lang="en-US" dirty="0">
                <a:solidFill>
                  <a:srgbClr val="000000"/>
                </a:solidFill>
                <a:latin typeface="Consolas" panose="020B0609020204030204" pitchFamily="49" charset="0"/>
              </a:rPr>
              <a:t>  .then()         </a:t>
            </a:r>
            <a:r>
              <a:rPr lang="en-US" dirty="0">
                <a:solidFill>
                  <a:srgbClr val="008000"/>
                </a:solidFill>
                <a:latin typeface="Consolas" panose="020B0609020204030204" pitchFamily="49" charset="0"/>
              </a:rPr>
              <a:t>// if there's more to do after the catch</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.then()</a:t>
            </a:r>
          </a:p>
          <a:p>
            <a:r>
              <a:rPr lang="en-US" dirty="0">
                <a:solidFill>
                  <a:srgbClr val="000000"/>
                </a:solidFill>
                <a:latin typeface="Consolas" panose="020B0609020204030204" pitchFamily="49" charset="0"/>
              </a:rPr>
              <a:t>  .catch()</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E44DA477-2B11-4B19-8176-ED239D6FAB44}"/>
              </a:ext>
            </a:extLst>
          </p:cNvPr>
          <p:cNvSpPr/>
          <p:nvPr/>
        </p:nvSpPr>
        <p:spPr>
          <a:xfrm>
            <a:off x="9138194" y="4783318"/>
            <a:ext cx="1688011" cy="107162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Ink Free" panose="03080402000500000000" pitchFamily="66" charset="0"/>
              </a:rPr>
              <a:t>Yuck!</a:t>
            </a:r>
          </a:p>
        </p:txBody>
      </p:sp>
    </p:spTree>
    <p:extLst>
      <p:ext uri="{BB962C8B-B14F-4D97-AF65-F5344CB8AC3E}">
        <p14:creationId xmlns:p14="http://schemas.microsoft.com/office/powerpoint/2010/main" val="326857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671C-72BC-4673-B450-1ACCE887964A}"/>
              </a:ext>
            </a:extLst>
          </p:cNvPr>
          <p:cNvSpPr>
            <a:spLocks noGrp="1"/>
          </p:cNvSpPr>
          <p:nvPr>
            <p:ph type="title"/>
          </p:nvPr>
        </p:nvSpPr>
        <p:spPr/>
        <p:txBody>
          <a:bodyPr/>
          <a:lstStyle/>
          <a:p>
            <a:r>
              <a:rPr lang="en-US" dirty="0"/>
              <a:t>Avoiding this with async/await</a:t>
            </a:r>
          </a:p>
        </p:txBody>
      </p:sp>
      <p:sp>
        <p:nvSpPr>
          <p:cNvPr id="3" name="Content Placeholder 2">
            <a:extLst>
              <a:ext uri="{FF2B5EF4-FFF2-40B4-BE49-F238E27FC236}">
                <a16:creationId xmlns:a16="http://schemas.microsoft.com/office/drawing/2014/main" id="{59518C7C-C959-45C9-9E06-559B356CAC8C}"/>
              </a:ext>
            </a:extLst>
          </p:cNvPr>
          <p:cNvSpPr>
            <a:spLocks noGrp="1"/>
          </p:cNvSpPr>
          <p:nvPr>
            <p:ph idx="1"/>
          </p:nvPr>
        </p:nvSpPr>
        <p:spPr/>
        <p:txBody>
          <a:bodyPr/>
          <a:lstStyle/>
          <a:p>
            <a:r>
              <a:rPr lang="en-US" dirty="0"/>
              <a:t>An async function is declared with the </a:t>
            </a:r>
            <a:r>
              <a:rPr lang="en-US" b="1" dirty="0"/>
              <a:t>async</a:t>
            </a:r>
            <a:r>
              <a:rPr lang="en-US" dirty="0"/>
              <a:t> keyword.</a:t>
            </a:r>
          </a:p>
          <a:p>
            <a:r>
              <a:rPr lang="en-US" dirty="0"/>
              <a:t>Within an async function, you can call another function, and </a:t>
            </a:r>
            <a:r>
              <a:rPr lang="en-US" b="1" dirty="0"/>
              <a:t>await </a:t>
            </a:r>
            <a:r>
              <a:rPr lang="en-US" dirty="0"/>
              <a:t>its result.</a:t>
            </a:r>
          </a:p>
          <a:p>
            <a:r>
              <a:rPr lang="en-US" dirty="0"/>
              <a:t>You can also use try/catch within the body of the async function; the catch block in the try/catch becomes a catch handler on the async function you just called.</a:t>
            </a:r>
          </a:p>
          <a:p>
            <a:r>
              <a:rPr lang="en-US" dirty="0"/>
              <a:t>This sounds more complicated then it is.  Here's how it works:</a:t>
            </a:r>
          </a:p>
        </p:txBody>
      </p:sp>
      <p:sp>
        <p:nvSpPr>
          <p:cNvPr id="4" name="Slide Number Placeholder 3">
            <a:extLst>
              <a:ext uri="{FF2B5EF4-FFF2-40B4-BE49-F238E27FC236}">
                <a16:creationId xmlns:a16="http://schemas.microsoft.com/office/drawing/2014/main" id="{722CDCAD-6DF8-4FC3-97B1-E35EACD9AE3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81276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1DEE-721B-4DA1-98E8-A9ED9DB12F32}"/>
              </a:ext>
            </a:extLst>
          </p:cNvPr>
          <p:cNvSpPr>
            <a:spLocks noGrp="1"/>
          </p:cNvSpPr>
          <p:nvPr>
            <p:ph type="title"/>
          </p:nvPr>
        </p:nvSpPr>
        <p:spPr/>
        <p:txBody>
          <a:bodyPr/>
          <a:lstStyle/>
          <a:p>
            <a:r>
              <a:rPr lang="en-US" dirty="0"/>
              <a:t>The typescript compiler turns async/await into a promise chain</a:t>
            </a:r>
          </a:p>
        </p:txBody>
      </p:sp>
      <p:sp>
        <p:nvSpPr>
          <p:cNvPr id="4" name="Slide Number Placeholder 3">
            <a:extLst>
              <a:ext uri="{FF2B5EF4-FFF2-40B4-BE49-F238E27FC236}">
                <a16:creationId xmlns:a16="http://schemas.microsoft.com/office/drawing/2014/main" id="{BBB87ECA-95F6-4B4E-A1BC-20FE82E92570}"/>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70411F81-B492-48C2-96CE-12B88CED7314}"/>
              </a:ext>
            </a:extLst>
          </p:cNvPr>
          <p:cNvSpPr/>
          <p:nvPr/>
        </p:nvSpPr>
        <p:spPr>
          <a:xfrm>
            <a:off x="838200" y="1616740"/>
            <a:ext cx="6096000" cy="3416320"/>
          </a:xfrm>
          <a:prstGeom prst="rect">
            <a:avLst/>
          </a:prstGeom>
        </p:spPr>
        <p:txBody>
          <a:bodyPr>
            <a:spAutoFit/>
          </a:bodyPr>
          <a:lstStyle/>
          <a:p>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f(x) {}</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g1(something)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(some stuff)</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f(something)</a:t>
            </a:r>
          </a:p>
          <a:p>
            <a:r>
              <a:rPr lang="en-US" dirty="0">
                <a:solidFill>
                  <a:srgbClr val="000000"/>
                </a:solidFill>
                <a:latin typeface="Consolas" panose="020B0609020204030204" pitchFamily="49" charset="0"/>
              </a:rPr>
              <a:t>        (stuff to do afterwards)</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catch</a:t>
            </a:r>
            <a:r>
              <a:rPr lang="en-US" dirty="0">
                <a:solidFill>
                  <a:srgbClr val="000000"/>
                </a:solidFill>
                <a:latin typeface="Consolas" panose="020B0609020204030204" pitchFamily="49" charset="0"/>
              </a:rPr>
              <a:t> (e) {</a:t>
            </a:r>
          </a:p>
          <a:p>
            <a:r>
              <a:rPr lang="en-US" dirty="0">
                <a:solidFill>
                  <a:srgbClr val="000000"/>
                </a:solidFill>
                <a:latin typeface="Consolas" panose="020B0609020204030204" pitchFamily="49" charset="0"/>
              </a:rPr>
              <a:t>        (error behavior)</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C2DC5E0-33A9-434F-AE96-B0DA2E80F8F7}"/>
              </a:ext>
            </a:extLst>
          </p:cNvPr>
          <p:cNvSpPr/>
          <p:nvPr/>
        </p:nvSpPr>
        <p:spPr>
          <a:xfrm>
            <a:off x="6166899" y="1616740"/>
            <a:ext cx="6096000" cy="2308324"/>
          </a:xfrm>
          <a:prstGeom prst="rect">
            <a:avLst/>
          </a:prstGeom>
        </p:spPr>
        <p:txBody>
          <a:bodyPr>
            <a:spAutoFit/>
          </a:bodyPr>
          <a:lstStyle/>
          <a:p>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f(x) {}</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g2(something) {</a:t>
            </a:r>
          </a:p>
          <a:p>
            <a:r>
              <a:rPr lang="en-US" dirty="0">
                <a:solidFill>
                  <a:srgbClr val="000000"/>
                </a:solidFill>
                <a:latin typeface="Consolas" panose="020B0609020204030204" pitchFamily="49" charset="0"/>
              </a:rPr>
              <a:t>    (some stuff)</a:t>
            </a:r>
          </a:p>
          <a:p>
            <a:r>
              <a:rPr lang="en-US" dirty="0">
                <a:solidFill>
                  <a:srgbClr val="000000"/>
                </a:solidFill>
                <a:latin typeface="Consolas" panose="020B0609020204030204" pitchFamily="49" charset="0"/>
              </a:rPr>
              <a:t>    f(something)</a:t>
            </a:r>
          </a:p>
          <a:p>
            <a:r>
              <a:rPr lang="en-US" dirty="0">
                <a:solidFill>
                  <a:srgbClr val="000000"/>
                </a:solidFill>
                <a:latin typeface="Consolas" panose="020B0609020204030204" pitchFamily="49" charset="0"/>
              </a:rPr>
              <a:t>      .then(stuff to do afterwards)</a:t>
            </a:r>
          </a:p>
          <a:p>
            <a:r>
              <a:rPr lang="en-US" dirty="0">
                <a:solidFill>
                  <a:srgbClr val="000000"/>
                </a:solidFill>
                <a:latin typeface="Consolas" panose="020B0609020204030204" pitchFamily="49" charset="0"/>
              </a:rPr>
              <a:t>      .catch(e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(error behavior))</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A4714B28-5881-47EC-833E-46E80A374E63}"/>
              </a:ext>
            </a:extLst>
          </p:cNvPr>
          <p:cNvSpPr/>
          <p:nvPr/>
        </p:nvSpPr>
        <p:spPr>
          <a:xfrm>
            <a:off x="4914620" y="2741091"/>
            <a:ext cx="1510034"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compiles to</a:t>
            </a:r>
          </a:p>
        </p:txBody>
      </p:sp>
    </p:spTree>
    <p:extLst>
      <p:ext uri="{BB962C8B-B14F-4D97-AF65-F5344CB8AC3E}">
        <p14:creationId xmlns:p14="http://schemas.microsoft.com/office/powerpoint/2010/main" val="12142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D9F5-2B0A-47DC-BBDA-2EA57FEB7F34}"/>
              </a:ext>
            </a:extLst>
          </p:cNvPr>
          <p:cNvSpPr>
            <a:spLocks noGrp="1"/>
          </p:cNvSpPr>
          <p:nvPr>
            <p:ph type="title"/>
          </p:nvPr>
        </p:nvSpPr>
        <p:spPr/>
        <p:txBody>
          <a:bodyPr/>
          <a:lstStyle/>
          <a:p>
            <a:r>
              <a:rPr lang="en-US" dirty="0"/>
              <a:t>JavaScript has "run-to-completion" semantics</a:t>
            </a:r>
          </a:p>
        </p:txBody>
      </p:sp>
      <p:sp>
        <p:nvSpPr>
          <p:cNvPr id="4" name="Content Placeholder 3">
            <a:extLst>
              <a:ext uri="{FF2B5EF4-FFF2-40B4-BE49-F238E27FC236}">
                <a16:creationId xmlns:a16="http://schemas.microsoft.com/office/drawing/2014/main" id="{6AB66A39-124A-41B5-94FE-AA1F4393C63D}"/>
              </a:ext>
            </a:extLst>
          </p:cNvPr>
          <p:cNvSpPr>
            <a:spLocks noGrp="1"/>
          </p:cNvSpPr>
          <p:nvPr>
            <p:ph idx="1"/>
          </p:nvPr>
        </p:nvSpPr>
        <p:spPr>
          <a:xfrm>
            <a:off x="838200" y="1500160"/>
            <a:ext cx="7887346" cy="4717760"/>
          </a:xfrm>
        </p:spPr>
        <p:txBody>
          <a:bodyPr>
            <a:normAutofit lnSpcReduction="10000"/>
          </a:bodyPr>
          <a:lstStyle/>
          <a:p>
            <a:r>
              <a:rPr lang="en-US" dirty="0"/>
              <a:t>The current thread always runs to completion</a:t>
            </a:r>
          </a:p>
          <a:p>
            <a:r>
              <a:rPr lang="en-US" dirty="0"/>
              <a:t>It is </a:t>
            </a:r>
            <a:r>
              <a:rPr lang="en-US" dirty="0">
                <a:solidFill>
                  <a:srgbClr val="FF0000"/>
                </a:solidFill>
              </a:rPr>
              <a:t>never</a:t>
            </a:r>
            <a:r>
              <a:rPr lang="en-US" dirty="0"/>
              <a:t> interrupted.</a:t>
            </a:r>
          </a:p>
          <a:p>
            <a:r>
              <a:rPr lang="en-US" dirty="0"/>
              <a:t>So: you'd better not have a thread doing something complicated while some other thread is doing something like responding to a keystroke</a:t>
            </a:r>
          </a:p>
          <a:p>
            <a:r>
              <a:rPr lang="en-US" dirty="0"/>
              <a:t>So: you want to organize your computation into many short threads</a:t>
            </a:r>
          </a:p>
          <a:p>
            <a:r>
              <a:rPr lang="en-US" dirty="0"/>
              <a:t>This is sometimes called "cooperative multiprocessing".</a:t>
            </a:r>
          </a:p>
          <a:p>
            <a:r>
              <a:rPr lang="en-US" dirty="0"/>
              <a:t>The JavaScript programming model is designed to facilitate this.</a:t>
            </a:r>
          </a:p>
        </p:txBody>
      </p:sp>
      <p:sp>
        <p:nvSpPr>
          <p:cNvPr id="3" name="Slide Number Placeholder 2">
            <a:extLst>
              <a:ext uri="{FF2B5EF4-FFF2-40B4-BE49-F238E27FC236}">
                <a16:creationId xmlns:a16="http://schemas.microsoft.com/office/drawing/2014/main" id="{0FC9806C-B736-4D73-8A5A-AD00439AA13E}"/>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4205157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FE28-C9CA-4AAE-AC36-5BB83D9BD6A3}"/>
              </a:ext>
            </a:extLst>
          </p:cNvPr>
          <p:cNvSpPr>
            <a:spLocks noGrp="1"/>
          </p:cNvSpPr>
          <p:nvPr>
            <p:ph type="title"/>
          </p:nvPr>
        </p:nvSpPr>
        <p:spPr/>
        <p:txBody>
          <a:bodyPr/>
          <a:lstStyle/>
          <a:p>
            <a:r>
              <a:rPr lang="en-US" dirty="0"/>
              <a:t>How are new threads created?</a:t>
            </a:r>
          </a:p>
        </p:txBody>
      </p:sp>
      <p:sp>
        <p:nvSpPr>
          <p:cNvPr id="4" name="Content Placeholder 3">
            <a:extLst>
              <a:ext uri="{FF2B5EF4-FFF2-40B4-BE49-F238E27FC236}">
                <a16:creationId xmlns:a16="http://schemas.microsoft.com/office/drawing/2014/main" id="{4EC2BA6D-7FCD-4BA9-8D8B-C868B52B6B82}"/>
              </a:ext>
            </a:extLst>
          </p:cNvPr>
          <p:cNvSpPr>
            <a:spLocks noGrp="1"/>
          </p:cNvSpPr>
          <p:nvPr>
            <p:ph idx="1"/>
          </p:nvPr>
        </p:nvSpPr>
        <p:spPr/>
        <p:txBody>
          <a:bodyPr/>
          <a:lstStyle/>
          <a:p>
            <a:r>
              <a:rPr lang="en-US" dirty="0"/>
              <a:t>Simplest way– via JS </a:t>
            </a:r>
            <a:r>
              <a:rPr lang="en-US" b="1" dirty="0" err="1"/>
              <a:t>setTimeout</a:t>
            </a:r>
            <a:endParaRPr lang="en-US" b="1" dirty="0"/>
          </a:p>
          <a:p>
            <a:endParaRPr lang="en-US" b="1" dirty="0"/>
          </a:p>
          <a:p>
            <a:endParaRPr lang="en-US" b="1" dirty="0"/>
          </a:p>
          <a:p>
            <a:endParaRPr lang="en-US" b="1" dirty="0"/>
          </a:p>
          <a:p>
            <a:endParaRPr lang="en-US" b="1" dirty="0"/>
          </a:p>
          <a:p>
            <a:r>
              <a:rPr lang="en-US" dirty="0"/>
              <a:t>Output:</a:t>
            </a:r>
          </a:p>
        </p:txBody>
      </p:sp>
      <p:sp>
        <p:nvSpPr>
          <p:cNvPr id="3" name="Slide Number Placeholder 2">
            <a:extLst>
              <a:ext uri="{FF2B5EF4-FFF2-40B4-BE49-F238E27FC236}">
                <a16:creationId xmlns:a16="http://schemas.microsoft.com/office/drawing/2014/main" id="{A40A102A-9990-4514-8189-1FF5ED3203E3}"/>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A6EEC105-E5F3-46FB-887B-E18623D62708}"/>
              </a:ext>
            </a:extLst>
          </p:cNvPr>
          <p:cNvSpPr/>
          <p:nvPr/>
        </p:nvSpPr>
        <p:spPr>
          <a:xfrm>
            <a:off x="1733873" y="2211972"/>
            <a:ext cx="6096000" cy="1754326"/>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524B943-AE65-4B07-AF55-424C20146DE9}"/>
              </a:ext>
            </a:extLst>
          </p:cNvPr>
          <p:cNvSpPr/>
          <p:nvPr/>
        </p:nvSpPr>
        <p:spPr>
          <a:xfrm>
            <a:off x="1733873" y="4651169"/>
            <a:ext cx="6096000" cy="1200329"/>
          </a:xfrm>
          <a:prstGeom prst="rect">
            <a:avLst/>
          </a:prstGeom>
        </p:spPr>
        <p:txBody>
          <a:bodyPr>
            <a:spAutoFit/>
          </a:bodyPr>
          <a:lstStyle/>
          <a:p>
            <a:r>
              <a:rPr lang="en-US" dirty="0">
                <a:latin typeface="Consolas" panose="020B0609020204030204" pitchFamily="49" charset="0"/>
              </a:rPr>
              <a:t>main thread running</a:t>
            </a:r>
          </a:p>
          <a:p>
            <a:r>
              <a:rPr lang="en-US" dirty="0">
                <a:latin typeface="Consolas" panose="020B0609020204030204" pitchFamily="49" charset="0"/>
              </a:rPr>
              <a:t>main thread finishing</a:t>
            </a:r>
          </a:p>
          <a:p>
            <a:r>
              <a:rPr lang="en-US" dirty="0">
                <a:latin typeface="Consolas" panose="020B0609020204030204" pitchFamily="49" charset="0"/>
              </a:rPr>
              <a:t>thread 2 running     </a:t>
            </a:r>
          </a:p>
          <a:p>
            <a:r>
              <a:rPr lang="en-US" dirty="0">
                <a:latin typeface="Consolas" panose="020B0609020204030204" pitchFamily="49" charset="0"/>
              </a:rPr>
              <a:t>thread 2 finishing </a:t>
            </a:r>
          </a:p>
        </p:txBody>
      </p:sp>
      <p:sp>
        <p:nvSpPr>
          <p:cNvPr id="7" name="Arrow: Left 6">
            <a:extLst>
              <a:ext uri="{FF2B5EF4-FFF2-40B4-BE49-F238E27FC236}">
                <a16:creationId xmlns:a16="http://schemas.microsoft.com/office/drawing/2014/main" id="{B8C6E6F7-C5DF-493C-8416-9961096B4BA0}"/>
              </a:ext>
            </a:extLst>
          </p:cNvPr>
          <p:cNvSpPr/>
          <p:nvPr/>
        </p:nvSpPr>
        <p:spPr>
          <a:xfrm>
            <a:off x="6740243" y="2418232"/>
            <a:ext cx="2880976" cy="1200328"/>
          </a:xfrm>
          <a:prstGeom prst="lef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Doesn't run until main thread is finished</a:t>
            </a:r>
          </a:p>
        </p:txBody>
      </p:sp>
      <p:sp>
        <p:nvSpPr>
          <p:cNvPr id="8" name="Rectangle 7">
            <a:extLst>
              <a:ext uri="{FF2B5EF4-FFF2-40B4-BE49-F238E27FC236}">
                <a16:creationId xmlns:a16="http://schemas.microsoft.com/office/drawing/2014/main" id="{859FBD6E-1FA0-4B39-B7A9-0B670D6675F9}"/>
              </a:ext>
            </a:extLst>
          </p:cNvPr>
          <p:cNvSpPr/>
          <p:nvPr/>
        </p:nvSpPr>
        <p:spPr>
          <a:xfrm>
            <a:off x="8451811" y="4404235"/>
            <a:ext cx="2743199" cy="160360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You can also make the code in the </a:t>
            </a:r>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 wait for some period of time by saying things like</a:t>
            </a:r>
          </a:p>
          <a:p>
            <a:r>
              <a:rPr lang="en-US" b="1" dirty="0" err="1">
                <a:solidFill>
                  <a:schemeClr val="tx1"/>
                </a:solidFill>
                <a:latin typeface="Ink Free" panose="03080402000500000000" pitchFamily="66" charset="0"/>
              </a:rPr>
              <a:t>setTimeout</a:t>
            </a:r>
            <a:r>
              <a:rPr lang="en-US" b="1" dirty="0">
                <a:solidFill>
                  <a:schemeClr val="tx1"/>
                </a:solidFill>
                <a:latin typeface="Ink Free" panose="03080402000500000000" pitchFamily="66" charset="0"/>
              </a:rPr>
              <a:t>(code,2000)</a:t>
            </a:r>
          </a:p>
        </p:txBody>
      </p:sp>
    </p:spTree>
    <p:extLst>
      <p:ext uri="{BB962C8B-B14F-4D97-AF65-F5344CB8AC3E}">
        <p14:creationId xmlns:p14="http://schemas.microsoft.com/office/powerpoint/2010/main" val="210275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prepared to:</a:t>
            </a:r>
          </a:p>
          <a:p>
            <a:pPr lvl="1"/>
            <a:r>
              <a:rPr lang="en-US" dirty="0"/>
              <a:t>Explain how a sequence of then/catch handlers handle successful promises and errors</a:t>
            </a:r>
          </a:p>
          <a:p>
            <a:pPr lvl="1"/>
            <a:r>
              <a:rPr lang="en-US" dirty="0"/>
              <a:t>Explain what an asynchronous function is</a:t>
            </a:r>
          </a:p>
          <a:p>
            <a:pPr lvl="1"/>
            <a:r>
              <a:rPr lang="en-US" dirty="0"/>
              <a:t>Explain how async/await works with try/catch to make asynchronous programming easier</a:t>
            </a:r>
          </a:p>
          <a:p>
            <a:pPr lvl="1"/>
            <a:endParaRPr lang="en-US" dirty="0"/>
          </a:p>
          <a:p>
            <a:pPr marL="457200" lvl="1" indent="0">
              <a:buNone/>
            </a:pPr>
            <a:endParaRPr lang="en-US" dirty="0"/>
          </a:p>
          <a:p>
            <a:pPr marL="914400" lvl="2" indent="0">
              <a:buNone/>
            </a:pPr>
            <a:r>
              <a:rPr lang="en-US" dirty="0"/>
              <a:t>	</a:t>
            </a:r>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CDAB-EDB2-430B-891E-15491BE49E14}"/>
              </a:ext>
            </a:extLst>
          </p:cNvPr>
          <p:cNvSpPr>
            <a:spLocks noGrp="1"/>
          </p:cNvSpPr>
          <p:nvPr>
            <p:ph type="title"/>
          </p:nvPr>
        </p:nvSpPr>
        <p:spPr/>
        <p:txBody>
          <a:bodyPr/>
          <a:lstStyle/>
          <a:p>
            <a:r>
              <a:rPr lang="en-US" dirty="0"/>
              <a:t>Naming the thread you just created</a:t>
            </a:r>
          </a:p>
        </p:txBody>
      </p:sp>
      <p:sp>
        <p:nvSpPr>
          <p:cNvPr id="3" name="Content Placeholder 2">
            <a:extLst>
              <a:ext uri="{FF2B5EF4-FFF2-40B4-BE49-F238E27FC236}">
                <a16:creationId xmlns:a16="http://schemas.microsoft.com/office/drawing/2014/main" id="{1E1F461F-81C7-4B85-BCFB-650200814A20}"/>
              </a:ext>
            </a:extLst>
          </p:cNvPr>
          <p:cNvSpPr>
            <a:spLocks noGrp="1"/>
          </p:cNvSpPr>
          <p:nvPr>
            <p:ph idx="1"/>
          </p:nvPr>
        </p:nvSpPr>
        <p:spPr/>
        <p:txBody>
          <a:bodyPr/>
          <a:lstStyle/>
          <a:p>
            <a:r>
              <a:rPr lang="en-US" dirty="0"/>
              <a:t>When you create a thread, you can get a handle for it.  This handle is called a </a:t>
            </a:r>
            <a:r>
              <a:rPr lang="en-US" dirty="0">
                <a:solidFill>
                  <a:srgbClr val="FF0000"/>
                </a:solidFill>
              </a:rPr>
              <a:t>promise</a:t>
            </a:r>
            <a:r>
              <a:rPr lang="en-US" dirty="0"/>
              <a:t>.</a:t>
            </a:r>
          </a:p>
        </p:txBody>
      </p:sp>
      <p:sp>
        <p:nvSpPr>
          <p:cNvPr id="4" name="Slide Number Placeholder 3">
            <a:extLst>
              <a:ext uri="{FF2B5EF4-FFF2-40B4-BE49-F238E27FC236}">
                <a16:creationId xmlns:a16="http://schemas.microsoft.com/office/drawing/2014/main" id="{37201718-DDAB-4795-A020-96ACB86F664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CC2BDC1D-7D7A-4BA3-BB02-E2B1E3B9E537}"/>
              </a:ext>
            </a:extLst>
          </p:cNvPr>
          <p:cNvSpPr/>
          <p:nvPr/>
        </p:nvSpPr>
        <p:spPr>
          <a:xfrm>
            <a:off x="1081635" y="2410605"/>
            <a:ext cx="6096000" cy="3693319"/>
          </a:xfrm>
          <a:prstGeom prst="rect">
            <a:avLst/>
          </a:prstGeom>
        </p:spPr>
        <p:txBody>
          <a:bodyPr>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Promise((resolve)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"this part is run immediately"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"creating new thread..."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running"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"promise exiting"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C9905DA-A244-4DDA-A3E1-13CDC193D467}"/>
              </a:ext>
            </a:extLst>
          </p:cNvPr>
          <p:cNvSpPr/>
          <p:nvPr/>
        </p:nvSpPr>
        <p:spPr>
          <a:xfrm>
            <a:off x="8243668" y="2410605"/>
            <a:ext cx="3734972" cy="2031325"/>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this part is run immediately</a:t>
            </a:r>
          </a:p>
          <a:p>
            <a:r>
              <a:rPr lang="en-US" dirty="0">
                <a:latin typeface="Consolas" panose="020B0609020204030204" pitchFamily="49" charset="0"/>
              </a:rPr>
              <a:t>creating new thread...</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r>
              <a:rPr lang="en-US" dirty="0">
                <a:latin typeface="Consolas" panose="020B0609020204030204" pitchFamily="49" charset="0"/>
              </a:rPr>
              <a:t>thread 2 running</a:t>
            </a:r>
          </a:p>
          <a:p>
            <a:r>
              <a:rPr lang="en-US" dirty="0">
                <a:latin typeface="Consolas" panose="020B0609020204030204" pitchFamily="49" charset="0"/>
              </a:rPr>
              <a:t>thread 2 finishing</a:t>
            </a:r>
          </a:p>
        </p:txBody>
      </p:sp>
      <p:sp>
        <p:nvSpPr>
          <p:cNvPr id="7" name="Arrow: Right 6">
            <a:extLst>
              <a:ext uri="{FF2B5EF4-FFF2-40B4-BE49-F238E27FC236}">
                <a16:creationId xmlns:a16="http://schemas.microsoft.com/office/drawing/2014/main" id="{C4DEF8A3-51C8-4D4C-931A-209EE0F2B460}"/>
              </a:ext>
            </a:extLst>
          </p:cNvPr>
          <p:cNvSpPr/>
          <p:nvPr/>
        </p:nvSpPr>
        <p:spPr>
          <a:xfrm>
            <a:off x="7177635" y="3084987"/>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80845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3FDA-6383-4728-BD83-8EAB1C7D9049}"/>
              </a:ext>
            </a:extLst>
          </p:cNvPr>
          <p:cNvSpPr>
            <a:spLocks noGrp="1"/>
          </p:cNvSpPr>
          <p:nvPr>
            <p:ph type="title"/>
          </p:nvPr>
        </p:nvSpPr>
        <p:spPr/>
        <p:txBody>
          <a:bodyPr/>
          <a:lstStyle/>
          <a:p>
            <a:r>
              <a:rPr lang="en-US" dirty="0"/>
              <a:t>Linking threads</a:t>
            </a:r>
          </a:p>
        </p:txBody>
      </p:sp>
      <p:sp>
        <p:nvSpPr>
          <p:cNvPr id="3" name="Content Placeholder 2">
            <a:extLst>
              <a:ext uri="{FF2B5EF4-FFF2-40B4-BE49-F238E27FC236}">
                <a16:creationId xmlns:a16="http://schemas.microsoft.com/office/drawing/2014/main" id="{F5240C30-986F-4293-8097-88B816AC489A}"/>
              </a:ext>
            </a:extLst>
          </p:cNvPr>
          <p:cNvSpPr>
            <a:spLocks noGrp="1"/>
          </p:cNvSpPr>
          <p:nvPr>
            <p:ph idx="1"/>
          </p:nvPr>
        </p:nvSpPr>
        <p:spPr/>
        <p:txBody>
          <a:bodyPr/>
          <a:lstStyle/>
          <a:p>
            <a:r>
              <a:rPr lang="en-US" dirty="0"/>
              <a:t>Q: What can you do with p2?</a:t>
            </a:r>
          </a:p>
          <a:p>
            <a:r>
              <a:rPr lang="en-US" dirty="0"/>
              <a:t>A: You can create a new promise that will be ready to run when p2 finishes</a:t>
            </a:r>
          </a:p>
          <a:p>
            <a:r>
              <a:rPr lang="en-US" dirty="0"/>
              <a:t>Not only that, but you can pass a value from p1 to p2.</a:t>
            </a:r>
          </a:p>
        </p:txBody>
      </p:sp>
      <p:sp>
        <p:nvSpPr>
          <p:cNvPr id="4" name="Slide Number Placeholder 3">
            <a:extLst>
              <a:ext uri="{FF2B5EF4-FFF2-40B4-BE49-F238E27FC236}">
                <a16:creationId xmlns:a16="http://schemas.microsoft.com/office/drawing/2014/main" id="{F46D941E-5690-4135-8AD5-61B1599A217E}"/>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385637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CA99-FFDA-479F-965A-F800AD334E0B}"/>
              </a:ext>
            </a:extLst>
          </p:cNvPr>
          <p:cNvSpPr>
            <a:spLocks noGrp="1"/>
          </p:cNvSpPr>
          <p:nvPr>
            <p:ph type="title"/>
          </p:nvPr>
        </p:nvSpPr>
        <p:spPr/>
        <p:txBody>
          <a:bodyPr/>
          <a:lstStyle/>
          <a:p>
            <a:r>
              <a:rPr lang="en-US" dirty="0"/>
              <a:t>Linking threads</a:t>
            </a:r>
          </a:p>
        </p:txBody>
      </p:sp>
      <p:sp>
        <p:nvSpPr>
          <p:cNvPr id="3" name="Slide Number Placeholder 2">
            <a:extLst>
              <a:ext uri="{FF2B5EF4-FFF2-40B4-BE49-F238E27FC236}">
                <a16:creationId xmlns:a16="http://schemas.microsoft.com/office/drawing/2014/main" id="{804683D6-F4B7-4939-BB55-9000F42FA451}"/>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4" name="Rectangle 3">
            <a:extLst>
              <a:ext uri="{FF2B5EF4-FFF2-40B4-BE49-F238E27FC236}">
                <a16:creationId xmlns:a16="http://schemas.microsoft.com/office/drawing/2014/main" id="{B5F76E8E-DE44-4CF4-BE3B-58591B8982F8}"/>
              </a:ext>
            </a:extLst>
          </p:cNvPr>
          <p:cNvSpPr/>
          <p:nvPr/>
        </p:nvSpPr>
        <p:spPr>
          <a:xfrm>
            <a:off x="838200" y="1580585"/>
            <a:ext cx="8907780" cy="5355312"/>
          </a:xfrm>
          <a:prstGeom prst="rect">
            <a:avLst/>
          </a:prstGeom>
        </p:spPr>
        <p:txBody>
          <a:bodyPr wrap="square">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Promise((resolve)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"this part is run immediately"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"creating new thread..."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setTimeout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starting"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"thread 2 finishing\n"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resolve(</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"promise exiting"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"p3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B461F94B-ECCC-45ED-9572-FA82119469B8}"/>
              </a:ext>
            </a:extLst>
          </p:cNvPr>
          <p:cNvSpPr/>
          <p:nvPr/>
        </p:nvSpPr>
        <p:spPr>
          <a:xfrm>
            <a:off x="8310490" y="1519858"/>
            <a:ext cx="3043310" cy="3416320"/>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this part is run immediately</a:t>
            </a:r>
          </a:p>
          <a:p>
            <a:r>
              <a:rPr lang="en-US" dirty="0">
                <a:latin typeface="Consolas" panose="020B0609020204030204" pitchFamily="49" charset="0"/>
              </a:rPr>
              <a:t>creating new thread...</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2 starting</a:t>
            </a:r>
          </a:p>
          <a:p>
            <a:r>
              <a:rPr lang="en-US" dirty="0">
                <a:latin typeface="Consolas" panose="020B0609020204030204" pitchFamily="49" charset="0"/>
              </a:rPr>
              <a:t>thread 2 finishing</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a:t>
            </a:r>
          </a:p>
        </p:txBody>
      </p:sp>
      <p:sp>
        <p:nvSpPr>
          <p:cNvPr id="6" name="Arrow: Right 5">
            <a:extLst>
              <a:ext uri="{FF2B5EF4-FFF2-40B4-BE49-F238E27FC236}">
                <a16:creationId xmlns:a16="http://schemas.microsoft.com/office/drawing/2014/main" id="{8064C134-602B-42B0-81C9-E409AD1F88DF}"/>
              </a:ext>
            </a:extLst>
          </p:cNvPr>
          <p:cNvSpPr/>
          <p:nvPr/>
        </p:nvSpPr>
        <p:spPr>
          <a:xfrm>
            <a:off x="7135432" y="2936113"/>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C479FE39-3F44-497A-8B93-8C1942F1058F}"/>
              </a:ext>
            </a:extLst>
          </p:cNvPr>
          <p:cNvSpPr/>
          <p:nvPr/>
        </p:nvSpPr>
        <p:spPr>
          <a:xfrm>
            <a:off x="5521892" y="4072970"/>
            <a:ext cx="2743199" cy="68659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Pass a value to the .then by calling resolve</a:t>
            </a:r>
          </a:p>
        </p:txBody>
      </p:sp>
      <p:cxnSp>
        <p:nvCxnSpPr>
          <p:cNvPr id="10" name="Straight Arrow Connector 9">
            <a:extLst>
              <a:ext uri="{FF2B5EF4-FFF2-40B4-BE49-F238E27FC236}">
                <a16:creationId xmlns:a16="http://schemas.microsoft.com/office/drawing/2014/main" id="{CB7537A7-35C4-4012-963E-7A07B5818A4F}"/>
              </a:ext>
            </a:extLst>
          </p:cNvPr>
          <p:cNvCxnSpPr>
            <a:cxnSpLocks/>
            <a:stCxn id="7" idx="1"/>
          </p:cNvCxnSpPr>
          <p:nvPr/>
        </p:nvCxnSpPr>
        <p:spPr>
          <a:xfrm flipH="1" flipV="1">
            <a:off x="3352802" y="4010213"/>
            <a:ext cx="2169090" cy="406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23</a:t>
            </a:fld>
            <a:endParaRPr lang="en-US"/>
          </a:p>
        </p:txBody>
      </p:sp>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3CEC324E-EE98-4EEE-9A1F-129595F62A53}"/>
              </a:ext>
            </a:extLst>
          </p:cNvPr>
          <p:cNvCxnSpPr>
            <a:endCxn id="12" idx="0"/>
          </p:cNvCxnSpPr>
          <p:nvPr/>
        </p:nvCxnSpPr>
        <p:spPr>
          <a:xfrm>
            <a:off x="4960619" y="2908385"/>
            <a:ext cx="1" cy="91352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sp>
        <p:nvSpPr>
          <p:cNvPr id="18" name="TextBox 17">
            <a:extLst>
              <a:ext uri="{FF2B5EF4-FFF2-40B4-BE49-F238E27FC236}">
                <a16:creationId xmlns:a16="http://schemas.microsoft.com/office/drawing/2014/main" id="{CC0F4241-233C-4DA2-AECE-DD79489D6B33}"/>
              </a:ext>
            </a:extLst>
          </p:cNvPr>
          <p:cNvSpPr txBox="1"/>
          <p:nvPr/>
        </p:nvSpPr>
        <p:spPr>
          <a:xfrm>
            <a:off x="5329896" y="3183603"/>
            <a:ext cx="3154133"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a:t>
            </a:r>
          </a:p>
        </p:txBody>
      </p:sp>
      <p:grpSp>
        <p:nvGrpSpPr>
          <p:cNvPr id="19" name="Group 18">
            <a:extLst>
              <a:ext uri="{FF2B5EF4-FFF2-40B4-BE49-F238E27FC236}">
                <a16:creationId xmlns:a16="http://schemas.microsoft.com/office/drawing/2014/main" id="{E6A782EC-33E1-4E2C-B9B1-74073B7548E9}"/>
              </a:ext>
            </a:extLst>
          </p:cNvPr>
          <p:cNvGrpSpPr/>
          <p:nvPr/>
        </p:nvGrpSpPr>
        <p:grpSpPr>
          <a:xfrm>
            <a:off x="6597830" y="3867782"/>
            <a:ext cx="2860662" cy="1325562"/>
            <a:chOff x="5614178" y="2816470"/>
            <a:chExt cx="4933360" cy="2286000"/>
          </a:xfrm>
        </p:grpSpPr>
        <p:grpSp>
          <p:nvGrpSpPr>
            <p:cNvPr id="20" name="Group 19">
              <a:extLst>
                <a:ext uri="{FF2B5EF4-FFF2-40B4-BE49-F238E27FC236}">
                  <a16:creationId xmlns:a16="http://schemas.microsoft.com/office/drawing/2014/main" id="{72091F87-A60A-4AA4-8813-57BAC1F17DE6}"/>
                </a:ext>
              </a:extLst>
            </p:cNvPr>
            <p:cNvGrpSpPr/>
            <p:nvPr/>
          </p:nvGrpSpPr>
          <p:grpSpPr>
            <a:xfrm>
              <a:off x="6724426" y="2816470"/>
              <a:ext cx="492369" cy="2286000"/>
              <a:chOff x="9425354" y="2349305"/>
              <a:chExt cx="492369" cy="2286000"/>
            </a:xfrm>
            <a:solidFill>
              <a:srgbClr val="00B050"/>
            </a:solidFill>
          </p:grpSpPr>
          <p:cxnSp>
            <p:nvCxnSpPr>
              <p:cNvPr id="33" name="Straight Connector 32">
                <a:extLst>
                  <a:ext uri="{FF2B5EF4-FFF2-40B4-BE49-F238E27FC236}">
                    <a16:creationId xmlns:a16="http://schemas.microsoft.com/office/drawing/2014/main" id="{1682B698-3AA5-436A-A144-8B2EB9F6A070}"/>
                  </a:ext>
                </a:extLst>
              </p:cNvPr>
              <p:cNvCxnSpPr>
                <a:stCxn id="34"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73652CC-9779-4191-A844-EF8AF7E78676}"/>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1" name="Group 20">
              <a:extLst>
                <a:ext uri="{FF2B5EF4-FFF2-40B4-BE49-F238E27FC236}">
                  <a16:creationId xmlns:a16="http://schemas.microsoft.com/office/drawing/2014/main" id="{EB539A8D-4EF5-4807-8BC1-C8286B4E1C2E}"/>
                </a:ext>
              </a:extLst>
            </p:cNvPr>
            <p:cNvGrpSpPr/>
            <p:nvPr/>
          </p:nvGrpSpPr>
          <p:grpSpPr>
            <a:xfrm>
              <a:off x="8944922" y="2816470"/>
              <a:ext cx="492369" cy="2286000"/>
              <a:chOff x="9425354" y="2349305"/>
              <a:chExt cx="492369" cy="2286000"/>
            </a:xfrm>
            <a:solidFill>
              <a:srgbClr val="FF0000"/>
            </a:solidFill>
          </p:grpSpPr>
          <p:sp>
            <p:nvSpPr>
              <p:cNvPr id="31" name="Oval 30">
                <a:extLst>
                  <a:ext uri="{FF2B5EF4-FFF2-40B4-BE49-F238E27FC236}">
                    <a16:creationId xmlns:a16="http://schemas.microsoft.com/office/drawing/2014/main" id="{7613F6CB-1B2B-43C1-9B95-9514DE1711C0}"/>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2" name="Straight Connector 31">
                <a:extLst>
                  <a:ext uri="{FF2B5EF4-FFF2-40B4-BE49-F238E27FC236}">
                    <a16:creationId xmlns:a16="http://schemas.microsoft.com/office/drawing/2014/main" id="{942C0A1E-8C53-4339-9DBB-67E77097D3EE}"/>
                  </a:ext>
                </a:extLst>
              </p:cNvPr>
              <p:cNvCxnSpPr>
                <a:stCxn id="3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9E8007-CCB8-486A-BCB9-3208C447AB4F}"/>
                </a:ext>
              </a:extLst>
            </p:cNvPr>
            <p:cNvGrpSpPr/>
            <p:nvPr/>
          </p:nvGrpSpPr>
          <p:grpSpPr>
            <a:xfrm>
              <a:off x="10055169" y="2816470"/>
              <a:ext cx="492369" cy="2286000"/>
              <a:chOff x="9425354" y="2349305"/>
              <a:chExt cx="492369" cy="2286000"/>
            </a:xfrm>
            <a:solidFill>
              <a:srgbClr val="FF0000"/>
            </a:solidFill>
          </p:grpSpPr>
          <p:sp>
            <p:nvSpPr>
              <p:cNvPr id="29" name="Oval 28">
                <a:extLst>
                  <a:ext uri="{FF2B5EF4-FFF2-40B4-BE49-F238E27FC236}">
                    <a16:creationId xmlns:a16="http://schemas.microsoft.com/office/drawing/2014/main" id="{239A7BF7-C9CC-4169-AFB6-D92A3499D9B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0" name="Straight Connector 29">
                <a:extLst>
                  <a:ext uri="{FF2B5EF4-FFF2-40B4-BE49-F238E27FC236}">
                    <a16:creationId xmlns:a16="http://schemas.microsoft.com/office/drawing/2014/main" id="{1D419DED-733C-46B6-B8F0-6355DEFD0602}"/>
                  </a:ext>
                </a:extLst>
              </p:cNvPr>
              <p:cNvCxnSpPr>
                <a:stCxn id="2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EAF932B6-94F5-49FB-B299-C6F95FC024ED}"/>
                </a:ext>
              </a:extLst>
            </p:cNvPr>
            <p:cNvGrpSpPr/>
            <p:nvPr/>
          </p:nvGrpSpPr>
          <p:grpSpPr>
            <a:xfrm>
              <a:off x="5614178" y="2816470"/>
              <a:ext cx="492369" cy="2286000"/>
              <a:chOff x="9425354" y="2349305"/>
              <a:chExt cx="492369" cy="2286000"/>
            </a:xfrm>
            <a:solidFill>
              <a:srgbClr val="FF0000"/>
            </a:solidFill>
          </p:grpSpPr>
          <p:sp>
            <p:nvSpPr>
              <p:cNvPr id="27" name="Oval 26">
                <a:extLst>
                  <a:ext uri="{FF2B5EF4-FFF2-40B4-BE49-F238E27FC236}">
                    <a16:creationId xmlns:a16="http://schemas.microsoft.com/office/drawing/2014/main" id="{13F65627-F1F6-497D-810C-A76B6A5D463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8" name="Straight Connector 27">
                <a:extLst>
                  <a:ext uri="{FF2B5EF4-FFF2-40B4-BE49-F238E27FC236}">
                    <a16:creationId xmlns:a16="http://schemas.microsoft.com/office/drawing/2014/main" id="{0FC493D0-6317-4FA9-BD76-6C8A3DC5B1E7}"/>
                  </a:ext>
                </a:extLst>
              </p:cNvPr>
              <p:cNvCxnSpPr>
                <a:stCxn id="27"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0B812B73-CFA6-405E-AF2E-6DE8508EB44E}"/>
                </a:ext>
              </a:extLst>
            </p:cNvPr>
            <p:cNvGrpSpPr/>
            <p:nvPr/>
          </p:nvGrpSpPr>
          <p:grpSpPr>
            <a:xfrm>
              <a:off x="7834674" y="2816470"/>
              <a:ext cx="492369" cy="2286000"/>
              <a:chOff x="9425354" y="2349305"/>
              <a:chExt cx="492369" cy="2286000"/>
            </a:xfrm>
            <a:solidFill>
              <a:srgbClr val="00B050"/>
            </a:solidFill>
          </p:grpSpPr>
          <p:sp>
            <p:nvSpPr>
              <p:cNvPr id="25" name="Oval 24">
                <a:extLst>
                  <a:ext uri="{FF2B5EF4-FFF2-40B4-BE49-F238E27FC236}">
                    <a16:creationId xmlns:a16="http://schemas.microsoft.com/office/drawing/2014/main" id="{EFE5AC2E-7AAB-4A40-AE8E-C11BE84490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6" name="Straight Connector 25">
                <a:extLst>
                  <a:ext uri="{FF2B5EF4-FFF2-40B4-BE49-F238E27FC236}">
                    <a16:creationId xmlns:a16="http://schemas.microsoft.com/office/drawing/2014/main" id="{2A91AEBC-112D-4AA5-8EAC-35A1BF08F489}"/>
                  </a:ext>
                </a:extLst>
              </p:cNvPr>
              <p:cNvCxnSpPr>
                <a:stCxn id="2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15A086E6-CCDA-46C2-ADC1-5ED63EFD002F}"/>
              </a:ext>
            </a:extLst>
          </p:cNvPr>
          <p:cNvSpPr txBox="1"/>
          <p:nvPr/>
        </p:nvSpPr>
        <p:spPr>
          <a:xfrm>
            <a:off x="5829130" y="5453987"/>
            <a:ext cx="4398063"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other threads are also eligible to run after p2</a:t>
            </a:r>
          </a:p>
        </p:txBody>
      </p:sp>
    </p:spTree>
    <p:extLst>
      <p:ext uri="{BB962C8B-B14F-4D97-AF65-F5344CB8AC3E}">
        <p14:creationId xmlns:p14="http://schemas.microsoft.com/office/powerpoint/2010/main" val="339575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F2CB-965B-49E2-A259-4495EF80E81C}"/>
              </a:ext>
            </a:extLst>
          </p:cNvPr>
          <p:cNvSpPr>
            <a:spLocks noGrp="1"/>
          </p:cNvSpPr>
          <p:nvPr>
            <p:ph type="title"/>
          </p:nvPr>
        </p:nvSpPr>
        <p:spPr/>
        <p:txBody>
          <a:bodyPr/>
          <a:lstStyle/>
          <a:p>
            <a:r>
              <a:rPr lang="en-US" dirty="0"/>
              <a:t>You can even link more than one .then thread:</a:t>
            </a:r>
          </a:p>
        </p:txBody>
      </p:sp>
      <p:sp>
        <p:nvSpPr>
          <p:cNvPr id="3" name="Slide Number Placeholder 2">
            <a:extLst>
              <a:ext uri="{FF2B5EF4-FFF2-40B4-BE49-F238E27FC236}">
                <a16:creationId xmlns:a16="http://schemas.microsoft.com/office/drawing/2014/main" id="{C60572AF-B37B-4E16-ADC6-03D34311C9A0}"/>
              </a:ext>
            </a:extLst>
          </p:cNvPr>
          <p:cNvSpPr>
            <a:spLocks noGrp="1"/>
          </p:cNvSpPr>
          <p:nvPr>
            <p:ph type="sldNum" sz="quarter" idx="12"/>
          </p:nvPr>
        </p:nvSpPr>
        <p:spPr/>
        <p:txBody>
          <a:bodyPr/>
          <a:lstStyle/>
          <a:p>
            <a:fld id="{20F37917-FD3A-4669-9018-DA04BCDD3D75}" type="slidenum">
              <a:rPr lang="en-US" smtClean="0"/>
              <a:t>24</a:t>
            </a:fld>
            <a:endParaRPr lang="en-US" dirty="0"/>
          </a:p>
        </p:txBody>
      </p:sp>
      <p:sp>
        <p:nvSpPr>
          <p:cNvPr id="4" name="Rectangle 3">
            <a:extLst>
              <a:ext uri="{FF2B5EF4-FFF2-40B4-BE49-F238E27FC236}">
                <a16:creationId xmlns:a16="http://schemas.microsoft.com/office/drawing/2014/main" id="{2E2434C3-AFED-49D7-848B-10CDFFFB119A}"/>
              </a:ext>
            </a:extLst>
          </p:cNvPr>
          <p:cNvSpPr/>
          <p:nvPr/>
        </p:nvSpPr>
        <p:spPr>
          <a:xfrm>
            <a:off x="838200" y="1512675"/>
            <a:ext cx="8101818" cy="5078313"/>
          </a:xfrm>
          <a:prstGeom prst="rect">
            <a:avLst/>
          </a:prstGeom>
        </p:spPr>
        <p:txBody>
          <a:bodyPr wrap="square">
            <a:spAutoFit/>
          </a:bodyPr>
          <a:lstStyle/>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running"</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Promise((resolve)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"creating new thread p2.."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setTimeout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starting"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resolve(</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"promise exiting"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"p3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p4 </a:t>
            </a:r>
            <a:r>
              <a:rPr lang="en-US" dirty="0" err="1">
                <a:solidFill>
                  <a:srgbClr val="A31515"/>
                </a:solidFill>
                <a:latin typeface="Consolas" panose="020B0609020204030204" pitchFamily="49" charset="0"/>
              </a:rPr>
              <a:t>with"</a:t>
            </a:r>
            <a:r>
              <a:rPr lang="en-US" dirty="0" err="1">
                <a:solidFill>
                  <a:srgbClr val="000000"/>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"p4 finishing\n"</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4C7DC654-C7C9-4BA2-906D-D7F68D74F7C8}"/>
              </a:ext>
            </a:extLst>
          </p:cNvPr>
          <p:cNvSpPr/>
          <p:nvPr/>
        </p:nvSpPr>
        <p:spPr>
          <a:xfrm>
            <a:off x="8864991" y="1736412"/>
            <a:ext cx="2909667" cy="3970318"/>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running</a:t>
            </a:r>
          </a:p>
          <a:p>
            <a:r>
              <a:rPr lang="en-US" dirty="0">
                <a:latin typeface="Consolas" panose="020B0609020204030204" pitchFamily="49" charset="0"/>
              </a:rPr>
              <a:t>creating new thread p2..</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p2 starting</a:t>
            </a:r>
          </a:p>
          <a:p>
            <a:r>
              <a:rPr lang="en-US" dirty="0">
                <a:latin typeface="Consolas" panose="020B0609020204030204" pitchFamily="49" charset="0"/>
              </a:rPr>
              <a:t>thread p2 finishing</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a:t>
            </a:r>
          </a:p>
          <a:p>
            <a:endParaRPr lang="en-US" dirty="0">
              <a:latin typeface="Consolas" panose="020B0609020204030204" pitchFamily="49" charset="0"/>
            </a:endParaRPr>
          </a:p>
          <a:p>
            <a:r>
              <a:rPr lang="en-US" dirty="0">
                <a:latin typeface="Consolas" panose="020B0609020204030204" pitchFamily="49" charset="0"/>
              </a:rPr>
              <a:t>starting p4 with 10</a:t>
            </a:r>
          </a:p>
          <a:p>
            <a:r>
              <a:rPr lang="en-US" dirty="0">
                <a:latin typeface="Consolas" panose="020B0609020204030204" pitchFamily="49" charset="0"/>
              </a:rPr>
              <a:t>p4 finishing</a:t>
            </a:r>
          </a:p>
        </p:txBody>
      </p:sp>
      <p:sp>
        <p:nvSpPr>
          <p:cNvPr id="6" name="Arrow: Right 5">
            <a:extLst>
              <a:ext uri="{FF2B5EF4-FFF2-40B4-BE49-F238E27FC236}">
                <a16:creationId xmlns:a16="http://schemas.microsoft.com/office/drawing/2014/main" id="{8B920F73-1C92-4F8A-A177-7C3040D9FAAD}"/>
              </a:ext>
            </a:extLst>
          </p:cNvPr>
          <p:cNvSpPr/>
          <p:nvPr/>
        </p:nvSpPr>
        <p:spPr>
          <a:xfrm>
            <a:off x="7171765" y="3429000"/>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2BE3C51A-FD98-40EA-BA0D-2AF4C048ED13}"/>
              </a:ext>
            </a:extLst>
          </p:cNvPr>
          <p:cNvSpPr/>
          <p:nvPr/>
        </p:nvSpPr>
        <p:spPr>
          <a:xfrm>
            <a:off x="6030351" y="5482647"/>
            <a:ext cx="2743199" cy="110834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When p2 finishes, both p3 and p4 become ready for execution.  Their order of execution is unspecified.</a:t>
            </a:r>
          </a:p>
        </p:txBody>
      </p:sp>
    </p:spTree>
    <p:extLst>
      <p:ext uri="{BB962C8B-B14F-4D97-AF65-F5344CB8AC3E}">
        <p14:creationId xmlns:p14="http://schemas.microsoft.com/office/powerpoint/2010/main" val="14762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25</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flipH="1">
            <a:off x="4285371" y="2908385"/>
            <a:ext cx="675250" cy="91352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4222945" y="1486907"/>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492580" y="3531412"/>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807004" y="2776975"/>
            <a:ext cx="462427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and p4 are both waiting for p2 to complete; </a:t>
            </a:r>
          </a:p>
          <a:p>
            <a:pPr algn="l"/>
            <a:r>
              <a:rPr lang="en-US" dirty="0">
                <a:solidFill>
                  <a:schemeClr val="tx1"/>
                </a:solidFill>
              </a:rPr>
              <a:t>p3 and p4 can execute in either order</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4900831" y="3531412"/>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960620" y="2922874"/>
            <a:ext cx="733002" cy="899033"/>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B96C5942-0D36-4489-B7CF-54DA153CB886}"/>
              </a:ext>
            </a:extLst>
          </p:cNvPr>
          <p:cNvGrpSpPr/>
          <p:nvPr/>
        </p:nvGrpSpPr>
        <p:grpSpPr>
          <a:xfrm>
            <a:off x="7370302" y="3821907"/>
            <a:ext cx="2742046" cy="1270598"/>
            <a:chOff x="5614178" y="2816470"/>
            <a:chExt cx="4933360" cy="2286000"/>
          </a:xfrm>
        </p:grpSpPr>
        <p:grpSp>
          <p:nvGrpSpPr>
            <p:cNvPr id="27" name="Group 26">
              <a:extLst>
                <a:ext uri="{FF2B5EF4-FFF2-40B4-BE49-F238E27FC236}">
                  <a16:creationId xmlns:a16="http://schemas.microsoft.com/office/drawing/2014/main" id="{A22C9E42-8612-49E6-84D5-ACE581905981}"/>
                </a:ext>
              </a:extLst>
            </p:cNvPr>
            <p:cNvGrpSpPr/>
            <p:nvPr/>
          </p:nvGrpSpPr>
          <p:grpSpPr>
            <a:xfrm>
              <a:off x="6724426" y="2816470"/>
              <a:ext cx="492369" cy="2286000"/>
              <a:chOff x="9425354" y="2349305"/>
              <a:chExt cx="492369" cy="2286000"/>
            </a:xfrm>
            <a:solidFill>
              <a:srgbClr val="00B050"/>
            </a:solidFill>
          </p:grpSpPr>
          <p:cxnSp>
            <p:nvCxnSpPr>
              <p:cNvPr id="40" name="Straight Connector 39">
                <a:extLst>
                  <a:ext uri="{FF2B5EF4-FFF2-40B4-BE49-F238E27FC236}">
                    <a16:creationId xmlns:a16="http://schemas.microsoft.com/office/drawing/2014/main" id="{4BC04815-3AD3-4BB9-814A-CAB06DF0C353}"/>
                  </a:ext>
                </a:extLst>
              </p:cNvPr>
              <p:cNvCxnSpPr>
                <a:stCxn id="4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92C3FCC-B712-4F32-9698-84A93C9E7071}"/>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8" name="Group 27">
              <a:extLst>
                <a:ext uri="{FF2B5EF4-FFF2-40B4-BE49-F238E27FC236}">
                  <a16:creationId xmlns:a16="http://schemas.microsoft.com/office/drawing/2014/main" id="{9C6E4E1A-3AF5-4730-89E1-90723F53A2EC}"/>
                </a:ext>
              </a:extLst>
            </p:cNvPr>
            <p:cNvGrpSpPr/>
            <p:nvPr/>
          </p:nvGrpSpPr>
          <p:grpSpPr>
            <a:xfrm>
              <a:off x="8944922" y="2816470"/>
              <a:ext cx="492369" cy="2286000"/>
              <a:chOff x="9425354" y="2349305"/>
              <a:chExt cx="492369" cy="2286000"/>
            </a:xfrm>
            <a:solidFill>
              <a:srgbClr val="FF0000"/>
            </a:solidFill>
          </p:grpSpPr>
          <p:sp>
            <p:nvSpPr>
              <p:cNvPr id="38" name="Oval 37">
                <a:extLst>
                  <a:ext uri="{FF2B5EF4-FFF2-40B4-BE49-F238E27FC236}">
                    <a16:creationId xmlns:a16="http://schemas.microsoft.com/office/drawing/2014/main" id="{19AD1E52-CE21-4EE9-8DAB-8978D19DC99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9" name="Straight Connector 38">
                <a:extLst>
                  <a:ext uri="{FF2B5EF4-FFF2-40B4-BE49-F238E27FC236}">
                    <a16:creationId xmlns:a16="http://schemas.microsoft.com/office/drawing/2014/main" id="{212C85DA-FAB4-4722-88CC-606C9978B1C9}"/>
                  </a:ext>
                </a:extLst>
              </p:cNvPr>
              <p:cNvCxnSpPr>
                <a:stCxn id="3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C81F185-53EE-40E4-B34B-E6388BCC4E62}"/>
                </a:ext>
              </a:extLst>
            </p:cNvPr>
            <p:cNvGrpSpPr/>
            <p:nvPr/>
          </p:nvGrpSpPr>
          <p:grpSpPr>
            <a:xfrm>
              <a:off x="10055169" y="2816470"/>
              <a:ext cx="492369" cy="2286000"/>
              <a:chOff x="9425354" y="2349305"/>
              <a:chExt cx="492369" cy="2286000"/>
            </a:xfrm>
            <a:solidFill>
              <a:srgbClr val="FF0000"/>
            </a:solidFill>
          </p:grpSpPr>
          <p:sp>
            <p:nvSpPr>
              <p:cNvPr id="36" name="Oval 35">
                <a:extLst>
                  <a:ext uri="{FF2B5EF4-FFF2-40B4-BE49-F238E27FC236}">
                    <a16:creationId xmlns:a16="http://schemas.microsoft.com/office/drawing/2014/main" id="{74F4A23B-B7FA-43C9-BF2F-1A212CE692F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7" name="Straight Connector 36">
                <a:extLst>
                  <a:ext uri="{FF2B5EF4-FFF2-40B4-BE49-F238E27FC236}">
                    <a16:creationId xmlns:a16="http://schemas.microsoft.com/office/drawing/2014/main" id="{C818181B-676B-42C1-8E5F-0895740785F2}"/>
                  </a:ext>
                </a:extLst>
              </p:cNvPr>
              <p:cNvCxnSpPr>
                <a:stCxn id="3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AD8FDA5-3800-4F75-9EBE-6EA14A43BEEE}"/>
                </a:ext>
              </a:extLst>
            </p:cNvPr>
            <p:cNvGrpSpPr/>
            <p:nvPr/>
          </p:nvGrpSpPr>
          <p:grpSpPr>
            <a:xfrm>
              <a:off x="5614178" y="2816470"/>
              <a:ext cx="492369" cy="2286000"/>
              <a:chOff x="9425354" y="2349305"/>
              <a:chExt cx="492369" cy="2286000"/>
            </a:xfrm>
            <a:solidFill>
              <a:srgbClr val="FF0000"/>
            </a:solidFill>
          </p:grpSpPr>
          <p:sp>
            <p:nvSpPr>
              <p:cNvPr id="34" name="Oval 33">
                <a:extLst>
                  <a:ext uri="{FF2B5EF4-FFF2-40B4-BE49-F238E27FC236}">
                    <a16:creationId xmlns:a16="http://schemas.microsoft.com/office/drawing/2014/main" id="{30E03C74-804A-4EBB-86C9-316D543A87F5}"/>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5" name="Straight Connector 34">
                <a:extLst>
                  <a:ext uri="{FF2B5EF4-FFF2-40B4-BE49-F238E27FC236}">
                    <a16:creationId xmlns:a16="http://schemas.microsoft.com/office/drawing/2014/main" id="{C7EF48F5-36A6-4688-9817-DA0ADCC95B93}"/>
                  </a:ext>
                </a:extLst>
              </p:cNvPr>
              <p:cNvCxnSpPr>
                <a:stCxn id="34"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36C3580-B69E-43E6-B1AD-DA4D35EE9031}"/>
                </a:ext>
              </a:extLst>
            </p:cNvPr>
            <p:cNvGrpSpPr/>
            <p:nvPr/>
          </p:nvGrpSpPr>
          <p:grpSpPr>
            <a:xfrm>
              <a:off x="7834674" y="2816470"/>
              <a:ext cx="492369" cy="2286000"/>
              <a:chOff x="9425354" y="2349305"/>
              <a:chExt cx="492369" cy="2286000"/>
            </a:xfrm>
            <a:solidFill>
              <a:srgbClr val="00B050"/>
            </a:solidFill>
          </p:grpSpPr>
          <p:sp>
            <p:nvSpPr>
              <p:cNvPr id="32" name="Oval 31">
                <a:extLst>
                  <a:ext uri="{FF2B5EF4-FFF2-40B4-BE49-F238E27FC236}">
                    <a16:creationId xmlns:a16="http://schemas.microsoft.com/office/drawing/2014/main" id="{26600509-849F-4D6C-AB69-1B1190E822F7}"/>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3" name="Straight Connector 32">
                <a:extLst>
                  <a:ext uri="{FF2B5EF4-FFF2-40B4-BE49-F238E27FC236}">
                    <a16:creationId xmlns:a16="http://schemas.microsoft.com/office/drawing/2014/main" id="{6BC9B252-3871-4E0B-94B3-231E77781E2B}"/>
                  </a:ext>
                </a:extLst>
              </p:cNvPr>
              <p:cNvCxnSpPr>
                <a:stCxn id="3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42" name="TextBox 41">
            <a:extLst>
              <a:ext uri="{FF2B5EF4-FFF2-40B4-BE49-F238E27FC236}">
                <a16:creationId xmlns:a16="http://schemas.microsoft.com/office/drawing/2014/main" id="{23EEBF4F-99D9-4755-81E9-1400AACB3B4D}"/>
              </a:ext>
            </a:extLst>
          </p:cNvPr>
          <p:cNvSpPr txBox="1"/>
          <p:nvPr/>
        </p:nvSpPr>
        <p:spPr>
          <a:xfrm>
            <a:off x="6478311" y="5263046"/>
            <a:ext cx="5359652"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other threads may run after p2, or between p3 and p4</a:t>
            </a:r>
          </a:p>
        </p:txBody>
      </p:sp>
    </p:spTree>
    <p:extLst>
      <p:ext uri="{BB962C8B-B14F-4D97-AF65-F5344CB8AC3E}">
        <p14:creationId xmlns:p14="http://schemas.microsoft.com/office/powerpoint/2010/main" val="4084799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DD6C-3200-4048-A04A-D01593EF549A}"/>
              </a:ext>
            </a:extLst>
          </p:cNvPr>
          <p:cNvSpPr>
            <a:spLocks noGrp="1"/>
          </p:cNvSpPr>
          <p:nvPr>
            <p:ph type="title"/>
          </p:nvPr>
        </p:nvSpPr>
        <p:spPr/>
        <p:txBody>
          <a:bodyPr/>
          <a:lstStyle/>
          <a:p>
            <a:r>
              <a:rPr lang="en-US" dirty="0"/>
              <a:t>Linking threads in series</a:t>
            </a:r>
          </a:p>
        </p:txBody>
      </p:sp>
      <p:sp>
        <p:nvSpPr>
          <p:cNvPr id="3" name="Slide Number Placeholder 2">
            <a:extLst>
              <a:ext uri="{FF2B5EF4-FFF2-40B4-BE49-F238E27FC236}">
                <a16:creationId xmlns:a16="http://schemas.microsoft.com/office/drawing/2014/main" id="{F3F41CAE-1095-42E6-BD0B-0FA82430346D}"/>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4" name="Rectangle 3">
            <a:extLst>
              <a:ext uri="{FF2B5EF4-FFF2-40B4-BE49-F238E27FC236}">
                <a16:creationId xmlns:a16="http://schemas.microsoft.com/office/drawing/2014/main" id="{FA451F29-D4DC-407C-8E3D-DA8173D18A68}"/>
              </a:ext>
            </a:extLst>
          </p:cNvPr>
          <p:cNvSpPr/>
          <p:nvPr/>
        </p:nvSpPr>
        <p:spPr>
          <a:xfrm>
            <a:off x="838200" y="1491376"/>
            <a:ext cx="4918544" cy="5047536"/>
          </a:xfrm>
          <a:prstGeom prst="rect">
            <a:avLst/>
          </a:prstGeom>
        </p:spPr>
        <p:txBody>
          <a:bodyPr wrap="square">
            <a:spAutoFit/>
          </a:bodyPr>
          <a:lstStyle/>
          <a:p>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thread starting"</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Promise&lt;number&gt;((resolve)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"creating new thread p2.."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setTimeout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starting"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"thread p2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resolve(</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"promise exiting"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p3 = p2.then((n)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"starting p3 with"</a:t>
            </a:r>
            <a:r>
              <a:rPr lang="en-US" sz="1400" dirty="0">
                <a:solidFill>
                  <a:srgbClr val="000000"/>
                </a:solidFill>
                <a:latin typeface="Consolas" panose="020B0609020204030204" pitchFamily="49" charset="0"/>
              </a:rPr>
              <a:t>, n);</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"p3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 + </a:t>
            </a:r>
            <a:r>
              <a:rPr lang="en-US" sz="1400" dirty="0">
                <a:solidFill>
                  <a:srgbClr val="098658"/>
                </a:solidFill>
                <a:latin typeface="Consolas" panose="020B0609020204030204" pitchFamily="49" charset="0"/>
              </a:rPr>
              <a:t>10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p4 = p3.then((n)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"starting p4 with"</a:t>
            </a:r>
            <a:r>
              <a:rPr lang="en-US" sz="1400" dirty="0">
                <a:solidFill>
                  <a:srgbClr val="000000"/>
                </a:solidFill>
                <a:latin typeface="Consolas" panose="020B0609020204030204" pitchFamily="49" charset="0"/>
              </a:rPr>
              <a:t>, n);</a:t>
            </a:r>
          </a:p>
          <a:p>
            <a:r>
              <a:rPr lang="en-US" sz="1400" dirty="0">
                <a:solidFill>
                  <a:srgbClr val="000000"/>
                </a:solidFill>
                <a:latin typeface="Consolas" panose="020B0609020204030204" pitchFamily="49" charset="0"/>
              </a:rPr>
              <a:t>    console.log(</a:t>
            </a:r>
            <a:r>
              <a:rPr lang="en-US" sz="1400" dirty="0">
                <a:solidFill>
                  <a:srgbClr val="A31515"/>
                </a:solidFill>
                <a:latin typeface="Consolas" panose="020B0609020204030204" pitchFamily="49" charset="0"/>
              </a:rPr>
              <a:t>"p4 finishing\n"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console.log(</a:t>
            </a:r>
            <a:r>
              <a:rPr lang="en-US" sz="1400" dirty="0">
                <a:solidFill>
                  <a:srgbClr val="A31515"/>
                </a:solidFill>
                <a:latin typeface="Consolas" panose="020B0609020204030204" pitchFamily="49" charset="0"/>
              </a:rPr>
              <a:t>"main thread finishing\n"</a:t>
            </a:r>
            <a:r>
              <a:rPr lang="en-US" sz="14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AA1F293C-C789-4248-94A6-B3E05914097D}"/>
              </a:ext>
            </a:extLst>
          </p:cNvPr>
          <p:cNvSpPr/>
          <p:nvPr/>
        </p:nvSpPr>
        <p:spPr>
          <a:xfrm>
            <a:off x="7682948" y="1491376"/>
            <a:ext cx="3670852" cy="3693319"/>
          </a:xfrm>
          <a:prstGeom prst="rect">
            <a:avLst/>
          </a:prstGeom>
          <a:ln w="19050">
            <a:solidFill>
              <a:schemeClr val="tx1"/>
            </a:solidFill>
          </a:ln>
        </p:spPr>
        <p:txBody>
          <a:bodyPr wrap="square">
            <a:spAutoFit/>
          </a:bodyPr>
          <a:lstStyle/>
          <a:p>
            <a:r>
              <a:rPr lang="en-US">
                <a:latin typeface="Consolas" panose="020B0609020204030204" pitchFamily="49" charset="0"/>
              </a:rPr>
              <a:t>main thread starting</a:t>
            </a:r>
          </a:p>
          <a:p>
            <a:r>
              <a:rPr lang="en-US">
                <a:latin typeface="Consolas" panose="020B0609020204030204" pitchFamily="49" charset="0"/>
              </a:rPr>
              <a:t>creating new thread p2..</a:t>
            </a:r>
          </a:p>
          <a:p>
            <a:r>
              <a:rPr lang="en-US">
                <a:latin typeface="Consolas" panose="020B0609020204030204" pitchFamily="49" charset="0"/>
              </a:rPr>
              <a:t>promise exiting</a:t>
            </a:r>
          </a:p>
          <a:p>
            <a:r>
              <a:rPr lang="en-US">
                <a:latin typeface="Consolas" panose="020B0609020204030204" pitchFamily="49" charset="0"/>
              </a:rPr>
              <a:t>main thread finishing</a:t>
            </a:r>
          </a:p>
          <a:p>
            <a:endParaRPr lang="en-US">
              <a:latin typeface="Consolas" panose="020B0609020204030204" pitchFamily="49" charset="0"/>
            </a:endParaRPr>
          </a:p>
          <a:p>
            <a:r>
              <a:rPr lang="en-US">
                <a:latin typeface="Consolas" panose="020B0609020204030204" pitchFamily="49" charset="0"/>
              </a:rPr>
              <a:t>thread p2 starting</a:t>
            </a:r>
          </a:p>
          <a:p>
            <a:r>
              <a:rPr lang="en-US">
                <a:latin typeface="Consolas" panose="020B0609020204030204" pitchFamily="49" charset="0"/>
              </a:rPr>
              <a:t>thread p2 finishing</a:t>
            </a:r>
          </a:p>
          <a:p>
            <a:endParaRPr lang="en-US">
              <a:latin typeface="Consolas" panose="020B0609020204030204" pitchFamily="49" charset="0"/>
            </a:endParaRPr>
          </a:p>
          <a:p>
            <a:r>
              <a:rPr lang="en-US">
                <a:latin typeface="Consolas" panose="020B0609020204030204" pitchFamily="49" charset="0"/>
              </a:rPr>
              <a:t>starting p3 with 10</a:t>
            </a:r>
          </a:p>
          <a:p>
            <a:r>
              <a:rPr lang="en-US">
                <a:latin typeface="Consolas" panose="020B0609020204030204" pitchFamily="49" charset="0"/>
              </a:rPr>
              <a:t>p3 finishing</a:t>
            </a:r>
          </a:p>
          <a:p>
            <a:endParaRPr lang="en-US">
              <a:latin typeface="Consolas" panose="020B0609020204030204" pitchFamily="49" charset="0"/>
            </a:endParaRPr>
          </a:p>
          <a:p>
            <a:r>
              <a:rPr lang="en-US">
                <a:latin typeface="Consolas" panose="020B0609020204030204" pitchFamily="49" charset="0"/>
              </a:rPr>
              <a:t>starting p4 with 20</a:t>
            </a:r>
          </a:p>
          <a:p>
            <a:r>
              <a:rPr lang="en-US">
                <a:latin typeface="Consolas" panose="020B0609020204030204" pitchFamily="49" charset="0"/>
              </a:rPr>
              <a:t>p4 finishing</a:t>
            </a:r>
            <a:endParaRPr lang="en-US" dirty="0">
              <a:latin typeface="Consolas" panose="020B0609020204030204" pitchFamily="49" charset="0"/>
            </a:endParaRPr>
          </a:p>
        </p:txBody>
      </p:sp>
      <p:sp>
        <p:nvSpPr>
          <p:cNvPr id="6" name="Arrow: Right 5">
            <a:extLst>
              <a:ext uri="{FF2B5EF4-FFF2-40B4-BE49-F238E27FC236}">
                <a16:creationId xmlns:a16="http://schemas.microsoft.com/office/drawing/2014/main" id="{F0BBF749-EC59-49A0-8278-6F4E1A53E498}"/>
              </a:ext>
            </a:extLst>
          </p:cNvPr>
          <p:cNvSpPr/>
          <p:nvPr/>
        </p:nvSpPr>
        <p:spPr>
          <a:xfrm>
            <a:off x="5868507" y="2126693"/>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21F62182-B951-4E13-8AD3-AFE152B5827E}"/>
              </a:ext>
            </a:extLst>
          </p:cNvPr>
          <p:cNvSpPr/>
          <p:nvPr/>
        </p:nvSpPr>
        <p:spPr>
          <a:xfrm>
            <a:off x="4939749" y="5478618"/>
            <a:ext cx="2743199" cy="5838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Here p4 isn't ready until p3 finishes.</a:t>
            </a:r>
          </a:p>
        </p:txBody>
      </p:sp>
      <p:sp>
        <p:nvSpPr>
          <p:cNvPr id="8" name="Rectangle 7">
            <a:extLst>
              <a:ext uri="{FF2B5EF4-FFF2-40B4-BE49-F238E27FC236}">
                <a16:creationId xmlns:a16="http://schemas.microsoft.com/office/drawing/2014/main" id="{FF59CE65-46D6-4C1A-A3D9-F33062BA6064}"/>
              </a:ext>
            </a:extLst>
          </p:cNvPr>
          <p:cNvSpPr/>
          <p:nvPr/>
        </p:nvSpPr>
        <p:spPr>
          <a:xfrm>
            <a:off x="7851252" y="5478618"/>
            <a:ext cx="2743199" cy="137938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The first promise calls resolve, the others have to do a return.   Can you think of a reason why it has to be that way?</a:t>
            </a:r>
          </a:p>
        </p:txBody>
      </p:sp>
      <p:grpSp>
        <p:nvGrpSpPr>
          <p:cNvPr id="12" name="Group 11">
            <a:extLst>
              <a:ext uri="{FF2B5EF4-FFF2-40B4-BE49-F238E27FC236}">
                <a16:creationId xmlns:a16="http://schemas.microsoft.com/office/drawing/2014/main" id="{BC898A10-77E4-46AA-BDA3-4A86D0DF5BA2}"/>
              </a:ext>
            </a:extLst>
          </p:cNvPr>
          <p:cNvGrpSpPr/>
          <p:nvPr/>
        </p:nvGrpSpPr>
        <p:grpSpPr>
          <a:xfrm>
            <a:off x="3609892" y="2042817"/>
            <a:ext cx="4073056" cy="2718547"/>
            <a:chOff x="3609892" y="2042817"/>
            <a:chExt cx="4073056" cy="2718547"/>
          </a:xfrm>
        </p:grpSpPr>
        <p:sp>
          <p:nvSpPr>
            <p:cNvPr id="9" name="Rectangle 8">
              <a:extLst>
                <a:ext uri="{FF2B5EF4-FFF2-40B4-BE49-F238E27FC236}">
                  <a16:creationId xmlns:a16="http://schemas.microsoft.com/office/drawing/2014/main" id="{2BAC86A9-1C74-4E7B-AD35-96D6AAF3343C}"/>
                </a:ext>
              </a:extLst>
            </p:cNvPr>
            <p:cNvSpPr/>
            <p:nvPr/>
          </p:nvSpPr>
          <p:spPr>
            <a:xfrm>
              <a:off x="4939749" y="3186987"/>
              <a:ext cx="2743199" cy="157437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The &lt;number&gt; tells TS that this promise (and all its successors, will be transmitting numbers.  If you didn't say that, TS would complain about the n+10</a:t>
              </a:r>
            </a:p>
          </p:txBody>
        </p:sp>
        <p:cxnSp>
          <p:nvCxnSpPr>
            <p:cNvPr id="11" name="Straight Arrow Connector 10">
              <a:extLst>
                <a:ext uri="{FF2B5EF4-FFF2-40B4-BE49-F238E27FC236}">
                  <a16:creationId xmlns:a16="http://schemas.microsoft.com/office/drawing/2014/main" id="{49276514-1DF7-4A34-8389-B8A53C04C900}"/>
                </a:ext>
              </a:extLst>
            </p:cNvPr>
            <p:cNvCxnSpPr>
              <a:stCxn id="9" idx="1"/>
            </p:cNvCxnSpPr>
            <p:nvPr/>
          </p:nvCxnSpPr>
          <p:spPr>
            <a:xfrm flipH="1" flipV="1">
              <a:off x="3609892" y="2042817"/>
              <a:ext cx="1329857" cy="19313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992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27</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a:off x="2930477" y="2908385"/>
            <a:ext cx="1575004" cy="581319"/>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2190165" y="1486907"/>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712690" y="3199209"/>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969717" y="2487847"/>
            <a:ext cx="326954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 </a:t>
            </a:r>
          </a:p>
          <a:p>
            <a:pPr algn="l"/>
            <a:r>
              <a:rPr lang="en-US" dirty="0">
                <a:solidFill>
                  <a:schemeClr val="tx1"/>
                </a:solidFill>
              </a:rPr>
              <a:t>p4 is waiting for p3 to complete</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5287693" y="4959283"/>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567026" y="4668459"/>
            <a:ext cx="1513458" cy="581319"/>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04E4461-E394-46A2-A2C5-A5D2EBE11A8C}"/>
              </a:ext>
            </a:extLst>
          </p:cNvPr>
          <p:cNvGrpSpPr/>
          <p:nvPr/>
        </p:nvGrpSpPr>
        <p:grpSpPr>
          <a:xfrm>
            <a:off x="7370302" y="3821907"/>
            <a:ext cx="2742046" cy="1270598"/>
            <a:chOff x="5614178" y="2816470"/>
            <a:chExt cx="4933360" cy="2286000"/>
          </a:xfrm>
        </p:grpSpPr>
        <p:grpSp>
          <p:nvGrpSpPr>
            <p:cNvPr id="28" name="Group 27">
              <a:extLst>
                <a:ext uri="{FF2B5EF4-FFF2-40B4-BE49-F238E27FC236}">
                  <a16:creationId xmlns:a16="http://schemas.microsoft.com/office/drawing/2014/main" id="{0373407C-980B-48AE-B4BD-0819F249C749}"/>
                </a:ext>
              </a:extLst>
            </p:cNvPr>
            <p:cNvGrpSpPr/>
            <p:nvPr/>
          </p:nvGrpSpPr>
          <p:grpSpPr>
            <a:xfrm>
              <a:off x="6724426" y="2816470"/>
              <a:ext cx="492369" cy="2286000"/>
              <a:chOff x="9425354" y="2349305"/>
              <a:chExt cx="492369" cy="2286000"/>
            </a:xfrm>
            <a:solidFill>
              <a:srgbClr val="00B050"/>
            </a:solidFill>
          </p:grpSpPr>
          <p:cxnSp>
            <p:nvCxnSpPr>
              <p:cNvPr id="41" name="Straight Connector 40">
                <a:extLst>
                  <a:ext uri="{FF2B5EF4-FFF2-40B4-BE49-F238E27FC236}">
                    <a16:creationId xmlns:a16="http://schemas.microsoft.com/office/drawing/2014/main" id="{56545DF0-4FC7-4155-9DF1-E8E368E7ADDF}"/>
                  </a:ext>
                </a:extLst>
              </p:cNvPr>
              <p:cNvCxnSpPr>
                <a:stCxn id="4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B4D9E21-683D-46B4-8D7B-F04ED3538D8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29" name="Group 28">
              <a:extLst>
                <a:ext uri="{FF2B5EF4-FFF2-40B4-BE49-F238E27FC236}">
                  <a16:creationId xmlns:a16="http://schemas.microsoft.com/office/drawing/2014/main" id="{2604E5F9-9E2E-47C8-A6D6-87185ECF82CF}"/>
                </a:ext>
              </a:extLst>
            </p:cNvPr>
            <p:cNvGrpSpPr/>
            <p:nvPr/>
          </p:nvGrpSpPr>
          <p:grpSpPr>
            <a:xfrm>
              <a:off x="8944922" y="2816470"/>
              <a:ext cx="492369" cy="2286000"/>
              <a:chOff x="9425354" y="2349305"/>
              <a:chExt cx="492369" cy="2286000"/>
            </a:xfrm>
            <a:solidFill>
              <a:srgbClr val="FF0000"/>
            </a:solidFill>
          </p:grpSpPr>
          <p:sp>
            <p:nvSpPr>
              <p:cNvPr id="39" name="Oval 38">
                <a:extLst>
                  <a:ext uri="{FF2B5EF4-FFF2-40B4-BE49-F238E27FC236}">
                    <a16:creationId xmlns:a16="http://schemas.microsoft.com/office/drawing/2014/main" id="{3700D7F5-40F2-4BA9-B799-8A727792820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0" name="Straight Connector 39">
                <a:extLst>
                  <a:ext uri="{FF2B5EF4-FFF2-40B4-BE49-F238E27FC236}">
                    <a16:creationId xmlns:a16="http://schemas.microsoft.com/office/drawing/2014/main" id="{174FC338-20AF-4FF8-B322-6272F13EAAA7}"/>
                  </a:ext>
                </a:extLst>
              </p:cNvPr>
              <p:cNvCxnSpPr>
                <a:stCxn id="3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4E9E309F-E73F-49CF-A5D3-AB8A4AF5F81F}"/>
                </a:ext>
              </a:extLst>
            </p:cNvPr>
            <p:cNvGrpSpPr/>
            <p:nvPr/>
          </p:nvGrpSpPr>
          <p:grpSpPr>
            <a:xfrm>
              <a:off x="10055169" y="2816470"/>
              <a:ext cx="492369" cy="2286000"/>
              <a:chOff x="9425354" y="2349305"/>
              <a:chExt cx="492369" cy="2286000"/>
            </a:xfrm>
            <a:solidFill>
              <a:srgbClr val="FF0000"/>
            </a:solidFill>
          </p:grpSpPr>
          <p:sp>
            <p:nvSpPr>
              <p:cNvPr id="37" name="Oval 36">
                <a:extLst>
                  <a:ext uri="{FF2B5EF4-FFF2-40B4-BE49-F238E27FC236}">
                    <a16:creationId xmlns:a16="http://schemas.microsoft.com/office/drawing/2014/main" id="{7BC051B3-68C8-4FCA-A0CA-77D6FD13064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8" name="Straight Connector 37">
                <a:extLst>
                  <a:ext uri="{FF2B5EF4-FFF2-40B4-BE49-F238E27FC236}">
                    <a16:creationId xmlns:a16="http://schemas.microsoft.com/office/drawing/2014/main" id="{F35889D4-B7F7-4203-8E7F-D153591051FF}"/>
                  </a:ext>
                </a:extLst>
              </p:cNvPr>
              <p:cNvCxnSpPr>
                <a:stCxn id="37"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812A02B9-F12B-411E-851E-367777B52EFD}"/>
                </a:ext>
              </a:extLst>
            </p:cNvPr>
            <p:cNvGrpSpPr/>
            <p:nvPr/>
          </p:nvGrpSpPr>
          <p:grpSpPr>
            <a:xfrm>
              <a:off x="5614178" y="2816470"/>
              <a:ext cx="492369" cy="2286000"/>
              <a:chOff x="9425354" y="2349305"/>
              <a:chExt cx="492369" cy="2286000"/>
            </a:xfrm>
            <a:solidFill>
              <a:srgbClr val="FF0000"/>
            </a:solidFill>
          </p:grpSpPr>
          <p:sp>
            <p:nvSpPr>
              <p:cNvPr id="35" name="Oval 34">
                <a:extLst>
                  <a:ext uri="{FF2B5EF4-FFF2-40B4-BE49-F238E27FC236}">
                    <a16:creationId xmlns:a16="http://schemas.microsoft.com/office/drawing/2014/main" id="{CBF86BBD-E7A5-4407-85D1-E1582072E790}"/>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6" name="Straight Connector 35">
                <a:extLst>
                  <a:ext uri="{FF2B5EF4-FFF2-40B4-BE49-F238E27FC236}">
                    <a16:creationId xmlns:a16="http://schemas.microsoft.com/office/drawing/2014/main" id="{2D9D5868-7767-4FDD-84BB-CE0A5BCB7BEC}"/>
                  </a:ext>
                </a:extLst>
              </p:cNvPr>
              <p:cNvCxnSpPr>
                <a:stCxn id="3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7DDE428C-6ACC-4E11-9323-00ECC796BBB5}"/>
                </a:ext>
              </a:extLst>
            </p:cNvPr>
            <p:cNvGrpSpPr/>
            <p:nvPr/>
          </p:nvGrpSpPr>
          <p:grpSpPr>
            <a:xfrm>
              <a:off x="7834674" y="2816470"/>
              <a:ext cx="492369" cy="2286000"/>
              <a:chOff x="9425354" y="2349305"/>
              <a:chExt cx="492369" cy="2286000"/>
            </a:xfrm>
            <a:solidFill>
              <a:srgbClr val="00B050"/>
            </a:solidFill>
          </p:grpSpPr>
          <p:sp>
            <p:nvSpPr>
              <p:cNvPr id="33" name="Oval 32">
                <a:extLst>
                  <a:ext uri="{FF2B5EF4-FFF2-40B4-BE49-F238E27FC236}">
                    <a16:creationId xmlns:a16="http://schemas.microsoft.com/office/drawing/2014/main" id="{3B97DE2D-82F5-4498-94BD-8113CE4CF752}"/>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34" name="Straight Connector 33">
                <a:extLst>
                  <a:ext uri="{FF2B5EF4-FFF2-40B4-BE49-F238E27FC236}">
                    <a16:creationId xmlns:a16="http://schemas.microsoft.com/office/drawing/2014/main" id="{49B15E12-C96B-4CD4-B49C-F8E4926E1B0C}"/>
                  </a:ext>
                </a:extLst>
              </p:cNvPr>
              <p:cNvCxnSpPr>
                <a:stCxn id="3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43" name="TextBox 42">
            <a:extLst>
              <a:ext uri="{FF2B5EF4-FFF2-40B4-BE49-F238E27FC236}">
                <a16:creationId xmlns:a16="http://schemas.microsoft.com/office/drawing/2014/main" id="{FD0BFCB5-F1EE-43A9-8F34-D839511EA0F1}"/>
              </a:ext>
            </a:extLst>
          </p:cNvPr>
          <p:cNvSpPr txBox="1"/>
          <p:nvPr/>
        </p:nvSpPr>
        <p:spPr>
          <a:xfrm>
            <a:off x="7117893" y="5266286"/>
            <a:ext cx="4754721"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as before, other threads might be chosen to run between the threads shown to the left</a:t>
            </a:r>
          </a:p>
        </p:txBody>
      </p:sp>
    </p:spTree>
    <p:extLst>
      <p:ext uri="{BB962C8B-B14F-4D97-AF65-F5344CB8AC3E}">
        <p14:creationId xmlns:p14="http://schemas.microsoft.com/office/powerpoint/2010/main" val="551908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2042-3B80-442F-9DE5-32F1EE943AAE}"/>
              </a:ext>
            </a:extLst>
          </p:cNvPr>
          <p:cNvSpPr>
            <a:spLocks noGrp="1"/>
          </p:cNvSpPr>
          <p:nvPr>
            <p:ph type="title"/>
          </p:nvPr>
        </p:nvSpPr>
        <p:spPr/>
        <p:txBody>
          <a:bodyPr/>
          <a:lstStyle/>
          <a:p>
            <a:r>
              <a:rPr lang="en-US" dirty="0"/>
              <a:t>Synchronizing threads</a:t>
            </a:r>
          </a:p>
        </p:txBody>
      </p:sp>
      <p:sp>
        <p:nvSpPr>
          <p:cNvPr id="3" name="Slide Number Placeholder 2">
            <a:extLst>
              <a:ext uri="{FF2B5EF4-FFF2-40B4-BE49-F238E27FC236}">
                <a16:creationId xmlns:a16="http://schemas.microsoft.com/office/drawing/2014/main" id="{BE3AB13E-F6F9-4506-B6CE-2B305AB3678F}"/>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4" name="Rectangle 3">
            <a:extLst>
              <a:ext uri="{FF2B5EF4-FFF2-40B4-BE49-F238E27FC236}">
                <a16:creationId xmlns:a16="http://schemas.microsoft.com/office/drawing/2014/main" id="{4393ECB5-E880-4E8E-A9D1-C9C374DF3660}"/>
              </a:ext>
            </a:extLst>
          </p:cNvPr>
          <p:cNvSpPr/>
          <p:nvPr/>
        </p:nvSpPr>
        <p:spPr>
          <a:xfrm>
            <a:off x="922606" y="1502688"/>
            <a:ext cx="6589541" cy="5355312"/>
          </a:xfrm>
          <a:prstGeom prst="rect">
            <a:avLst/>
          </a:prstGeom>
        </p:spPr>
        <p:txBody>
          <a:bodyPr wrap="square">
            <a:spAutoFit/>
          </a:bodyPr>
          <a:lstStyle/>
          <a:p>
            <a:r>
              <a:rPr lang="en-US" dirty="0">
                <a:solidFill>
                  <a:srgbClr val="098658"/>
                </a:solidFill>
                <a:latin typeface="Consolas" panose="020B0609020204030204" pitchFamily="49" charset="0"/>
              </a:rPr>
              <a:t>// p2, etc. as  before</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p3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p3 with"</a:t>
            </a:r>
            <a:r>
              <a:rPr lang="en-US" dirty="0">
                <a:solidFill>
                  <a:srgbClr val="000000"/>
                </a:solidFill>
                <a:latin typeface="Consolas" panose="020B0609020204030204" pitchFamily="49" charset="0"/>
              </a:rPr>
              <a:t>, n);</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"p3 finishing with"</a:t>
            </a:r>
            <a:r>
              <a:rPr lang="en-US" dirty="0">
                <a:solidFill>
                  <a:srgbClr val="000000"/>
                </a:solidFill>
                <a:latin typeface="Consolas" panose="020B0609020204030204" pitchFamily="49" charset="0"/>
              </a:rPr>
              <a:t>, n+</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 +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p4 = p2.then((n)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"starting p4 with"</a:t>
            </a:r>
            <a:r>
              <a:rPr lang="en-US" dirty="0">
                <a:solidFill>
                  <a:srgbClr val="000000"/>
                </a:solidFill>
                <a:latin typeface="Consolas" panose="020B0609020204030204" pitchFamily="49" charset="0"/>
              </a:rPr>
              <a:t>, n);</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"p4 finishing with"</a:t>
            </a:r>
            <a:r>
              <a:rPr lang="en-US" dirty="0">
                <a:solidFill>
                  <a:srgbClr val="000000"/>
                </a:solidFill>
                <a:latin typeface="Consolas" panose="020B0609020204030204" pitchFamily="49" charset="0"/>
              </a:rPr>
              <a:t>, n+</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 + </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p5 = </a:t>
            </a:r>
            <a:r>
              <a:rPr lang="en-US" dirty="0" err="1">
                <a:solidFill>
                  <a:srgbClr val="000000"/>
                </a:solidFill>
                <a:latin typeface="Consolas" panose="020B0609020204030204" pitchFamily="49" charset="0"/>
              </a:rPr>
              <a:t>Promise.all</a:t>
            </a:r>
            <a:r>
              <a:rPr lang="en-US" dirty="0">
                <a:solidFill>
                  <a:srgbClr val="000000"/>
                </a:solidFill>
                <a:latin typeface="Consolas" panose="020B0609020204030204" pitchFamily="49" charset="0"/>
              </a:rPr>
              <a:t>([p4,p3]).then((values)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"p5 starting with"</a:t>
            </a:r>
            <a:r>
              <a:rPr lang="en-US" dirty="0">
                <a:solidFill>
                  <a:srgbClr val="000000"/>
                </a:solidFill>
                <a:latin typeface="Consolas" panose="020B0609020204030204" pitchFamily="49" charset="0"/>
              </a:rPr>
              <a:t>, values)})</a:t>
            </a:r>
          </a:p>
          <a:p>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a:solidFill>
                  <a:srgbClr val="A31515"/>
                </a:solidFill>
                <a:latin typeface="Consolas" panose="020B0609020204030204" pitchFamily="49" charset="0"/>
              </a:rPr>
              <a:t>"main thread finishing\n"</a:t>
            </a:r>
            <a:r>
              <a:rPr lang="en-US" dirty="0">
                <a:solidFill>
                  <a:srgbClr val="000000"/>
                </a:solidFill>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2DB0C964-C0C1-4E16-9B9C-A2FD1E156451}"/>
              </a:ext>
            </a:extLst>
          </p:cNvPr>
          <p:cNvSpPr/>
          <p:nvPr/>
        </p:nvSpPr>
        <p:spPr>
          <a:xfrm>
            <a:off x="8210842" y="1512922"/>
            <a:ext cx="3584917" cy="4247317"/>
          </a:xfrm>
          <a:prstGeom prst="rect">
            <a:avLst/>
          </a:prstGeom>
          <a:ln w="19050">
            <a:solidFill>
              <a:schemeClr val="tx1"/>
            </a:solidFill>
          </a:ln>
        </p:spPr>
        <p:txBody>
          <a:bodyPr wrap="square">
            <a:spAutoFit/>
          </a:bodyPr>
          <a:lstStyle/>
          <a:p>
            <a:r>
              <a:rPr lang="en-US" dirty="0">
                <a:latin typeface="Consolas" panose="020B0609020204030204" pitchFamily="49" charset="0"/>
              </a:rPr>
              <a:t>main thread starting</a:t>
            </a:r>
          </a:p>
          <a:p>
            <a:r>
              <a:rPr lang="en-US" dirty="0">
                <a:latin typeface="Consolas" panose="020B0609020204030204" pitchFamily="49" charset="0"/>
              </a:rPr>
              <a:t>creating new thread p2..</a:t>
            </a:r>
          </a:p>
          <a:p>
            <a:r>
              <a:rPr lang="en-US" dirty="0">
                <a:latin typeface="Consolas" panose="020B0609020204030204" pitchFamily="49" charset="0"/>
              </a:rPr>
              <a:t>promise exiting</a:t>
            </a:r>
          </a:p>
          <a:p>
            <a:r>
              <a:rPr lang="en-US" dirty="0">
                <a:latin typeface="Consolas" panose="020B0609020204030204" pitchFamily="49" charset="0"/>
              </a:rPr>
              <a:t>main thread finishing</a:t>
            </a:r>
          </a:p>
          <a:p>
            <a:endParaRPr lang="en-US" dirty="0">
              <a:latin typeface="Consolas" panose="020B0609020204030204" pitchFamily="49" charset="0"/>
            </a:endParaRPr>
          </a:p>
          <a:p>
            <a:r>
              <a:rPr lang="en-US" dirty="0">
                <a:latin typeface="Consolas" panose="020B0609020204030204" pitchFamily="49" charset="0"/>
              </a:rPr>
              <a:t>thread p2 starting</a:t>
            </a:r>
          </a:p>
          <a:p>
            <a:r>
              <a:rPr lang="en-US" dirty="0">
                <a:latin typeface="Consolas" panose="020B0609020204030204" pitchFamily="49" charset="0"/>
              </a:rPr>
              <a:t>thread p2 finishing with 10</a:t>
            </a:r>
          </a:p>
          <a:p>
            <a:endParaRPr lang="en-US" dirty="0">
              <a:latin typeface="Consolas" panose="020B0609020204030204" pitchFamily="49" charset="0"/>
            </a:endParaRPr>
          </a:p>
          <a:p>
            <a:r>
              <a:rPr lang="en-US" dirty="0">
                <a:latin typeface="Consolas" panose="020B0609020204030204" pitchFamily="49" charset="0"/>
              </a:rPr>
              <a:t>starting p3 with 10</a:t>
            </a:r>
          </a:p>
          <a:p>
            <a:r>
              <a:rPr lang="en-US" dirty="0">
                <a:latin typeface="Consolas" panose="020B0609020204030204" pitchFamily="49" charset="0"/>
              </a:rPr>
              <a:t>p3 finishing with 20</a:t>
            </a:r>
          </a:p>
          <a:p>
            <a:endParaRPr lang="en-US" dirty="0">
              <a:latin typeface="Consolas" panose="020B0609020204030204" pitchFamily="49" charset="0"/>
            </a:endParaRPr>
          </a:p>
          <a:p>
            <a:r>
              <a:rPr lang="en-US" dirty="0">
                <a:latin typeface="Consolas" panose="020B0609020204030204" pitchFamily="49" charset="0"/>
              </a:rPr>
              <a:t>starting p4 with 10</a:t>
            </a:r>
          </a:p>
          <a:p>
            <a:r>
              <a:rPr lang="en-US" dirty="0">
                <a:latin typeface="Consolas" panose="020B0609020204030204" pitchFamily="49" charset="0"/>
              </a:rPr>
              <a:t>p4 finishing with 30 </a:t>
            </a:r>
          </a:p>
          <a:p>
            <a:endParaRPr lang="en-US" dirty="0">
              <a:latin typeface="Consolas" panose="020B0609020204030204" pitchFamily="49" charset="0"/>
            </a:endParaRPr>
          </a:p>
          <a:p>
            <a:r>
              <a:rPr lang="en-US" dirty="0">
                <a:latin typeface="Consolas" panose="020B0609020204030204" pitchFamily="49" charset="0"/>
              </a:rPr>
              <a:t>p5 received [ 30, 20 ]</a:t>
            </a:r>
          </a:p>
        </p:txBody>
      </p:sp>
      <p:sp>
        <p:nvSpPr>
          <p:cNvPr id="6" name="Arrow: Right 5">
            <a:extLst>
              <a:ext uri="{FF2B5EF4-FFF2-40B4-BE49-F238E27FC236}">
                <a16:creationId xmlns:a16="http://schemas.microsoft.com/office/drawing/2014/main" id="{65EFAB49-5F37-45DE-8F1A-675A603CA5C8}"/>
              </a:ext>
            </a:extLst>
          </p:cNvPr>
          <p:cNvSpPr/>
          <p:nvPr/>
        </p:nvSpPr>
        <p:spPr>
          <a:xfrm>
            <a:off x="6540479" y="3052771"/>
            <a:ext cx="1321015"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ECEA7D28-B90D-4358-9F1F-0636ADEA3EF6}"/>
              </a:ext>
            </a:extLst>
          </p:cNvPr>
          <p:cNvSpPr/>
          <p:nvPr/>
        </p:nvSpPr>
        <p:spPr>
          <a:xfrm>
            <a:off x="5760721" y="5772351"/>
            <a:ext cx="3983500" cy="106573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values is bound to the list containing the value passed by p4 and the value passed by p3, in that order, regardless of the order in which p3 and p4 executed.</a:t>
            </a:r>
          </a:p>
        </p:txBody>
      </p:sp>
      <p:sp>
        <p:nvSpPr>
          <p:cNvPr id="10" name="Rectangle 9">
            <a:extLst>
              <a:ext uri="{FF2B5EF4-FFF2-40B4-BE49-F238E27FC236}">
                <a16:creationId xmlns:a16="http://schemas.microsoft.com/office/drawing/2014/main" id="{C1D5EFFD-9B01-4CEE-8B3C-B8E5DA01BA49}"/>
              </a:ext>
            </a:extLst>
          </p:cNvPr>
          <p:cNvSpPr/>
          <p:nvPr/>
        </p:nvSpPr>
        <p:spPr>
          <a:xfrm>
            <a:off x="7476977" y="230115"/>
            <a:ext cx="3983500" cy="8676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Ink Free" panose="03080402000500000000" pitchFamily="66" charset="0"/>
              </a:rPr>
              <a:t>Technically, when I wrote "p5 starting with", that was a lie.  Can you figure out why?</a:t>
            </a:r>
          </a:p>
        </p:txBody>
      </p:sp>
    </p:spTree>
    <p:extLst>
      <p:ext uri="{BB962C8B-B14F-4D97-AF65-F5344CB8AC3E}">
        <p14:creationId xmlns:p14="http://schemas.microsoft.com/office/powerpoint/2010/main" val="357315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94E5-47EC-42DF-9586-3F9A067EF7F2}"/>
              </a:ext>
            </a:extLst>
          </p:cNvPr>
          <p:cNvSpPr>
            <a:spLocks noGrp="1"/>
          </p:cNvSpPr>
          <p:nvPr>
            <p:ph type="title"/>
          </p:nvPr>
        </p:nvSpPr>
        <p:spPr/>
        <p:txBody>
          <a:bodyPr/>
          <a:lstStyle/>
          <a:p>
            <a:r>
              <a:rPr lang="en-US" dirty="0"/>
              <a:t>Control Dependencies</a:t>
            </a:r>
          </a:p>
        </p:txBody>
      </p:sp>
      <p:sp>
        <p:nvSpPr>
          <p:cNvPr id="3" name="Slide Number Placeholder 2">
            <a:extLst>
              <a:ext uri="{FF2B5EF4-FFF2-40B4-BE49-F238E27FC236}">
                <a16:creationId xmlns:a16="http://schemas.microsoft.com/office/drawing/2014/main" id="{D7135225-B593-4AF7-835A-E6B810D0442D}"/>
              </a:ext>
            </a:extLst>
          </p:cNvPr>
          <p:cNvSpPr>
            <a:spLocks noGrp="1"/>
          </p:cNvSpPr>
          <p:nvPr>
            <p:ph type="sldNum" sz="quarter" idx="12"/>
          </p:nvPr>
        </p:nvSpPr>
        <p:spPr/>
        <p:txBody>
          <a:bodyPr/>
          <a:lstStyle/>
          <a:p>
            <a:fld id="{20F37917-FD3A-4669-9018-DA04BCDD3D75}" type="slidenum">
              <a:rPr lang="en-US" smtClean="0"/>
              <a:t>29</a:t>
            </a:fld>
            <a:endParaRPr lang="en-US"/>
          </a:p>
        </p:txBody>
      </p:sp>
      <p:cxnSp>
        <p:nvCxnSpPr>
          <p:cNvPr id="15" name="Straight Arrow Connector 14">
            <a:extLst>
              <a:ext uri="{FF2B5EF4-FFF2-40B4-BE49-F238E27FC236}">
                <a16:creationId xmlns:a16="http://schemas.microsoft.com/office/drawing/2014/main" id="{3CEC324E-EE98-4EEE-9A1F-129595F62A53}"/>
              </a:ext>
            </a:extLst>
          </p:cNvPr>
          <p:cNvCxnSpPr>
            <a:cxnSpLocks/>
            <a:endCxn id="12" idx="0"/>
          </p:cNvCxnSpPr>
          <p:nvPr/>
        </p:nvCxnSpPr>
        <p:spPr>
          <a:xfrm flipH="1">
            <a:off x="4069382" y="2652232"/>
            <a:ext cx="895799" cy="41523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9AABFBB-8C13-44D8-8F30-6DE33A12660B}"/>
              </a:ext>
            </a:extLst>
          </p:cNvPr>
          <p:cNvGrpSpPr/>
          <p:nvPr/>
        </p:nvGrpSpPr>
        <p:grpSpPr>
          <a:xfrm>
            <a:off x="4287431" y="1230754"/>
            <a:ext cx="986497" cy="1421478"/>
            <a:chOff x="4220308" y="1486907"/>
            <a:chExt cx="986497" cy="1421478"/>
          </a:xfrm>
        </p:grpSpPr>
        <p:grpSp>
          <p:nvGrpSpPr>
            <p:cNvPr id="8" name="Group 7">
              <a:extLst>
                <a:ext uri="{FF2B5EF4-FFF2-40B4-BE49-F238E27FC236}">
                  <a16:creationId xmlns:a16="http://schemas.microsoft.com/office/drawing/2014/main" id="{953F644F-0619-4C55-A0C4-D632258C8135}"/>
                </a:ext>
              </a:extLst>
            </p:cNvPr>
            <p:cNvGrpSpPr/>
            <p:nvPr/>
          </p:nvGrpSpPr>
          <p:grpSpPr>
            <a:xfrm>
              <a:off x="4714436" y="1729630"/>
              <a:ext cx="492369" cy="1178755"/>
              <a:chOff x="9425354" y="2349305"/>
              <a:chExt cx="492369" cy="1178755"/>
            </a:xfrm>
          </p:grpSpPr>
          <p:sp>
            <p:nvSpPr>
              <p:cNvPr id="9" name="Oval 8">
                <a:extLst>
                  <a:ext uri="{FF2B5EF4-FFF2-40B4-BE49-F238E27FC236}">
                    <a16:creationId xmlns:a16="http://schemas.microsoft.com/office/drawing/2014/main" id="{BD9E2E7D-9BC9-4CE0-B699-C7186D3DE0A1}"/>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519CF50-6242-43D9-A5BD-BB95678211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E13C89D-2637-4AFC-B5D1-FBABD40730EE}"/>
                </a:ext>
              </a:extLst>
            </p:cNvPr>
            <p:cNvSpPr txBox="1"/>
            <p:nvPr/>
          </p:nvSpPr>
          <p:spPr>
            <a:xfrm>
              <a:off x="4220308" y="1486907"/>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p2</a:t>
              </a:r>
            </a:p>
          </p:txBody>
        </p:sp>
      </p:grpSp>
      <p:grpSp>
        <p:nvGrpSpPr>
          <p:cNvPr id="4" name="Group 3">
            <a:extLst>
              <a:ext uri="{FF2B5EF4-FFF2-40B4-BE49-F238E27FC236}">
                <a16:creationId xmlns:a16="http://schemas.microsoft.com/office/drawing/2014/main" id="{FAC80B77-4817-413B-BCD7-DD94F517823F}"/>
              </a:ext>
            </a:extLst>
          </p:cNvPr>
          <p:cNvGrpSpPr/>
          <p:nvPr/>
        </p:nvGrpSpPr>
        <p:grpSpPr>
          <a:xfrm>
            <a:off x="3276591" y="2776975"/>
            <a:ext cx="1038975" cy="1469250"/>
            <a:chOff x="4167829" y="3531412"/>
            <a:chExt cx="1038975" cy="1469250"/>
          </a:xfrm>
        </p:grpSpPr>
        <p:grpSp>
          <p:nvGrpSpPr>
            <p:cNvPr id="11" name="Group 10">
              <a:extLst>
                <a:ext uri="{FF2B5EF4-FFF2-40B4-BE49-F238E27FC236}">
                  <a16:creationId xmlns:a16="http://schemas.microsoft.com/office/drawing/2014/main" id="{F7334878-ACFC-4B6B-AA40-37E6254AB7A8}"/>
                </a:ext>
              </a:extLst>
            </p:cNvPr>
            <p:cNvGrpSpPr/>
            <p:nvPr/>
          </p:nvGrpSpPr>
          <p:grpSpPr>
            <a:xfrm>
              <a:off x="4714435" y="3821907"/>
              <a:ext cx="492369" cy="1178755"/>
              <a:chOff x="9425354" y="2349305"/>
              <a:chExt cx="492369" cy="1178755"/>
            </a:xfrm>
          </p:grpSpPr>
          <p:sp>
            <p:nvSpPr>
              <p:cNvPr id="12" name="Oval 11">
                <a:extLst>
                  <a:ext uri="{FF2B5EF4-FFF2-40B4-BE49-F238E27FC236}">
                    <a16:creationId xmlns:a16="http://schemas.microsoft.com/office/drawing/2014/main" id="{4A85292E-17C6-43A2-960B-48068BC2755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3" name="Straight Connector 12">
                <a:extLst>
                  <a:ext uri="{FF2B5EF4-FFF2-40B4-BE49-F238E27FC236}">
                    <a16:creationId xmlns:a16="http://schemas.microsoft.com/office/drawing/2014/main" id="{71A359EF-3BF4-432F-B13A-F306C9F51F5E}"/>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1CAFB0D-388F-406B-A01A-67F9452F210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a:t>
              </a:r>
            </a:p>
          </p:txBody>
        </p:sp>
      </p:grpSp>
      <p:sp>
        <p:nvSpPr>
          <p:cNvPr id="18" name="TextBox 17">
            <a:extLst>
              <a:ext uri="{FF2B5EF4-FFF2-40B4-BE49-F238E27FC236}">
                <a16:creationId xmlns:a16="http://schemas.microsoft.com/office/drawing/2014/main" id="{CC0F4241-233C-4DA2-AECE-DD79489D6B33}"/>
              </a:ext>
            </a:extLst>
          </p:cNvPr>
          <p:cNvSpPr txBox="1"/>
          <p:nvPr/>
        </p:nvSpPr>
        <p:spPr>
          <a:xfrm>
            <a:off x="6807004" y="2776975"/>
            <a:ext cx="3269549"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p3 is waiting for p2 to complete; </a:t>
            </a:r>
          </a:p>
          <a:p>
            <a:pPr algn="l"/>
            <a:r>
              <a:rPr lang="en-US" dirty="0">
                <a:solidFill>
                  <a:schemeClr val="tx1"/>
                </a:solidFill>
              </a:rPr>
              <a:t>p4 is waiting for p3 to complete</a:t>
            </a:r>
          </a:p>
        </p:txBody>
      </p:sp>
      <p:grpSp>
        <p:nvGrpSpPr>
          <p:cNvPr id="19" name="Group 18">
            <a:extLst>
              <a:ext uri="{FF2B5EF4-FFF2-40B4-BE49-F238E27FC236}">
                <a16:creationId xmlns:a16="http://schemas.microsoft.com/office/drawing/2014/main" id="{B2643ED1-6D3A-4749-8E45-BE34E8B9907F}"/>
              </a:ext>
            </a:extLst>
          </p:cNvPr>
          <p:cNvGrpSpPr/>
          <p:nvPr/>
        </p:nvGrpSpPr>
        <p:grpSpPr>
          <a:xfrm>
            <a:off x="5245793" y="2825214"/>
            <a:ext cx="1038975" cy="1469250"/>
            <a:chOff x="4167829" y="3531412"/>
            <a:chExt cx="1038975" cy="1469250"/>
          </a:xfrm>
        </p:grpSpPr>
        <p:grpSp>
          <p:nvGrpSpPr>
            <p:cNvPr id="20" name="Group 19">
              <a:extLst>
                <a:ext uri="{FF2B5EF4-FFF2-40B4-BE49-F238E27FC236}">
                  <a16:creationId xmlns:a16="http://schemas.microsoft.com/office/drawing/2014/main" id="{859A39B6-5462-455E-9AE3-7A5091095754}"/>
                </a:ext>
              </a:extLst>
            </p:cNvPr>
            <p:cNvGrpSpPr/>
            <p:nvPr/>
          </p:nvGrpSpPr>
          <p:grpSpPr>
            <a:xfrm>
              <a:off x="4714435" y="3821907"/>
              <a:ext cx="492369" cy="1178755"/>
              <a:chOff x="9425354" y="2349305"/>
              <a:chExt cx="492369" cy="1178755"/>
            </a:xfrm>
          </p:grpSpPr>
          <p:sp>
            <p:nvSpPr>
              <p:cNvPr id="22" name="Oval 21">
                <a:extLst>
                  <a:ext uri="{FF2B5EF4-FFF2-40B4-BE49-F238E27FC236}">
                    <a16:creationId xmlns:a16="http://schemas.microsoft.com/office/drawing/2014/main" id="{201C6686-DCE5-4E8F-8141-349731E31F98}"/>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1956A18E-6AB9-4E4E-ADA3-11906E063625}"/>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43F487A-B312-406B-9031-45BCB83E1A54}"/>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p4</a:t>
              </a:r>
            </a:p>
          </p:txBody>
        </p:sp>
      </p:grpSp>
      <p:cxnSp>
        <p:nvCxnSpPr>
          <p:cNvPr id="24" name="Straight Arrow Connector 23">
            <a:extLst>
              <a:ext uri="{FF2B5EF4-FFF2-40B4-BE49-F238E27FC236}">
                <a16:creationId xmlns:a16="http://schemas.microsoft.com/office/drawing/2014/main" id="{5E76469E-09AE-4D6B-835D-8E806FAB1566}"/>
              </a:ext>
            </a:extLst>
          </p:cNvPr>
          <p:cNvCxnSpPr>
            <a:cxnSpLocks/>
            <a:endCxn id="22" idx="0"/>
          </p:cNvCxnSpPr>
          <p:nvPr/>
        </p:nvCxnSpPr>
        <p:spPr>
          <a:xfrm>
            <a:off x="4999608" y="2619972"/>
            <a:ext cx="1038976" cy="495737"/>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4CA4C4B-26BA-4B66-A689-999CAAA9EBD4}"/>
              </a:ext>
            </a:extLst>
          </p:cNvPr>
          <p:cNvGrpSpPr/>
          <p:nvPr/>
        </p:nvGrpSpPr>
        <p:grpSpPr>
          <a:xfrm>
            <a:off x="4261192" y="4845488"/>
            <a:ext cx="1038975" cy="1469250"/>
            <a:chOff x="4167829" y="3531412"/>
            <a:chExt cx="1038975" cy="1469250"/>
          </a:xfrm>
        </p:grpSpPr>
        <p:grpSp>
          <p:nvGrpSpPr>
            <p:cNvPr id="26" name="Group 25">
              <a:extLst>
                <a:ext uri="{FF2B5EF4-FFF2-40B4-BE49-F238E27FC236}">
                  <a16:creationId xmlns:a16="http://schemas.microsoft.com/office/drawing/2014/main" id="{BC9C1762-8140-4B9C-A0FF-0A0AAB77F847}"/>
                </a:ext>
              </a:extLst>
            </p:cNvPr>
            <p:cNvGrpSpPr/>
            <p:nvPr/>
          </p:nvGrpSpPr>
          <p:grpSpPr>
            <a:xfrm>
              <a:off x="4714435" y="3821907"/>
              <a:ext cx="492369" cy="1178755"/>
              <a:chOff x="9425354" y="2349305"/>
              <a:chExt cx="492369" cy="1178755"/>
            </a:xfrm>
          </p:grpSpPr>
          <p:sp>
            <p:nvSpPr>
              <p:cNvPr id="28" name="Oval 27">
                <a:extLst>
                  <a:ext uri="{FF2B5EF4-FFF2-40B4-BE49-F238E27FC236}">
                    <a16:creationId xmlns:a16="http://schemas.microsoft.com/office/drawing/2014/main" id="{3642A179-3F43-414B-A6A2-486ACBA1506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9" name="Straight Connector 28">
                <a:extLst>
                  <a:ext uri="{FF2B5EF4-FFF2-40B4-BE49-F238E27FC236}">
                    <a16:creationId xmlns:a16="http://schemas.microsoft.com/office/drawing/2014/main" id="{425E8218-BF43-4000-8226-E6DC394D30F4}"/>
                  </a:ext>
                </a:extLst>
              </p:cNvPr>
              <p:cNvCxnSpPr>
                <a:cxnSpLocks/>
              </p:cNvCxnSpPr>
              <p:nvPr/>
            </p:nvCxnSpPr>
            <p:spPr>
              <a:xfrm>
                <a:off x="9671538" y="2841674"/>
                <a:ext cx="0" cy="686386"/>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AFB554E0-71C7-4855-98D2-718A7A093563}"/>
                </a:ext>
              </a:extLst>
            </p:cNvPr>
            <p:cNvSpPr txBox="1"/>
            <p:nvPr/>
          </p:nvSpPr>
          <p:spPr>
            <a:xfrm>
              <a:off x="4167829" y="3531412"/>
              <a:ext cx="42351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p5</a:t>
              </a:r>
            </a:p>
          </p:txBody>
        </p:sp>
      </p:grpSp>
      <p:cxnSp>
        <p:nvCxnSpPr>
          <p:cNvPr id="30" name="Straight Arrow Connector 29">
            <a:extLst>
              <a:ext uri="{FF2B5EF4-FFF2-40B4-BE49-F238E27FC236}">
                <a16:creationId xmlns:a16="http://schemas.microsoft.com/office/drawing/2014/main" id="{DD9C8E08-5414-4B83-AF8A-E0EF82DB4B69}"/>
              </a:ext>
            </a:extLst>
          </p:cNvPr>
          <p:cNvCxnSpPr>
            <a:cxnSpLocks/>
            <a:endCxn id="28" idx="0"/>
          </p:cNvCxnSpPr>
          <p:nvPr/>
        </p:nvCxnSpPr>
        <p:spPr>
          <a:xfrm>
            <a:off x="4069381" y="4246225"/>
            <a:ext cx="984602" cy="88975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EE1B4E-F132-4391-B9B3-7B44DDA32A84}"/>
              </a:ext>
            </a:extLst>
          </p:cNvPr>
          <p:cNvCxnSpPr>
            <a:cxnSpLocks/>
            <a:endCxn id="28" idx="0"/>
          </p:cNvCxnSpPr>
          <p:nvPr/>
        </p:nvCxnSpPr>
        <p:spPr>
          <a:xfrm flipH="1">
            <a:off x="5053983" y="4346917"/>
            <a:ext cx="984601" cy="789066"/>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1848E9-B56D-434C-982D-A33251DDA088}"/>
              </a:ext>
            </a:extLst>
          </p:cNvPr>
          <p:cNvSpPr txBox="1"/>
          <p:nvPr/>
        </p:nvSpPr>
        <p:spPr>
          <a:xfrm>
            <a:off x="6656949" y="4660822"/>
            <a:ext cx="4589846"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p5 is waiting for BOTH p3 and p4 to be finished</a:t>
            </a:r>
          </a:p>
        </p:txBody>
      </p:sp>
      <p:sp>
        <p:nvSpPr>
          <p:cNvPr id="38" name="TextBox 37">
            <a:extLst>
              <a:ext uri="{FF2B5EF4-FFF2-40B4-BE49-F238E27FC236}">
                <a16:creationId xmlns:a16="http://schemas.microsoft.com/office/drawing/2014/main" id="{2EBB184F-8B21-4202-82FA-6560ACCBAA6C}"/>
              </a:ext>
            </a:extLst>
          </p:cNvPr>
          <p:cNvSpPr txBox="1"/>
          <p:nvPr/>
        </p:nvSpPr>
        <p:spPr>
          <a:xfrm>
            <a:off x="6656949" y="5405023"/>
            <a:ext cx="5096605" cy="120032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And, as usual, other eligible threads might be chosen to execute in between the ones shown here.  BUT remember, individual threads are not interruptible.</a:t>
            </a:r>
          </a:p>
        </p:txBody>
      </p:sp>
    </p:spTree>
    <p:extLst>
      <p:ext uri="{BB962C8B-B14F-4D97-AF65-F5344CB8AC3E}">
        <p14:creationId xmlns:p14="http://schemas.microsoft.com/office/powerpoint/2010/main" val="322261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F5D1-637C-4E99-9B7E-CFC70083DD1A}"/>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2861381D-29B3-491E-886B-F9B362429BB9}"/>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2AD20051-B35E-47F9-BDAC-1CE0452784FC}"/>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791011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B09D-3B20-4579-B26A-4E9D168D3FD7}"/>
              </a:ext>
            </a:extLst>
          </p:cNvPr>
          <p:cNvSpPr>
            <a:spLocks noGrp="1"/>
          </p:cNvSpPr>
          <p:nvPr>
            <p:ph type="title"/>
          </p:nvPr>
        </p:nvSpPr>
        <p:spPr/>
        <p:txBody>
          <a:bodyPr/>
          <a:lstStyle/>
          <a:p>
            <a:r>
              <a:rPr lang="en-US" dirty="0">
                <a:highlight>
                  <a:srgbClr val="FFFF00"/>
                </a:highlight>
              </a:rPr>
              <a:t>Review</a:t>
            </a:r>
          </a:p>
        </p:txBody>
      </p:sp>
      <p:sp>
        <p:nvSpPr>
          <p:cNvPr id="3" name="Content Placeholder 2">
            <a:extLst>
              <a:ext uri="{FF2B5EF4-FFF2-40B4-BE49-F238E27FC236}">
                <a16:creationId xmlns:a16="http://schemas.microsoft.com/office/drawing/2014/main" id="{E9C89AB4-21E6-4835-A04E-590A8B38CE4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B2EE045-9031-4348-A894-97B178AF5FBF}"/>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3537564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a:r>
              <a:rPr lang="en-US" dirty="0"/>
              <a:t>Explain what is meant by "run-to-completion semantics"</a:t>
            </a:r>
          </a:p>
          <a:p>
            <a:pPr lvl="1"/>
            <a:r>
              <a:rPr lang="en-US" dirty="0"/>
              <a:t>Explain what a "promise" is</a:t>
            </a:r>
          </a:p>
          <a:p>
            <a:pPr lvl="1"/>
            <a:r>
              <a:rPr lang="en-US" dirty="0"/>
              <a:t>Describe 3 ways in which threads may become ready for execution</a:t>
            </a:r>
          </a:p>
          <a:p>
            <a:pPr lvl="1"/>
            <a:r>
              <a:rPr lang="en-US" dirty="0"/>
              <a:t>Given a program consisting of straight-line promises like the ones in the examples, predict the order in which the different pieces can execute.</a:t>
            </a:r>
          </a:p>
          <a:p>
            <a:pPr lvl="1"/>
            <a:endParaRPr lang="en-US" dirty="0"/>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31</a:t>
            </a:fld>
            <a:endParaRPr lang="en-US"/>
          </a:p>
        </p:txBody>
      </p:sp>
    </p:spTree>
    <p:extLst>
      <p:ext uri="{BB962C8B-B14F-4D97-AF65-F5344CB8AC3E}">
        <p14:creationId xmlns:p14="http://schemas.microsoft.com/office/powerpoint/2010/main" val="1362954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fld id="{86CB4B4D-7CA3-9044-876B-883B54F8677D}" type="slidenum">
              <a:rPr lang="en-US" smtClean="0"/>
              <a:pPr/>
              <a:t>32</a:t>
            </a:fld>
            <a:endParaRPr lang="en-US"/>
          </a:p>
        </p:txBody>
      </p:sp>
      <p:sp>
        <p:nvSpPr>
          <p:cNvPr id="11" name="Text Placeholder 2">
            <a:extLst>
              <a:ext uri="{FF2B5EF4-FFF2-40B4-BE49-F238E27FC236}">
                <a16:creationId xmlns:a16="http://schemas.microsoft.com/office/drawing/2014/main" id="{2A807E73-8E10-49FA-A4B6-D0453AFED611}"/>
              </a:ext>
            </a:extLst>
          </p:cNvPr>
          <p:cNvSpPr txBox="1">
            <a:spLocks/>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some examples like the ones here and try to predict what they will do.</a:t>
            </a:r>
          </a:p>
          <a:p>
            <a:r>
              <a:rPr lang="en-US" dirty="0"/>
              <a:t>Go on to the next lesson</a:t>
            </a:r>
          </a:p>
          <a:p>
            <a:pPr lvl="2"/>
            <a:endParaRPr lang="en-US" dirty="0"/>
          </a:p>
          <a:p>
            <a:pPr lvl="1"/>
            <a:endParaRPr lang="en-US" dirty="0"/>
          </a:p>
        </p:txBody>
      </p:sp>
    </p:spTree>
    <p:extLst>
      <p:ext uri="{BB962C8B-B14F-4D97-AF65-F5344CB8AC3E}">
        <p14:creationId xmlns:p14="http://schemas.microsoft.com/office/powerpoint/2010/main" val="743338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CE20142-0B14-457F-86A2-5CEB402DB551}"/>
              </a:ext>
            </a:extLst>
          </p:cNvPr>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2B402918-F951-4B0B-8FD7-D7F333BB9B99}"/>
              </a:ext>
            </a:extLst>
          </p:cNvPr>
          <p:cNvSpPr>
            <a:spLocks noGrp="1"/>
          </p:cNvSpPr>
          <p:nvPr>
            <p:ph type="sldNum" sz="quarter" idx="12"/>
          </p:nvPr>
        </p:nvSpPr>
        <p:spPr/>
        <p:txBody>
          <a:bodyPr/>
          <a:lstStyle/>
          <a:p>
            <a:fld id="{20F37917-FD3A-4669-9018-DA04BCDD3D75}" type="slidenum">
              <a:rPr lang="en-US" smtClean="0"/>
              <a:t>33</a:t>
            </a:fld>
            <a:endParaRPr lang="en-US"/>
          </a:p>
        </p:txBody>
      </p:sp>
      <p:grpSp>
        <p:nvGrpSpPr>
          <p:cNvPr id="5" name="Group 4">
            <a:extLst>
              <a:ext uri="{FF2B5EF4-FFF2-40B4-BE49-F238E27FC236}">
                <a16:creationId xmlns:a16="http://schemas.microsoft.com/office/drawing/2014/main" id="{D20D500C-CAE2-429D-9E24-FE158A0B0BC5}"/>
              </a:ext>
            </a:extLst>
          </p:cNvPr>
          <p:cNvGrpSpPr/>
          <p:nvPr/>
        </p:nvGrpSpPr>
        <p:grpSpPr>
          <a:xfrm>
            <a:off x="9425354" y="2349305"/>
            <a:ext cx="492369" cy="2286000"/>
            <a:chOff x="9425354" y="2349305"/>
            <a:chExt cx="492369" cy="2286000"/>
          </a:xfrm>
        </p:grpSpPr>
        <p:sp>
          <p:nvSpPr>
            <p:cNvPr id="3" name="Oval 2">
              <a:extLst>
                <a:ext uri="{FF2B5EF4-FFF2-40B4-BE49-F238E27FC236}">
                  <a16:creationId xmlns:a16="http://schemas.microsoft.com/office/drawing/2014/main" id="{C5855016-3C8A-49F9-B0F5-F4786A4085A3}"/>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4" name="Straight Connector 3">
              <a:extLst>
                <a:ext uri="{FF2B5EF4-FFF2-40B4-BE49-F238E27FC236}">
                  <a16:creationId xmlns:a16="http://schemas.microsoft.com/office/drawing/2014/main" id="{4D702185-6FB8-464E-A10D-3419ABBE6E63}"/>
                </a:ext>
              </a:extLst>
            </p:cNvPr>
            <p:cNvCxnSpPr>
              <a:stCxn id="3"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CDDB448-2861-432C-BD49-EB821578FA3E}"/>
              </a:ext>
            </a:extLst>
          </p:cNvPr>
          <p:cNvSpPr/>
          <p:nvPr/>
        </p:nvSpPr>
        <p:spPr>
          <a:xfrm>
            <a:off x="6195060" y="4518660"/>
            <a:ext cx="2124218" cy="1143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Here is some text</a:t>
            </a:r>
          </a:p>
        </p:txBody>
      </p:sp>
      <p:cxnSp>
        <p:nvCxnSpPr>
          <p:cNvPr id="8" name="Straight Connector 7">
            <a:extLst>
              <a:ext uri="{FF2B5EF4-FFF2-40B4-BE49-F238E27FC236}">
                <a16:creationId xmlns:a16="http://schemas.microsoft.com/office/drawing/2014/main" id="{0E2A35BD-1C3B-4B9C-A7BB-66CBD517E6CD}"/>
              </a:ext>
            </a:extLst>
          </p:cNvPr>
          <p:cNvCxnSpPr>
            <a:stCxn id="6" idx="3"/>
          </p:cNvCxnSpPr>
          <p:nvPr/>
        </p:nvCxnSpPr>
        <p:spPr>
          <a:xfrm flipV="1">
            <a:off x="8319278" y="4183380"/>
            <a:ext cx="1251442" cy="906780"/>
          </a:xfrm>
          <a:prstGeom prst="line">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5818EC6-37B7-40C0-8D98-FF98C3AD5CE3}"/>
              </a:ext>
            </a:extLst>
          </p:cNvPr>
          <p:cNvSpPr/>
          <p:nvPr/>
        </p:nvSpPr>
        <p:spPr>
          <a:xfrm>
            <a:off x="641837" y="1646799"/>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spTree>
    <p:extLst>
      <p:ext uri="{BB962C8B-B14F-4D97-AF65-F5344CB8AC3E}">
        <p14:creationId xmlns:p14="http://schemas.microsoft.com/office/powerpoint/2010/main" val="219935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71B6-5576-4D6E-B62E-DDC4EFA69CA3}"/>
              </a:ext>
            </a:extLst>
          </p:cNvPr>
          <p:cNvSpPr>
            <a:spLocks noGrp="1"/>
          </p:cNvSpPr>
          <p:nvPr>
            <p:ph type="title"/>
          </p:nvPr>
        </p:nvSpPr>
        <p:spPr/>
        <p:txBody>
          <a:bodyPr/>
          <a:lstStyle/>
          <a:p>
            <a:r>
              <a:rPr lang="en-US" dirty="0"/>
              <a:t>The </a:t>
            </a:r>
            <a:r>
              <a:rPr lang="en-US" dirty="0" err="1"/>
              <a:t>Javascript</a:t>
            </a:r>
            <a:r>
              <a:rPr lang="en-US" dirty="0"/>
              <a:t> runtime maintains a pool of threads.</a:t>
            </a:r>
          </a:p>
        </p:txBody>
      </p:sp>
      <p:sp>
        <p:nvSpPr>
          <p:cNvPr id="3" name="Content Placeholder 2">
            <a:extLst>
              <a:ext uri="{FF2B5EF4-FFF2-40B4-BE49-F238E27FC236}">
                <a16:creationId xmlns:a16="http://schemas.microsoft.com/office/drawing/2014/main" id="{87E3707E-0386-4226-844F-89D0672B9087}"/>
              </a:ext>
            </a:extLst>
          </p:cNvPr>
          <p:cNvSpPr>
            <a:spLocks noGrp="1"/>
          </p:cNvSpPr>
          <p:nvPr>
            <p:ph idx="1"/>
          </p:nvPr>
        </p:nvSpPr>
        <p:spPr/>
        <p:txBody>
          <a:bodyPr/>
          <a:lstStyle/>
          <a:p>
            <a:r>
              <a:rPr lang="en-US" dirty="0"/>
              <a:t>At any time, one thread is running and the others are waiting.</a:t>
            </a:r>
          </a:p>
          <a:p>
            <a:r>
              <a:rPr lang="en-US" dirty="0"/>
              <a:t>Each waiting thread has a condition that must be satisfied before it is ready for execution</a:t>
            </a:r>
          </a:p>
          <a:p>
            <a:r>
              <a:rPr lang="en-US" dirty="0"/>
              <a:t>Here's a thread:  it's got its ready condition.  The color of the head tells us whether it's ready for execution: green if it's ready, red if not.</a:t>
            </a:r>
          </a:p>
          <a:p>
            <a:r>
              <a:rPr lang="en-US" dirty="0"/>
              <a:t>This one is not ready.</a:t>
            </a:r>
          </a:p>
        </p:txBody>
      </p:sp>
      <p:sp>
        <p:nvSpPr>
          <p:cNvPr id="4" name="Slide Number Placeholder 3">
            <a:extLst>
              <a:ext uri="{FF2B5EF4-FFF2-40B4-BE49-F238E27FC236}">
                <a16:creationId xmlns:a16="http://schemas.microsoft.com/office/drawing/2014/main" id="{DD652577-ECB6-49AC-BE3F-60A59EF2FC79}"/>
              </a:ext>
            </a:extLst>
          </p:cNvPr>
          <p:cNvSpPr>
            <a:spLocks noGrp="1"/>
          </p:cNvSpPr>
          <p:nvPr>
            <p:ph type="sldNum" sz="quarter" idx="12"/>
          </p:nvPr>
        </p:nvSpPr>
        <p:spPr/>
        <p:txBody>
          <a:bodyPr/>
          <a:lstStyle/>
          <a:p>
            <a:fld id="{20F37917-FD3A-4669-9018-DA04BCDD3D75}" type="slidenum">
              <a:rPr lang="en-US" smtClean="0"/>
              <a:t>4</a:t>
            </a:fld>
            <a:endParaRPr lang="en-US"/>
          </a:p>
        </p:txBody>
      </p:sp>
      <p:grpSp>
        <p:nvGrpSpPr>
          <p:cNvPr id="8" name="Group 7">
            <a:extLst>
              <a:ext uri="{FF2B5EF4-FFF2-40B4-BE49-F238E27FC236}">
                <a16:creationId xmlns:a16="http://schemas.microsoft.com/office/drawing/2014/main" id="{A850CD60-D7FE-4373-99BA-372F9DC6B731}"/>
              </a:ext>
            </a:extLst>
          </p:cNvPr>
          <p:cNvGrpSpPr/>
          <p:nvPr/>
        </p:nvGrpSpPr>
        <p:grpSpPr>
          <a:xfrm>
            <a:off x="9425354" y="2349305"/>
            <a:ext cx="492369" cy="2286000"/>
            <a:chOff x="9425354" y="2349305"/>
            <a:chExt cx="492369" cy="2286000"/>
          </a:xfrm>
        </p:grpSpPr>
        <p:sp>
          <p:nvSpPr>
            <p:cNvPr id="9" name="Oval 8">
              <a:extLst>
                <a:ext uri="{FF2B5EF4-FFF2-40B4-BE49-F238E27FC236}">
                  <a16:creationId xmlns:a16="http://schemas.microsoft.com/office/drawing/2014/main" id="{8A756368-AC5F-4E66-A630-75944655AAFD}"/>
                </a:ext>
              </a:extLst>
            </p:cNvPr>
            <p:cNvSpPr/>
            <p:nvPr/>
          </p:nvSpPr>
          <p:spPr>
            <a:xfrm>
              <a:off x="9425354" y="2349305"/>
              <a:ext cx="492369" cy="492369"/>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69F71BBE-38CF-43FC-B5DE-2F19D2FF8D1E}"/>
                </a:ext>
              </a:extLst>
            </p:cNvPr>
            <p:cNvCxnSpPr>
              <a:stCxn id="9"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19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6A5950D-DBF5-4A57-8218-597F8784F697}"/>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sp>
        <p:nvSpPr>
          <p:cNvPr id="2" name="Title 1">
            <a:extLst>
              <a:ext uri="{FF2B5EF4-FFF2-40B4-BE49-F238E27FC236}">
                <a16:creationId xmlns:a16="http://schemas.microsoft.com/office/drawing/2014/main" id="{74255CAC-64CF-460E-A7AD-AF4EEAA52220}"/>
              </a:ext>
            </a:extLst>
          </p:cNvPr>
          <p:cNvSpPr>
            <a:spLocks noGrp="1"/>
          </p:cNvSpPr>
          <p:nvPr>
            <p:ph type="title"/>
          </p:nvPr>
        </p:nvSpPr>
        <p:spPr/>
        <p:txBody>
          <a:bodyPr/>
          <a:lstStyle/>
          <a:p>
            <a:r>
              <a:rPr lang="en-US" dirty="0"/>
              <a:t>A JavaScript execution state</a:t>
            </a:r>
          </a:p>
        </p:txBody>
      </p:sp>
      <p:sp>
        <p:nvSpPr>
          <p:cNvPr id="3" name="Slide Number Placeholder 2">
            <a:extLst>
              <a:ext uri="{FF2B5EF4-FFF2-40B4-BE49-F238E27FC236}">
                <a16:creationId xmlns:a16="http://schemas.microsoft.com/office/drawing/2014/main" id="{C1D2DBC6-604C-4DC8-B02B-88E17680DEC3}"/>
              </a:ext>
            </a:extLst>
          </p:cNvPr>
          <p:cNvSpPr>
            <a:spLocks noGrp="1"/>
          </p:cNvSpPr>
          <p:nvPr>
            <p:ph type="sldNum" sz="quarter" idx="12"/>
          </p:nvPr>
        </p:nvSpPr>
        <p:spPr/>
        <p:txBody>
          <a:bodyPr/>
          <a:lstStyle/>
          <a:p>
            <a:fld id="{20F37917-FD3A-4669-9018-DA04BCDD3D75}" type="slidenum">
              <a:rPr lang="en-US" smtClean="0"/>
              <a:t>5</a:t>
            </a:fld>
            <a:endParaRPr lang="en-US"/>
          </a:p>
        </p:txBody>
      </p:sp>
      <p:grpSp>
        <p:nvGrpSpPr>
          <p:cNvPr id="5" name="Group 4">
            <a:extLst>
              <a:ext uri="{FF2B5EF4-FFF2-40B4-BE49-F238E27FC236}">
                <a16:creationId xmlns:a16="http://schemas.microsoft.com/office/drawing/2014/main" id="{B2BFC51F-B457-42DF-BA7E-D84062331D12}"/>
              </a:ext>
            </a:extLst>
          </p:cNvPr>
          <p:cNvGrpSpPr/>
          <p:nvPr/>
        </p:nvGrpSpPr>
        <p:grpSpPr>
          <a:xfrm>
            <a:off x="1980614" y="2816470"/>
            <a:ext cx="492369" cy="2286000"/>
            <a:chOff x="9425354" y="2349305"/>
            <a:chExt cx="492369" cy="2286000"/>
          </a:xfrm>
        </p:grpSpPr>
        <p:sp>
          <p:nvSpPr>
            <p:cNvPr id="6" name="Oval 5">
              <a:extLst>
                <a:ext uri="{FF2B5EF4-FFF2-40B4-BE49-F238E27FC236}">
                  <a16:creationId xmlns:a16="http://schemas.microsoft.com/office/drawing/2014/main" id="{3A7E9511-E38B-4A1E-93B7-FFDD42941B1F}"/>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7" name="Straight Connector 6">
              <a:extLst>
                <a:ext uri="{FF2B5EF4-FFF2-40B4-BE49-F238E27FC236}">
                  <a16:creationId xmlns:a16="http://schemas.microsoft.com/office/drawing/2014/main" id="{75E1E442-3056-4D56-B189-736A1CD702E4}"/>
                </a:ext>
              </a:extLst>
            </p:cNvPr>
            <p:cNvCxnSpPr>
              <a:stCxn id="6"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4DDF076-3E07-4569-A365-EEE433D78EDE}"/>
              </a:ext>
            </a:extLst>
          </p:cNvPr>
          <p:cNvGrpSpPr/>
          <p:nvPr/>
        </p:nvGrpSpPr>
        <p:grpSpPr>
          <a:xfrm>
            <a:off x="6724426" y="2816470"/>
            <a:ext cx="492369" cy="2286000"/>
            <a:chOff x="9425354" y="2349305"/>
            <a:chExt cx="492369" cy="2286000"/>
          </a:xfrm>
          <a:solidFill>
            <a:srgbClr val="00B050"/>
          </a:solidFill>
        </p:grpSpPr>
        <p:cxnSp>
          <p:nvCxnSpPr>
            <p:cNvPr id="13" name="Straight Connector 12">
              <a:extLst>
                <a:ext uri="{FF2B5EF4-FFF2-40B4-BE49-F238E27FC236}">
                  <a16:creationId xmlns:a16="http://schemas.microsoft.com/office/drawing/2014/main" id="{981AAE75-1CF2-41FB-B32E-DB12B5A792F0}"/>
                </a:ext>
              </a:extLst>
            </p:cNvPr>
            <p:cNvCxnSpPr>
              <a:stCxn id="1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71896FD-6EC9-4D0A-A515-68E24C382EE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7" name="Group 16">
            <a:extLst>
              <a:ext uri="{FF2B5EF4-FFF2-40B4-BE49-F238E27FC236}">
                <a16:creationId xmlns:a16="http://schemas.microsoft.com/office/drawing/2014/main" id="{D20C5FD5-6B00-444C-8260-A86C08AD94DD}"/>
              </a:ext>
            </a:extLst>
          </p:cNvPr>
          <p:cNvGrpSpPr/>
          <p:nvPr/>
        </p:nvGrpSpPr>
        <p:grpSpPr>
          <a:xfrm>
            <a:off x="8944922" y="2816470"/>
            <a:ext cx="492369" cy="2286000"/>
            <a:chOff x="9425354" y="2349305"/>
            <a:chExt cx="492369" cy="2286000"/>
          </a:xfrm>
          <a:solidFill>
            <a:srgbClr val="FF0000"/>
          </a:solidFill>
        </p:grpSpPr>
        <p:sp>
          <p:nvSpPr>
            <p:cNvPr id="18" name="Oval 17">
              <a:extLst>
                <a:ext uri="{FF2B5EF4-FFF2-40B4-BE49-F238E27FC236}">
                  <a16:creationId xmlns:a16="http://schemas.microsoft.com/office/drawing/2014/main" id="{DCB283A9-E305-4E23-A6CD-C270DE0A487C}"/>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9" name="Straight Connector 18">
              <a:extLst>
                <a:ext uri="{FF2B5EF4-FFF2-40B4-BE49-F238E27FC236}">
                  <a16:creationId xmlns:a16="http://schemas.microsoft.com/office/drawing/2014/main" id="{B9316812-06F2-4866-9FF2-87F1C605C22B}"/>
                </a:ext>
              </a:extLst>
            </p:cNvPr>
            <p:cNvCxnSpPr>
              <a:stCxn id="18"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9567FE7-B1A6-43AA-B4EC-1FD6792FDAFD}"/>
              </a:ext>
            </a:extLst>
          </p:cNvPr>
          <p:cNvGrpSpPr/>
          <p:nvPr/>
        </p:nvGrpSpPr>
        <p:grpSpPr>
          <a:xfrm>
            <a:off x="10055169" y="2816470"/>
            <a:ext cx="492369" cy="2286000"/>
            <a:chOff x="9425354" y="2349305"/>
            <a:chExt cx="492369" cy="2286000"/>
          </a:xfrm>
          <a:solidFill>
            <a:srgbClr val="FF0000"/>
          </a:solidFill>
        </p:grpSpPr>
        <p:sp>
          <p:nvSpPr>
            <p:cNvPr id="21" name="Oval 20">
              <a:extLst>
                <a:ext uri="{FF2B5EF4-FFF2-40B4-BE49-F238E27FC236}">
                  <a16:creationId xmlns:a16="http://schemas.microsoft.com/office/drawing/2014/main" id="{82A65910-9AF1-4486-94BB-CD15016CBA8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2" name="Straight Connector 21">
              <a:extLst>
                <a:ext uri="{FF2B5EF4-FFF2-40B4-BE49-F238E27FC236}">
                  <a16:creationId xmlns:a16="http://schemas.microsoft.com/office/drawing/2014/main" id="{10D129D4-DA79-4EEA-820F-F3115552F6AC}"/>
                </a:ext>
              </a:extLst>
            </p:cNvPr>
            <p:cNvCxnSpPr>
              <a:stCxn id="2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E809135-DFF8-4539-9EB8-6302D9236D2E}"/>
              </a:ext>
            </a:extLst>
          </p:cNvPr>
          <p:cNvGrpSpPr/>
          <p:nvPr/>
        </p:nvGrpSpPr>
        <p:grpSpPr>
          <a:xfrm>
            <a:off x="5614178" y="2816470"/>
            <a:ext cx="492369" cy="2286000"/>
            <a:chOff x="9425354" y="2349305"/>
            <a:chExt cx="492369" cy="2286000"/>
          </a:xfrm>
          <a:solidFill>
            <a:srgbClr val="FF0000"/>
          </a:solidFill>
        </p:grpSpPr>
        <p:sp>
          <p:nvSpPr>
            <p:cNvPr id="9" name="Oval 8">
              <a:extLst>
                <a:ext uri="{FF2B5EF4-FFF2-40B4-BE49-F238E27FC236}">
                  <a16:creationId xmlns:a16="http://schemas.microsoft.com/office/drawing/2014/main" id="{7DEE5C0A-ED68-457D-A33C-EBFAFFA969AB}"/>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0" name="Straight Connector 9">
              <a:extLst>
                <a:ext uri="{FF2B5EF4-FFF2-40B4-BE49-F238E27FC236}">
                  <a16:creationId xmlns:a16="http://schemas.microsoft.com/office/drawing/2014/main" id="{A902289E-8A75-4D52-807C-A12DA3F6B22D}"/>
                </a:ext>
              </a:extLst>
            </p:cNvPr>
            <p:cNvCxnSpPr>
              <a:stCxn id="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D65C0D4-2B91-47F7-82FA-11D2F1ED3289}"/>
              </a:ext>
            </a:extLst>
          </p:cNvPr>
          <p:cNvGrpSpPr/>
          <p:nvPr/>
        </p:nvGrpSpPr>
        <p:grpSpPr>
          <a:xfrm>
            <a:off x="7834674" y="2816470"/>
            <a:ext cx="492369" cy="2286000"/>
            <a:chOff x="9425354" y="2349305"/>
            <a:chExt cx="492369" cy="2286000"/>
          </a:xfrm>
          <a:solidFill>
            <a:srgbClr val="00B050"/>
          </a:solidFill>
        </p:grpSpPr>
        <p:sp>
          <p:nvSpPr>
            <p:cNvPr id="15" name="Oval 14">
              <a:extLst>
                <a:ext uri="{FF2B5EF4-FFF2-40B4-BE49-F238E27FC236}">
                  <a16:creationId xmlns:a16="http://schemas.microsoft.com/office/drawing/2014/main" id="{8969D103-02A4-4DFB-8EC4-8920F174DC44}"/>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6" name="Straight Connector 15">
              <a:extLst>
                <a:ext uri="{FF2B5EF4-FFF2-40B4-BE49-F238E27FC236}">
                  <a16:creationId xmlns:a16="http://schemas.microsoft.com/office/drawing/2014/main" id="{F7AA174A-94E7-4F17-A913-311FDDE7BAC6}"/>
                </a:ext>
              </a:extLst>
            </p:cNvPr>
            <p:cNvCxnSpPr>
              <a:stCxn id="15"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CF096F8-4072-4321-9F88-B80C501C0D20}"/>
              </a:ext>
            </a:extLst>
          </p:cNvPr>
          <p:cNvSpPr txBox="1"/>
          <p:nvPr/>
        </p:nvSpPr>
        <p:spPr>
          <a:xfrm>
            <a:off x="690491" y="1953608"/>
            <a:ext cx="3261360" cy="523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thread</a:t>
            </a:r>
          </a:p>
        </p:txBody>
      </p:sp>
    </p:spTree>
    <p:extLst>
      <p:ext uri="{BB962C8B-B14F-4D97-AF65-F5344CB8AC3E}">
        <p14:creationId xmlns:p14="http://schemas.microsoft.com/office/powerpoint/2010/main" val="394074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56B5-4612-475F-9266-6070B9C1CE2B}"/>
              </a:ext>
            </a:extLst>
          </p:cNvPr>
          <p:cNvSpPr>
            <a:spLocks noGrp="1"/>
          </p:cNvSpPr>
          <p:nvPr>
            <p:ph type="title"/>
          </p:nvPr>
        </p:nvSpPr>
        <p:spPr/>
        <p:txBody>
          <a:bodyPr>
            <a:normAutofit/>
          </a:bodyPr>
          <a:lstStyle/>
          <a:p>
            <a:r>
              <a:rPr lang="en-US" sz="2800" dirty="0"/>
              <a:t>When the running thread completes, the scheduler chooses one of the other ready threads to execute</a:t>
            </a:r>
          </a:p>
        </p:txBody>
      </p:sp>
      <p:sp>
        <p:nvSpPr>
          <p:cNvPr id="4" name="Slide Number Placeholder 3">
            <a:extLst>
              <a:ext uri="{FF2B5EF4-FFF2-40B4-BE49-F238E27FC236}">
                <a16:creationId xmlns:a16="http://schemas.microsoft.com/office/drawing/2014/main" id="{2D7BBDF9-C2D3-4729-AD8D-65CFED72B0D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Rectangle: Rounded Corners 4">
            <a:extLst>
              <a:ext uri="{FF2B5EF4-FFF2-40B4-BE49-F238E27FC236}">
                <a16:creationId xmlns:a16="http://schemas.microsoft.com/office/drawing/2014/main" id="{4423DC2F-365A-4AEB-9EF0-119ABA15C84E}"/>
              </a:ext>
            </a:extLst>
          </p:cNvPr>
          <p:cNvSpPr/>
          <p:nvPr/>
        </p:nvSpPr>
        <p:spPr>
          <a:xfrm>
            <a:off x="4886177" y="1749266"/>
            <a:ext cx="6615332" cy="4183380"/>
          </a:xfrm>
          <a:prstGeom prst="round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solidFill>
              </a:rPr>
              <a:t>The Pool of Waiting Threads</a:t>
            </a:r>
          </a:p>
        </p:txBody>
      </p:sp>
      <p:grpSp>
        <p:nvGrpSpPr>
          <p:cNvPr id="6" name="Group 5">
            <a:extLst>
              <a:ext uri="{FF2B5EF4-FFF2-40B4-BE49-F238E27FC236}">
                <a16:creationId xmlns:a16="http://schemas.microsoft.com/office/drawing/2014/main" id="{85531E50-2BAE-404B-A563-ACBB75D9DD8B}"/>
              </a:ext>
            </a:extLst>
          </p:cNvPr>
          <p:cNvGrpSpPr/>
          <p:nvPr/>
        </p:nvGrpSpPr>
        <p:grpSpPr>
          <a:xfrm>
            <a:off x="1980614" y="2816470"/>
            <a:ext cx="492369" cy="2286000"/>
            <a:chOff x="9425354" y="2349305"/>
            <a:chExt cx="492369" cy="2286000"/>
          </a:xfrm>
        </p:grpSpPr>
        <p:sp>
          <p:nvSpPr>
            <p:cNvPr id="7" name="Oval 6">
              <a:extLst>
                <a:ext uri="{FF2B5EF4-FFF2-40B4-BE49-F238E27FC236}">
                  <a16:creationId xmlns:a16="http://schemas.microsoft.com/office/drawing/2014/main" id="{0CC033A2-9B45-4506-AB38-8BEFE08869ED}"/>
                </a:ext>
              </a:extLst>
            </p:cNvPr>
            <p:cNvSpPr/>
            <p:nvPr/>
          </p:nvSpPr>
          <p:spPr>
            <a:xfrm>
              <a:off x="9425354" y="2349305"/>
              <a:ext cx="492369" cy="492369"/>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8" name="Straight Connector 7">
              <a:extLst>
                <a:ext uri="{FF2B5EF4-FFF2-40B4-BE49-F238E27FC236}">
                  <a16:creationId xmlns:a16="http://schemas.microsoft.com/office/drawing/2014/main" id="{72B7FC8E-B6BD-40A4-A3A9-5070182217CD}"/>
                </a:ext>
              </a:extLst>
            </p:cNvPr>
            <p:cNvCxnSpPr>
              <a:cxnSpLocks/>
              <a:stCxn id="7" idx="4"/>
            </p:cNvCxnSpPr>
            <p:nvPr/>
          </p:nvCxnSpPr>
          <p:spPr>
            <a:xfrm flipH="1">
              <a:off x="9664505" y="2841674"/>
              <a:ext cx="7034" cy="1793631"/>
            </a:xfrm>
            <a:prstGeom prst="line">
              <a:avLst/>
            </a:prstGeom>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EBACE086-2315-4BE9-8CB0-0DD9D662FCE9}"/>
              </a:ext>
            </a:extLst>
          </p:cNvPr>
          <p:cNvGrpSpPr/>
          <p:nvPr/>
        </p:nvGrpSpPr>
        <p:grpSpPr>
          <a:xfrm>
            <a:off x="5614178" y="2816470"/>
            <a:ext cx="4933360" cy="2286000"/>
            <a:chOff x="5614178" y="2816470"/>
            <a:chExt cx="4933360" cy="2286000"/>
          </a:xfrm>
        </p:grpSpPr>
        <p:grpSp>
          <p:nvGrpSpPr>
            <p:cNvPr id="9" name="Group 8">
              <a:extLst>
                <a:ext uri="{FF2B5EF4-FFF2-40B4-BE49-F238E27FC236}">
                  <a16:creationId xmlns:a16="http://schemas.microsoft.com/office/drawing/2014/main" id="{1E80647D-D6EB-4072-AB8B-C4B501BB8AEB}"/>
                </a:ext>
              </a:extLst>
            </p:cNvPr>
            <p:cNvGrpSpPr/>
            <p:nvPr/>
          </p:nvGrpSpPr>
          <p:grpSpPr>
            <a:xfrm>
              <a:off x="6724426" y="2816470"/>
              <a:ext cx="492369" cy="2286000"/>
              <a:chOff x="9425354" y="2349305"/>
              <a:chExt cx="492369" cy="2286000"/>
            </a:xfrm>
            <a:solidFill>
              <a:srgbClr val="00B050"/>
            </a:solidFill>
          </p:grpSpPr>
          <p:cxnSp>
            <p:nvCxnSpPr>
              <p:cNvPr id="10" name="Straight Connector 9">
                <a:extLst>
                  <a:ext uri="{FF2B5EF4-FFF2-40B4-BE49-F238E27FC236}">
                    <a16:creationId xmlns:a16="http://schemas.microsoft.com/office/drawing/2014/main" id="{62BBEA76-81FF-40A6-B586-3742C6AE173C}"/>
                  </a:ext>
                </a:extLst>
              </p:cNvPr>
              <p:cNvCxnSpPr>
                <a:stCxn id="11"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E283931-4022-4370-B4D7-872BF5D9EFAD}"/>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grpSp>
          <p:nvGrpSpPr>
            <p:cNvPr id="12" name="Group 11">
              <a:extLst>
                <a:ext uri="{FF2B5EF4-FFF2-40B4-BE49-F238E27FC236}">
                  <a16:creationId xmlns:a16="http://schemas.microsoft.com/office/drawing/2014/main" id="{641AB54C-93E1-41E2-B149-5CC7683BF4D5}"/>
                </a:ext>
              </a:extLst>
            </p:cNvPr>
            <p:cNvGrpSpPr/>
            <p:nvPr/>
          </p:nvGrpSpPr>
          <p:grpSpPr>
            <a:xfrm>
              <a:off x="8944922" y="2816470"/>
              <a:ext cx="492369" cy="2286000"/>
              <a:chOff x="9425354" y="2349305"/>
              <a:chExt cx="492369" cy="2286000"/>
            </a:xfrm>
            <a:solidFill>
              <a:srgbClr val="FF0000"/>
            </a:solidFill>
          </p:grpSpPr>
          <p:sp>
            <p:nvSpPr>
              <p:cNvPr id="13" name="Oval 12">
                <a:extLst>
                  <a:ext uri="{FF2B5EF4-FFF2-40B4-BE49-F238E27FC236}">
                    <a16:creationId xmlns:a16="http://schemas.microsoft.com/office/drawing/2014/main" id="{D6C207F3-73A5-417B-BD96-BD1017859CD3}"/>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4" name="Straight Connector 13">
                <a:extLst>
                  <a:ext uri="{FF2B5EF4-FFF2-40B4-BE49-F238E27FC236}">
                    <a16:creationId xmlns:a16="http://schemas.microsoft.com/office/drawing/2014/main" id="{317B3973-2B49-4F12-9426-57D2604A26E0}"/>
                  </a:ext>
                </a:extLst>
              </p:cNvPr>
              <p:cNvCxnSpPr>
                <a:stCxn id="13"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3FE9661-2174-4380-AD29-91E23FEDE506}"/>
                </a:ext>
              </a:extLst>
            </p:cNvPr>
            <p:cNvGrpSpPr/>
            <p:nvPr/>
          </p:nvGrpSpPr>
          <p:grpSpPr>
            <a:xfrm>
              <a:off x="10055169" y="2816470"/>
              <a:ext cx="492369" cy="2286000"/>
              <a:chOff x="9425354" y="2349305"/>
              <a:chExt cx="492369" cy="2286000"/>
            </a:xfrm>
            <a:solidFill>
              <a:srgbClr val="FF0000"/>
            </a:solidFill>
          </p:grpSpPr>
          <p:sp>
            <p:nvSpPr>
              <p:cNvPr id="16" name="Oval 15">
                <a:extLst>
                  <a:ext uri="{FF2B5EF4-FFF2-40B4-BE49-F238E27FC236}">
                    <a16:creationId xmlns:a16="http://schemas.microsoft.com/office/drawing/2014/main" id="{61C4B407-DBC9-4CD3-90C2-3B2B74152D19}"/>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7" name="Straight Connector 16">
                <a:extLst>
                  <a:ext uri="{FF2B5EF4-FFF2-40B4-BE49-F238E27FC236}">
                    <a16:creationId xmlns:a16="http://schemas.microsoft.com/office/drawing/2014/main" id="{39FC7061-B0FD-4532-B944-735DB2CE9051}"/>
                  </a:ext>
                </a:extLst>
              </p:cNvPr>
              <p:cNvCxnSpPr>
                <a:stCxn id="16"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1CEA52E-9B61-434A-A9E7-7E5F8FB9AE93}"/>
                </a:ext>
              </a:extLst>
            </p:cNvPr>
            <p:cNvGrpSpPr/>
            <p:nvPr/>
          </p:nvGrpSpPr>
          <p:grpSpPr>
            <a:xfrm>
              <a:off x="5614178" y="2816470"/>
              <a:ext cx="492369" cy="2286000"/>
              <a:chOff x="9425354" y="2349305"/>
              <a:chExt cx="492369" cy="2286000"/>
            </a:xfrm>
            <a:solidFill>
              <a:srgbClr val="FF0000"/>
            </a:solidFill>
          </p:grpSpPr>
          <p:sp>
            <p:nvSpPr>
              <p:cNvPr id="19" name="Oval 18">
                <a:extLst>
                  <a:ext uri="{FF2B5EF4-FFF2-40B4-BE49-F238E27FC236}">
                    <a16:creationId xmlns:a16="http://schemas.microsoft.com/office/drawing/2014/main" id="{229BBDF2-229F-477E-8347-C972FD66F67E}"/>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0" name="Straight Connector 19">
                <a:extLst>
                  <a:ext uri="{FF2B5EF4-FFF2-40B4-BE49-F238E27FC236}">
                    <a16:creationId xmlns:a16="http://schemas.microsoft.com/office/drawing/2014/main" id="{D2B45636-EDEB-446E-ADFE-F2504ED661FD}"/>
                  </a:ext>
                </a:extLst>
              </p:cNvPr>
              <p:cNvCxnSpPr>
                <a:stCxn id="19"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3028469-8EEC-4220-922D-FC4B9FE7E217}"/>
                </a:ext>
              </a:extLst>
            </p:cNvPr>
            <p:cNvGrpSpPr/>
            <p:nvPr/>
          </p:nvGrpSpPr>
          <p:grpSpPr>
            <a:xfrm>
              <a:off x="7834674" y="2816470"/>
              <a:ext cx="492369" cy="2286000"/>
              <a:chOff x="9425354" y="2349305"/>
              <a:chExt cx="492369" cy="2286000"/>
            </a:xfrm>
            <a:solidFill>
              <a:srgbClr val="00B050"/>
            </a:solidFill>
          </p:grpSpPr>
          <p:sp>
            <p:nvSpPr>
              <p:cNvPr id="22" name="Oval 21">
                <a:extLst>
                  <a:ext uri="{FF2B5EF4-FFF2-40B4-BE49-F238E27FC236}">
                    <a16:creationId xmlns:a16="http://schemas.microsoft.com/office/drawing/2014/main" id="{CA3B4D4A-2EE0-4DE8-8751-3D65077D82BA}"/>
                  </a:ext>
                </a:extLst>
              </p:cNvPr>
              <p:cNvSpPr/>
              <p:nvPr/>
            </p:nvSpPr>
            <p:spPr>
              <a:xfrm>
                <a:off x="9425354" y="2349305"/>
                <a:ext cx="492369" cy="492369"/>
              </a:xfrm>
              <a:prstGeom prst="ellipse">
                <a:avLst/>
              </a:prstGeom>
              <a:grp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3" name="Straight Connector 22">
                <a:extLst>
                  <a:ext uri="{FF2B5EF4-FFF2-40B4-BE49-F238E27FC236}">
                    <a16:creationId xmlns:a16="http://schemas.microsoft.com/office/drawing/2014/main" id="{6F9B27E1-DA9B-437A-82DB-92932431C11A}"/>
                  </a:ext>
                </a:extLst>
              </p:cNvPr>
              <p:cNvCxnSpPr>
                <a:stCxn id="22" idx="4"/>
              </p:cNvCxnSpPr>
              <p:nvPr/>
            </p:nvCxnSpPr>
            <p:spPr>
              <a:xfrm flipH="1">
                <a:off x="9664505" y="2841674"/>
                <a:ext cx="7034" cy="1793631"/>
              </a:xfrm>
              <a:prstGeom prst="line">
                <a:avLst/>
              </a:prstGeom>
              <a:grpFill/>
              <a:ln w="444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24" name="TextBox 23">
            <a:extLst>
              <a:ext uri="{FF2B5EF4-FFF2-40B4-BE49-F238E27FC236}">
                <a16:creationId xmlns:a16="http://schemas.microsoft.com/office/drawing/2014/main" id="{E36EB846-F462-4EE4-A717-112F8F115B7E}"/>
              </a:ext>
            </a:extLst>
          </p:cNvPr>
          <p:cNvSpPr txBox="1"/>
          <p:nvPr/>
        </p:nvSpPr>
        <p:spPr>
          <a:xfrm>
            <a:off x="690491" y="1953608"/>
            <a:ext cx="3261360" cy="523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solidFill>
                  <a:schemeClr val="tx1"/>
                </a:solidFill>
              </a:rPr>
              <a:t>The running thread</a:t>
            </a:r>
          </a:p>
        </p:txBody>
      </p:sp>
    </p:spTree>
    <p:extLst>
      <p:ext uri="{BB962C8B-B14F-4D97-AF65-F5344CB8AC3E}">
        <p14:creationId xmlns:p14="http://schemas.microsoft.com/office/powerpoint/2010/main" val="220719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6949-0DD6-42A5-881B-31DBC8B66FD3}"/>
              </a:ext>
            </a:extLst>
          </p:cNvPr>
          <p:cNvSpPr>
            <a:spLocks noGrp="1"/>
          </p:cNvSpPr>
          <p:nvPr>
            <p:ph type="title"/>
          </p:nvPr>
        </p:nvSpPr>
        <p:spPr/>
        <p:txBody>
          <a:bodyPr/>
          <a:lstStyle/>
          <a:p>
            <a:r>
              <a:rPr lang="en-US" dirty="0"/>
              <a:t>How can a thread become ready?</a:t>
            </a:r>
          </a:p>
        </p:txBody>
      </p:sp>
      <p:sp>
        <p:nvSpPr>
          <p:cNvPr id="3" name="Content Placeholder 2">
            <a:extLst>
              <a:ext uri="{FF2B5EF4-FFF2-40B4-BE49-F238E27FC236}">
                <a16:creationId xmlns:a16="http://schemas.microsoft.com/office/drawing/2014/main" id="{8C700E7F-E263-4754-A218-E7B43812ED8E}"/>
              </a:ext>
            </a:extLst>
          </p:cNvPr>
          <p:cNvSpPr>
            <a:spLocks noGrp="1"/>
          </p:cNvSpPr>
          <p:nvPr>
            <p:ph idx="1"/>
          </p:nvPr>
        </p:nvSpPr>
        <p:spPr/>
        <p:txBody>
          <a:bodyPr/>
          <a:lstStyle/>
          <a:p>
            <a:r>
              <a:rPr lang="en-US" dirty="0"/>
              <a:t>There are roughly 3 ways in which a thread can become ready:</a:t>
            </a:r>
          </a:p>
          <a:p>
            <a:pPr lvl="1"/>
            <a:r>
              <a:rPr lang="en-US" dirty="0"/>
              <a:t>it can become ready at a specific time. </a:t>
            </a:r>
          </a:p>
          <a:p>
            <a:pPr lvl="1"/>
            <a:r>
              <a:rPr lang="en-US" dirty="0"/>
              <a:t>it can become ready when some input/output event occurs</a:t>
            </a:r>
          </a:p>
          <a:p>
            <a:pPr lvl="1"/>
            <a:r>
              <a:rPr lang="en-US" dirty="0"/>
              <a:t>it can become ready when some other thread or threads complete.</a:t>
            </a:r>
          </a:p>
        </p:txBody>
      </p:sp>
      <p:sp>
        <p:nvSpPr>
          <p:cNvPr id="4" name="Slide Number Placeholder 3">
            <a:extLst>
              <a:ext uri="{FF2B5EF4-FFF2-40B4-BE49-F238E27FC236}">
                <a16:creationId xmlns:a16="http://schemas.microsoft.com/office/drawing/2014/main" id="{B2C6BE9E-EC27-4CE5-9550-8B49A6C1E162}"/>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Arrow: Left 5">
            <a:extLst>
              <a:ext uri="{FF2B5EF4-FFF2-40B4-BE49-F238E27FC236}">
                <a16:creationId xmlns:a16="http://schemas.microsoft.com/office/drawing/2014/main" id="{6615737F-0A92-45CA-9F9A-FBBAA6AA2EE2}"/>
              </a:ext>
            </a:extLst>
          </p:cNvPr>
          <p:cNvSpPr/>
          <p:nvPr/>
        </p:nvSpPr>
        <p:spPr>
          <a:xfrm>
            <a:off x="8510266" y="2528972"/>
            <a:ext cx="3374428" cy="1130498"/>
          </a:xfrm>
          <a:prstGeom prst="leftArrow">
            <a:avLst>
              <a:gd name="adj1" fmla="val 47813"/>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our focus in this lesson</a:t>
            </a:r>
          </a:p>
        </p:txBody>
      </p:sp>
    </p:spTree>
    <p:extLst>
      <p:ext uri="{BB962C8B-B14F-4D97-AF65-F5344CB8AC3E}">
        <p14:creationId xmlns:p14="http://schemas.microsoft.com/office/powerpoint/2010/main" val="96659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F3643-F287-4D69-BFF2-395942237F2A}"/>
              </a:ext>
            </a:extLst>
          </p:cNvPr>
          <p:cNvSpPr/>
          <p:nvPr/>
        </p:nvSpPr>
        <p:spPr>
          <a:xfrm>
            <a:off x="838200" y="1500160"/>
            <a:ext cx="7477125"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f(callback: (arg0:number)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Promise&lt;number&gt;((resolve, reject)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(callback(</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 resolve(</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reject(</a:t>
            </a:r>
            <a:r>
              <a:rPr lang="en-US" dirty="0">
                <a:solidFill>
                  <a:srgbClr val="A31515"/>
                </a:solidFill>
                <a:latin typeface="Consolas" panose="020B0609020204030204" pitchFamily="49" charset="0"/>
              </a:rPr>
              <a:t>"f(3) failed"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0F01526D-C678-425B-BB7F-1640758E6283}"/>
              </a:ext>
            </a:extLst>
          </p:cNvPr>
          <p:cNvSpPr>
            <a:spLocks noGrp="1"/>
          </p:cNvSpPr>
          <p:nvPr>
            <p:ph type="title"/>
          </p:nvPr>
        </p:nvSpPr>
        <p:spPr/>
        <p:txBody>
          <a:bodyPr/>
          <a:lstStyle/>
          <a:p>
            <a:r>
              <a:rPr lang="en-US" dirty="0"/>
              <a:t>Here's a promise that might fail</a:t>
            </a:r>
          </a:p>
        </p:txBody>
      </p:sp>
      <p:sp>
        <p:nvSpPr>
          <p:cNvPr id="4" name="Slide Number Placeholder 3">
            <a:extLst>
              <a:ext uri="{FF2B5EF4-FFF2-40B4-BE49-F238E27FC236}">
                <a16:creationId xmlns:a16="http://schemas.microsoft.com/office/drawing/2014/main" id="{80F6518F-5CBF-47DA-912A-8595C4D97304}"/>
              </a:ext>
            </a:extLst>
          </p:cNvPr>
          <p:cNvSpPr>
            <a:spLocks noGrp="1"/>
          </p:cNvSpPr>
          <p:nvPr>
            <p:ph type="sldNum" sz="quarter" idx="12"/>
          </p:nvPr>
        </p:nvSpPr>
        <p:spPr/>
        <p:txBody>
          <a:bodyPr/>
          <a:lstStyle/>
          <a:p>
            <a:fld id="{20F37917-FD3A-4669-9018-DA04BCDD3D75}" type="slidenum">
              <a:rPr lang="en-US" smtClean="0"/>
              <a:pPr/>
              <a:t>8</a:t>
            </a:fld>
            <a:endParaRPr lang="en-US"/>
          </a:p>
        </p:txBody>
      </p:sp>
      <p:sp>
        <p:nvSpPr>
          <p:cNvPr id="9" name="Content Placeholder 8">
            <a:extLst>
              <a:ext uri="{FF2B5EF4-FFF2-40B4-BE49-F238E27FC236}">
                <a16:creationId xmlns:a16="http://schemas.microsoft.com/office/drawing/2014/main" id="{917C7598-6B85-4F6D-BB2F-A28D940B410A}"/>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The callback might be something that did something complicated.</a:t>
            </a:r>
          </a:p>
          <a:p>
            <a:r>
              <a:rPr lang="en-US" dirty="0"/>
              <a:t>Let's try a simple example</a:t>
            </a:r>
          </a:p>
        </p:txBody>
      </p:sp>
    </p:spTree>
    <p:extLst>
      <p:ext uri="{BB962C8B-B14F-4D97-AF65-F5344CB8AC3E}">
        <p14:creationId xmlns:p14="http://schemas.microsoft.com/office/powerpoint/2010/main" val="158849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526D-C678-425B-BB7F-1640758E6283}"/>
              </a:ext>
            </a:extLst>
          </p:cNvPr>
          <p:cNvSpPr>
            <a:spLocks noGrp="1"/>
          </p:cNvSpPr>
          <p:nvPr>
            <p:ph type="title"/>
          </p:nvPr>
        </p:nvSpPr>
        <p:spPr/>
        <p:txBody>
          <a:bodyPr/>
          <a:lstStyle/>
          <a:p>
            <a:r>
              <a:rPr lang="en-US" dirty="0"/>
              <a:t>Let's watch it fail</a:t>
            </a:r>
          </a:p>
        </p:txBody>
      </p:sp>
      <p:sp>
        <p:nvSpPr>
          <p:cNvPr id="4" name="Slide Number Placeholder 3">
            <a:extLst>
              <a:ext uri="{FF2B5EF4-FFF2-40B4-BE49-F238E27FC236}">
                <a16:creationId xmlns:a16="http://schemas.microsoft.com/office/drawing/2014/main" id="{80F6518F-5CBF-47DA-912A-8595C4D97304}"/>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67AF3643-F287-4D69-BFF2-395942237F2A}"/>
              </a:ext>
            </a:extLst>
          </p:cNvPr>
          <p:cNvSpPr/>
          <p:nvPr/>
        </p:nvSpPr>
        <p:spPr>
          <a:xfrm>
            <a:off x="838200" y="1506975"/>
            <a:ext cx="7477125" cy="4247317"/>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f(callback: (arg0:number)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Promise&lt;number&gt;((resolve, reject)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(callback(</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 resolve(</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reject(</a:t>
            </a:r>
            <a:r>
              <a:rPr lang="en-US" dirty="0">
                <a:solidFill>
                  <a:srgbClr val="A31515"/>
                </a:solidFill>
                <a:latin typeface="Consolas" panose="020B0609020204030204" pitchFamily="49" charset="0"/>
              </a:rPr>
              <a:t>"f(3) failed"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alwaysTrue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alwaysFalse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f(</a:t>
            </a:r>
            <a:r>
              <a:rPr lang="en-US" dirty="0" err="1">
                <a:solidFill>
                  <a:srgbClr val="000000"/>
                </a:solidFill>
                <a:latin typeface="Consolas" panose="020B0609020204030204" pitchFamily="49" charset="0"/>
              </a:rPr>
              <a:t>alwaysTrue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`f(</a:t>
            </a:r>
            <a:r>
              <a:rPr lang="en-US" dirty="0" err="1">
                <a:solidFill>
                  <a:srgbClr val="A31515"/>
                </a:solidFill>
                <a:latin typeface="Consolas" panose="020B0609020204030204" pitchFamily="49" charset="0"/>
              </a:rPr>
              <a:t>alwaysTrue</a:t>
            </a:r>
            <a:r>
              <a:rPr lang="en-US" dirty="0">
                <a:solidFill>
                  <a:srgbClr val="A31515"/>
                </a:solidFill>
                <a:latin typeface="Consolas" panose="020B0609020204030204" pitchFamily="49" charset="0"/>
              </a:rPr>
              <a:t>) returned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n</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f(</a:t>
            </a:r>
            <a:r>
              <a:rPr lang="en-US" dirty="0" err="1">
                <a:solidFill>
                  <a:srgbClr val="000000"/>
                </a:solidFill>
                <a:latin typeface="Consolas" panose="020B0609020204030204" pitchFamily="49" charset="0"/>
              </a:rPr>
              <a:t>alwaysFalse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.then(n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console.log(</a:t>
            </a:r>
            <a:r>
              <a:rPr lang="en-US" dirty="0">
                <a:solidFill>
                  <a:srgbClr val="A31515"/>
                </a:solidFill>
                <a:latin typeface="Consolas" panose="020B0609020204030204" pitchFamily="49" charset="0"/>
              </a:rPr>
              <a:t>`f(</a:t>
            </a:r>
            <a:r>
              <a:rPr lang="en-US" dirty="0" err="1">
                <a:solidFill>
                  <a:srgbClr val="A31515"/>
                </a:solidFill>
                <a:latin typeface="Consolas" panose="020B0609020204030204" pitchFamily="49" charset="0"/>
              </a:rPr>
              <a:t>alwaysFalse</a:t>
            </a:r>
            <a:r>
              <a:rPr lang="en-US" dirty="0">
                <a:solidFill>
                  <a:srgbClr val="A31515"/>
                </a:solidFill>
                <a:latin typeface="Consolas" panose="020B0609020204030204" pitchFamily="49" charset="0"/>
              </a:rPr>
              <a:t>) returned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n</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4785E54-F989-474D-A4BF-0A50C3E520B2}"/>
              </a:ext>
            </a:extLst>
          </p:cNvPr>
          <p:cNvSpPr/>
          <p:nvPr/>
        </p:nvSpPr>
        <p:spPr>
          <a:xfrm>
            <a:off x="7799976" y="1859339"/>
            <a:ext cx="4364448" cy="3139321"/>
          </a:xfrm>
          <a:prstGeom prst="rect">
            <a:avLst/>
          </a:prstGeom>
          <a:ln w="19050">
            <a:solidFill>
              <a:schemeClr val="tx1"/>
            </a:solidFill>
          </a:ln>
        </p:spPr>
        <p:txBody>
          <a:bodyPr wrap="square">
            <a:spAutoFit/>
          </a:bodyPr>
          <a:lstStyle/>
          <a:p>
            <a:r>
              <a:rPr lang="en-US" dirty="0">
                <a:latin typeface="Consolas" panose="020B0609020204030204" pitchFamily="49" charset="0"/>
              </a:rPr>
              <a:t>f(</a:t>
            </a:r>
            <a:r>
              <a:rPr lang="en-US" dirty="0" err="1">
                <a:latin typeface="Consolas" panose="020B0609020204030204" pitchFamily="49" charset="0"/>
              </a:rPr>
              <a:t>alwaysTrue</a:t>
            </a:r>
            <a:r>
              <a:rPr lang="en-US" dirty="0">
                <a:latin typeface="Consolas" panose="020B0609020204030204" pitchFamily="49" charset="0"/>
              </a:rPr>
              <a:t>) returned 10</a:t>
            </a:r>
          </a:p>
          <a:p>
            <a:r>
              <a:rPr lang="en-US" dirty="0">
                <a:latin typeface="Consolas" panose="020B0609020204030204" pitchFamily="49" charset="0"/>
              </a:rPr>
              <a:t>(node:25040) </a:t>
            </a:r>
            <a:r>
              <a:rPr lang="en-US" dirty="0" err="1">
                <a:latin typeface="Consolas" panose="020B0609020204030204" pitchFamily="49" charset="0"/>
              </a:rPr>
              <a:t>UnhandledPromiseRejectionWarning</a:t>
            </a:r>
            <a:r>
              <a:rPr lang="en-US" dirty="0">
                <a:latin typeface="Consolas" panose="020B0609020204030204" pitchFamily="49" charset="0"/>
              </a:rPr>
              <a:t>: f(3) failed</a:t>
            </a:r>
          </a:p>
          <a:p>
            <a:r>
              <a:rPr lang="en-US" dirty="0">
                <a:latin typeface="Consolas" panose="020B0609020204030204" pitchFamily="49" charset="0"/>
              </a:rPr>
              <a:t>(node:25040) </a:t>
            </a:r>
            <a:r>
              <a:rPr lang="en-US" dirty="0" err="1">
                <a:latin typeface="Consolas" panose="020B0609020204030204" pitchFamily="49" charset="0"/>
              </a:rPr>
              <a:t>UnhandledPromiseRejectionWarning</a:t>
            </a:r>
            <a:r>
              <a:rPr lang="en-US" dirty="0">
                <a:latin typeface="Consolas" panose="020B0609020204030204" pitchFamily="49" charset="0"/>
              </a:rPr>
              <a:t>: Unhandled promise rejection. This error originated either by throwing inside of an async function without a catch block, or by rejecting a promise which was not handled with .catch(). </a:t>
            </a:r>
          </a:p>
        </p:txBody>
      </p:sp>
      <p:sp>
        <p:nvSpPr>
          <p:cNvPr id="7" name="Arrow: Right 6">
            <a:extLst>
              <a:ext uri="{FF2B5EF4-FFF2-40B4-BE49-F238E27FC236}">
                <a16:creationId xmlns:a16="http://schemas.microsoft.com/office/drawing/2014/main" id="{44C07FE1-3CB1-4207-BEBB-B3C7773955CF}"/>
              </a:ext>
            </a:extLst>
          </p:cNvPr>
          <p:cNvSpPr/>
          <p:nvPr/>
        </p:nvSpPr>
        <p:spPr>
          <a:xfrm>
            <a:off x="6627566" y="2845191"/>
            <a:ext cx="879231" cy="583809"/>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534866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l">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11873</TotalTime>
  <Words>3164</Words>
  <Application>Microsoft Office PowerPoint</Application>
  <PresentationFormat>Widescreen</PresentationFormat>
  <Paragraphs>411</Paragraphs>
  <Slides>33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Ink Free</vt:lpstr>
      <vt:lpstr>Verdana</vt:lpstr>
      <vt:lpstr>Consolas</vt:lpstr>
      <vt:lpstr>Calibri</vt:lpstr>
      <vt:lpstr>Arial</vt:lpstr>
      <vt:lpstr>Office Theme</vt:lpstr>
      <vt:lpstr>CS 4350: Fundamentals of Software Engineering CS 5500: Foundations of Software Engineering  Lesson 4.2: Promises That Fail</vt:lpstr>
      <vt:lpstr>Learning Objectives for this Lesson</vt:lpstr>
      <vt:lpstr>Outline of this Lesson</vt:lpstr>
      <vt:lpstr>The Javascript runtime maintains a pool of threads.</vt:lpstr>
      <vt:lpstr>A JavaScript execution state</vt:lpstr>
      <vt:lpstr>When the running thread completes, the scheduler chooses one of the other ready threads to execute</vt:lpstr>
      <vt:lpstr>How can a thread become ready?</vt:lpstr>
      <vt:lpstr>Here's a promise that might fail</vt:lpstr>
      <vt:lpstr>Let's watch it fail</vt:lpstr>
      <vt:lpstr>What happened here?</vt:lpstr>
      <vt:lpstr>...with a .catch() handler</vt:lpstr>
      <vt:lpstr>Throwing an error counts as a failure</vt:lpstr>
      <vt:lpstr>.then blocks ignore failures, .catch blocks ignore successes</vt:lpstr>
      <vt:lpstr>.then() and .catch() blocks can themselves succeed or fail</vt:lpstr>
      <vt:lpstr>Chained .then and .catch blocks</vt:lpstr>
      <vt:lpstr>Avoiding this with async/await</vt:lpstr>
      <vt:lpstr>The typescript compiler turns async/await into a promise chain</vt:lpstr>
      <vt:lpstr>JavaScript has "run-to-completion" semantics</vt:lpstr>
      <vt:lpstr>How are new threads created?</vt:lpstr>
      <vt:lpstr>Naming the thread you just created</vt:lpstr>
      <vt:lpstr>Linking threads</vt:lpstr>
      <vt:lpstr>Linking threads</vt:lpstr>
      <vt:lpstr>Control Dependencies</vt:lpstr>
      <vt:lpstr>You can even link more than one .then thread:</vt:lpstr>
      <vt:lpstr>Control Dependencies</vt:lpstr>
      <vt:lpstr>Linking threads in series</vt:lpstr>
      <vt:lpstr>Control Dependencies</vt:lpstr>
      <vt:lpstr>Synchronizing threads</vt:lpstr>
      <vt:lpstr>Control Dependencies</vt:lpstr>
      <vt:lpstr>Review</vt:lpstr>
      <vt:lpstr>Review: Learning Objectives for this Lesson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278</cp:revision>
  <dcterms:created xsi:type="dcterms:W3CDTF">2021-01-07T15:19:22Z</dcterms:created>
  <dcterms:modified xsi:type="dcterms:W3CDTF">2021-02-05T20:37:03Z</dcterms:modified>
</cp:coreProperties>
</file>