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3" r:id="rId3"/>
    <p:sldId id="315" r:id="rId4"/>
    <p:sldId id="302" r:id="rId5"/>
    <p:sldId id="300" r:id="rId6"/>
    <p:sldId id="316" r:id="rId7"/>
    <p:sldId id="317" r:id="rId8"/>
    <p:sldId id="271" r:id="rId9"/>
    <p:sldId id="292" r:id="rId10"/>
    <p:sldId id="318" r:id="rId11"/>
    <p:sldId id="319" r:id="rId12"/>
    <p:sldId id="320" r:id="rId13"/>
    <p:sldId id="308" r:id="rId14"/>
    <p:sldId id="322" r:id="rId15"/>
    <p:sldId id="323" r:id="rId16"/>
    <p:sldId id="321" r:id="rId17"/>
    <p:sldId id="301" r:id="rId18"/>
    <p:sldId id="299" r:id="rId19"/>
    <p:sldId id="328" r:id="rId20"/>
    <p:sldId id="309" r:id="rId21"/>
    <p:sldId id="311" r:id="rId22"/>
    <p:sldId id="324" r:id="rId23"/>
    <p:sldId id="325" r:id="rId24"/>
    <p:sldId id="326" r:id="rId25"/>
    <p:sldId id="327" r:id="rId26"/>
    <p:sldId id="329" r:id="rId27"/>
    <p:sldId id="305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hite-box_test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uma.me/project/test-smells/" TargetMode="External"/><Relationship Id="rId2" Type="http://schemas.openxmlformats.org/officeDocument/2006/relationships/hyperlink" Target="https://dl.acm.org/doi/book/10.5555/86920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5.3</a:t>
            </a:r>
            <a:r>
              <a:rPr lang="en-US" altLang="en-US" sz="3200" dirty="0">
                <a:sym typeface="Helvetica Neue" charset="0"/>
              </a:rPr>
              <a:t> Evaluating Tests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56C13-609E-9E45-983A-7ACB07D9A774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4F80-7C3D-A64B-B851-320052EC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Coverage of Abstraction of SUT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320F-A6DC-1649-A2F9-311EABDA0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Find independently testable features (ITFs)</a:t>
            </a:r>
          </a:p>
          <a:p>
            <a:pPr lvl="1"/>
            <a:r>
              <a:rPr lang="en-US" dirty="0"/>
              <a:t>Test these separately;</a:t>
            </a:r>
          </a:p>
          <a:p>
            <a:r>
              <a:rPr lang="en-US" dirty="0"/>
              <a:t>Convert Cartesian product of possibilities to sum;</a:t>
            </a:r>
          </a:p>
          <a:p>
            <a:r>
              <a:rPr lang="en-US" dirty="0"/>
              <a:t>Danger: missed interaction</a:t>
            </a:r>
          </a:p>
          <a:p>
            <a:endParaRPr lang="en-US" sz="3200" dirty="0"/>
          </a:p>
        </p:txBody>
      </p:sp>
      <p:pic>
        <p:nvPicPr>
          <p:cNvPr id="5122" name="Picture 2" descr="Scientific calculator - Wikipedia">
            <a:extLst>
              <a:ext uri="{FF2B5EF4-FFF2-40B4-BE49-F238E27FC236}">
                <a16:creationId xmlns:a16="http://schemas.microsoft.com/office/drawing/2014/main" id="{132913C0-9528-024F-A01B-4868AA85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2127" y="1825625"/>
            <a:ext cx="324174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8DC27-7236-474E-B5F3-8D9AA09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B40B-154C-DB41-A580-124CA9E4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Coverage of Abstraction of SUT (2)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C6EA623C-62AF-42D9-A02B-617CEA854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/>
              <a:t>Select “special” values out of a range</a:t>
            </a:r>
          </a:p>
          <a:p>
            <a:pPr lvl="1"/>
            <a:r>
              <a:rPr lang="en-US" dirty="0"/>
              <a:t>Boundary values;</a:t>
            </a:r>
          </a:p>
          <a:p>
            <a:pPr lvl="1"/>
            <a:r>
              <a:rPr lang="en-US" dirty="0"/>
              <a:t>Barely legal, barely illegal inputs;</a:t>
            </a:r>
          </a:p>
          <a:p>
            <a:pPr lvl="1"/>
            <a:r>
              <a:rPr lang="en-US" dirty="0"/>
              <a:t>Ignore others;</a:t>
            </a:r>
          </a:p>
          <a:p>
            <a:r>
              <a:rPr lang="en-US" sz="2400"/>
              <a:t>Integer overflow a serious problem: may be implicit</a:t>
            </a:r>
          </a:p>
          <a:p>
            <a:pPr lvl="1"/>
            <a:r>
              <a:rPr lang="en-US" dirty="0" err="1"/>
              <a:t>ComAir</a:t>
            </a:r>
            <a:r>
              <a:rPr lang="en-US" dirty="0"/>
              <a:t> problem due to a list getting more than 32767 </a:t>
            </a:r>
            <a:r>
              <a:rPr lang="en-US" dirty="0" err="1"/>
              <a:t>elems</a:t>
            </a:r>
            <a:endParaRPr lang="en-US" dirty="0"/>
          </a:p>
          <a:p>
            <a:r>
              <a:rPr lang="en-US" sz="2400"/>
              <a:t>https://</a:t>
            </a:r>
            <a:r>
              <a:rPr lang="en-US" sz="2400" err="1"/>
              <a:t>arstechnica.com</a:t>
            </a:r>
            <a:r>
              <a:rPr lang="en-US" sz="2400"/>
              <a:t>/uncategorized/2004/12/4490-2/</a:t>
            </a:r>
          </a:p>
        </p:txBody>
      </p:sp>
      <p:pic>
        <p:nvPicPr>
          <p:cNvPr id="1026" name="Picture 2" descr="De-icing parked airplane during snowstorm">
            <a:extLst>
              <a:ext uri="{FF2B5EF4-FFF2-40B4-BE49-F238E27FC236}">
                <a16:creationId xmlns:a16="http://schemas.microsoft.com/office/drawing/2014/main" id="{8F8C1D4A-ABD4-0045-98FF-FB177A27E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7" b="-3"/>
          <a:stretch/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A91F-18BB-1C47-A9F0-42CD2875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B6FE-5016-9F49-9161-B3D1423E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Coverage of Abstraction of SUT (3)</a:t>
            </a:r>
          </a:p>
        </p:txBody>
      </p:sp>
      <p:pic>
        <p:nvPicPr>
          <p:cNvPr id="6" name="Picture 5" descr="Complex flow graph">
            <a:extLst>
              <a:ext uri="{FF2B5EF4-FFF2-40B4-BE49-F238E27FC236}">
                <a16:creationId xmlns:a16="http://schemas.microsoft.com/office/drawing/2014/main" id="{074B85EE-5E3A-CD4D-B7B0-A28F17A2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70" y="1825625"/>
            <a:ext cx="4678859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D57A3-5E33-7E40-97D8-86CF23C0C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Abstract specification as a DFA</a:t>
            </a:r>
          </a:p>
          <a:p>
            <a:r>
              <a:rPr lang="en-US" dirty="0"/>
              <a:t>Then use </a:t>
            </a:r>
            <a:r>
              <a:rPr lang="en-US" i="1" dirty="0"/>
              <a:t>Structural Testing </a:t>
            </a:r>
            <a:r>
              <a:rPr lang="en-US" dirty="0"/>
              <a:t>over the abstraction.</a:t>
            </a:r>
          </a:p>
          <a:p>
            <a:r>
              <a:rPr lang="en-US" dirty="0"/>
              <a:t>Danger: system may be more complex than the model.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982EB-C668-DD4C-A107-E371734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17B8-7D7E-EF4A-BD1A-DE817912AC75}"/>
              </a:ext>
            </a:extLst>
          </p:cNvPr>
          <p:cNvSpPr txBox="1"/>
          <p:nvPr/>
        </p:nvSpPr>
        <p:spPr>
          <a:xfrm>
            <a:off x="5265175" y="5559924"/>
            <a:ext cx="63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(from </a:t>
            </a:r>
            <a:r>
              <a:rPr lang="en-US" dirty="0" err="1"/>
              <a:t>Pezze</a:t>
            </a:r>
            <a:r>
              <a:rPr lang="en-US" dirty="0"/>
              <a:t> + Young, “Software Testing and Analysis”, Chapter 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A9F-0155-471E-8C28-16719BFE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Structural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D52-8BF4-47F1-A03F-8790E75F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Testing is also called “white-box testing.”</a:t>
            </a:r>
          </a:p>
          <a:p>
            <a:r>
              <a:rPr lang="en-US" dirty="0"/>
              <a:t>Purpose is to exercise code implementation.</a:t>
            </a:r>
          </a:p>
          <a:p>
            <a:r>
              <a:rPr lang="en-US" dirty="0"/>
              <a:t>Adequacy can be measured as %</a:t>
            </a:r>
            <a:r>
              <a:rPr lang="en-US" dirty="0" err="1"/>
              <a:t>ge</a:t>
            </a:r>
            <a:r>
              <a:rPr lang="en-US" dirty="0"/>
              <a:t> of goal:</a:t>
            </a:r>
          </a:p>
          <a:p>
            <a:pPr lvl="1"/>
            <a:r>
              <a:rPr lang="en-US" dirty="0"/>
              <a:t>Statement coverage</a:t>
            </a:r>
          </a:p>
          <a:p>
            <a:pPr lvl="1"/>
            <a:r>
              <a:rPr lang="en-US" dirty="0"/>
              <a:t>Branch coverage</a:t>
            </a:r>
          </a:p>
          <a:p>
            <a:pPr lvl="1"/>
            <a:r>
              <a:rPr lang="en-US" dirty="0"/>
              <a:t>Path coverage</a:t>
            </a:r>
          </a:p>
          <a:p>
            <a:r>
              <a:rPr lang="en-US" dirty="0"/>
              <a:t>Quantitative measurement is possible.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C937-3F72-4BE9-A627-86A7D9E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1532-D705-7548-871B-F052C5EF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CC86-3561-F549-9934-61498C312F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function into basic blocks</a:t>
            </a:r>
          </a:p>
          <a:p>
            <a:r>
              <a:rPr lang="en-US" dirty="0"/>
              <a:t>Build a Control-Flow Graph (CFG)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0C6EF-B5B0-DA45-9C0E-FE2A5804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FD419E-3FF9-3D4D-A29D-4A96D6EA1334}"/>
              </a:ext>
            </a:extLst>
          </p:cNvPr>
          <p:cNvSpPr/>
          <p:nvPr/>
        </p:nvSpPr>
        <p:spPr>
          <a:xfrm>
            <a:off x="7049114" y="2050025"/>
            <a:ext cx="1224117" cy="56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5E07F4-DBB2-2649-B704-6793CA51D562}"/>
              </a:ext>
            </a:extLst>
          </p:cNvPr>
          <p:cNvSpPr/>
          <p:nvPr/>
        </p:nvSpPr>
        <p:spPr>
          <a:xfrm>
            <a:off x="7049114" y="2610464"/>
            <a:ext cx="737420" cy="191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5865F1C-A4F0-6044-A6AA-20F12F2224FD}"/>
              </a:ext>
            </a:extLst>
          </p:cNvPr>
          <p:cNvSpPr/>
          <p:nvPr/>
        </p:nvSpPr>
        <p:spPr>
          <a:xfrm>
            <a:off x="7152968" y="3008671"/>
            <a:ext cx="585216" cy="530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4F64F6-EB91-2A4E-92EC-6B5190780A1B}"/>
              </a:ext>
            </a:extLst>
          </p:cNvPr>
          <p:cNvSpPr/>
          <p:nvPr/>
        </p:nvSpPr>
        <p:spPr>
          <a:xfrm>
            <a:off x="7270955" y="3539613"/>
            <a:ext cx="619432" cy="191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3BBA0D-D777-3347-8C61-0BF46B02E758}"/>
              </a:ext>
            </a:extLst>
          </p:cNvPr>
          <p:cNvSpPr/>
          <p:nvPr/>
        </p:nvSpPr>
        <p:spPr>
          <a:xfrm>
            <a:off x="7152968" y="3746090"/>
            <a:ext cx="988142" cy="181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70FD24-750F-634C-B9A5-6F8BA58993FE}"/>
              </a:ext>
            </a:extLst>
          </p:cNvPr>
          <p:cNvSpPr/>
          <p:nvPr/>
        </p:nvSpPr>
        <p:spPr>
          <a:xfrm>
            <a:off x="7152968" y="5029200"/>
            <a:ext cx="884903" cy="530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F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A7E6DB5-482B-DC4A-819E-61C010D2F456}"/>
              </a:ext>
            </a:extLst>
          </p:cNvPr>
          <p:cNvSpPr/>
          <p:nvPr/>
        </p:nvSpPr>
        <p:spPr>
          <a:xfrm>
            <a:off x="7152968" y="3927654"/>
            <a:ext cx="2168013" cy="541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3A142E-891E-8F48-ABD1-90B85CF96230}"/>
              </a:ext>
            </a:extLst>
          </p:cNvPr>
          <p:cNvSpPr/>
          <p:nvPr/>
        </p:nvSpPr>
        <p:spPr>
          <a:xfrm>
            <a:off x="7270955" y="4630994"/>
            <a:ext cx="1946787" cy="398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FEA997-9E52-0E46-A313-7D963A8B63A1}"/>
              </a:ext>
            </a:extLst>
          </p:cNvPr>
          <p:cNvSpPr/>
          <p:nvPr/>
        </p:nvSpPr>
        <p:spPr>
          <a:xfrm>
            <a:off x="7374194" y="4468761"/>
            <a:ext cx="412340" cy="162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I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08ABEF2-849E-BD45-A43F-D9156D37048D}"/>
              </a:ext>
            </a:extLst>
          </p:cNvPr>
          <p:cNvSpPr/>
          <p:nvPr/>
        </p:nvSpPr>
        <p:spPr>
          <a:xfrm>
            <a:off x="7049114" y="5560142"/>
            <a:ext cx="988757" cy="191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EA0FA7E-8112-FE49-9B90-3ED49069AEE5}"/>
              </a:ext>
            </a:extLst>
          </p:cNvPr>
          <p:cNvSpPr/>
          <p:nvPr/>
        </p:nvSpPr>
        <p:spPr>
          <a:xfrm>
            <a:off x="7049114" y="5928852"/>
            <a:ext cx="689070" cy="427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5CB6B-5256-2D4D-805C-2FAAD32A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9229" y="1847850"/>
            <a:ext cx="350274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int </a:t>
            </a:r>
            <a:r>
              <a:rPr lang="en-US" sz="1000" dirty="0" err="1"/>
              <a:t>cgi_decode</a:t>
            </a:r>
            <a:r>
              <a:rPr lang="en-US" sz="1000" dirty="0"/>
              <a:t>(char *encoded, char *decoded)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char *</a:t>
            </a:r>
            <a:r>
              <a:rPr lang="en-US" sz="1000" dirty="0" err="1"/>
              <a:t>eptr</a:t>
            </a:r>
            <a:r>
              <a:rPr lang="en-US" sz="1000" dirty="0"/>
              <a:t> = encoded;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char *</a:t>
            </a:r>
            <a:r>
              <a:rPr lang="en-US" sz="1000" dirty="0" err="1"/>
              <a:t>dptr</a:t>
            </a:r>
            <a:r>
              <a:rPr lang="en-US" sz="1000" dirty="0"/>
              <a:t> = decoded;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int ok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while (*</a:t>
            </a:r>
            <a:r>
              <a:rPr lang="en-US" sz="1000" dirty="0" err="1"/>
              <a:t>eptr</a:t>
            </a:r>
            <a:r>
              <a:rPr lang="en-US" sz="1000" dirty="0"/>
              <a:t>)  /* loop to end of string (‘\0’ character)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char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c = *</a:t>
            </a:r>
            <a:r>
              <a:rPr lang="en-US" sz="1000" dirty="0" err="1"/>
              <a:t>eptr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if (c == ’+’) {  /* ‘+’ maps to blank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*</a:t>
            </a:r>
            <a:r>
              <a:rPr lang="en-US" sz="1000" dirty="0" err="1"/>
              <a:t>dptr</a:t>
            </a:r>
            <a:r>
              <a:rPr lang="en-US" sz="1000" dirty="0"/>
              <a:t> = ’ 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} else if (c == ’%’) { /* ’%xx’ is hex for char xx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int </a:t>
            </a:r>
            <a:r>
              <a:rPr lang="en-US" sz="1000" dirty="0" err="1"/>
              <a:t>digit_high</a:t>
            </a:r>
            <a:r>
              <a:rPr lang="en-US" sz="1000" dirty="0"/>
              <a:t> = </a:t>
            </a:r>
            <a:r>
              <a:rPr lang="en-US" sz="1000" dirty="0" err="1"/>
              <a:t>Hex_Values</a:t>
            </a:r>
            <a:r>
              <a:rPr lang="en-US" sz="1000" dirty="0"/>
              <a:t>[*(++</a:t>
            </a:r>
            <a:r>
              <a:rPr lang="en-US" sz="1000" dirty="0" err="1"/>
              <a:t>eptr</a:t>
            </a:r>
            <a:r>
              <a:rPr lang="en-US" sz="1000" dirty="0"/>
              <a:t>)];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int </a:t>
            </a:r>
            <a:r>
              <a:rPr lang="en-US" sz="1000" dirty="0" err="1"/>
              <a:t>digit_low</a:t>
            </a:r>
            <a:r>
              <a:rPr lang="en-US" sz="1000" dirty="0"/>
              <a:t>  = </a:t>
            </a:r>
            <a:r>
              <a:rPr lang="en-US" sz="1000" dirty="0" err="1"/>
              <a:t>Hex_Values</a:t>
            </a:r>
            <a:r>
              <a:rPr lang="en-US" sz="1000" dirty="0"/>
              <a:t>[*(++</a:t>
            </a:r>
            <a:r>
              <a:rPr lang="en-US" sz="1000" dirty="0" err="1"/>
              <a:t>eptr</a:t>
            </a:r>
            <a:r>
              <a:rPr lang="en-US" sz="1000" dirty="0"/>
              <a:t>)];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if (</a:t>
            </a:r>
            <a:r>
              <a:rPr lang="en-US" sz="1000" dirty="0" err="1"/>
              <a:t>digit_high</a:t>
            </a:r>
            <a:r>
              <a:rPr lang="en-US" sz="1000" dirty="0"/>
              <a:t> == -1 || </a:t>
            </a:r>
            <a:r>
              <a:rPr lang="en-US" sz="1000" dirty="0" err="1"/>
              <a:t>digit_low</a:t>
            </a:r>
            <a:r>
              <a:rPr lang="en-US" sz="1000" dirty="0"/>
              <a:t> ==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    ok = 1; /* Bad return code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    *</a:t>
            </a:r>
            <a:r>
              <a:rPr lang="en-US" sz="1000" dirty="0" err="1"/>
              <a:t>dptr</a:t>
            </a:r>
            <a:r>
              <a:rPr lang="en-US" sz="1000" dirty="0"/>
              <a:t> = 16 * </a:t>
            </a:r>
            <a:r>
              <a:rPr lang="en-US" sz="1000" dirty="0" err="1"/>
              <a:t>digit_high</a:t>
            </a:r>
            <a:r>
              <a:rPr lang="en-US" sz="1000" dirty="0"/>
              <a:t> + </a:t>
            </a:r>
            <a:r>
              <a:rPr lang="en-US" sz="1000" dirty="0" err="1"/>
              <a:t>digit_low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} else { /* All other characters map to themselves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*</a:t>
            </a:r>
            <a:r>
              <a:rPr lang="en-US" sz="1000" dirty="0" err="1"/>
              <a:t>dptr</a:t>
            </a:r>
            <a:r>
              <a:rPr lang="en-US" sz="1000" dirty="0"/>
              <a:t> = *</a:t>
            </a:r>
            <a:r>
              <a:rPr lang="en-US" sz="1000" dirty="0" err="1"/>
              <a:t>eptr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++</a:t>
            </a:r>
            <a:r>
              <a:rPr lang="en-US" sz="1000" dirty="0" err="1"/>
              <a:t>dptr</a:t>
            </a:r>
            <a:r>
              <a:rPr lang="en-US" sz="1000" dirty="0"/>
              <a:t>; ++</a:t>
            </a:r>
            <a:r>
              <a:rPr lang="en-US" sz="1000" dirty="0" err="1"/>
              <a:t>eptr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*</a:t>
            </a:r>
            <a:r>
              <a:rPr lang="en-US" sz="1000" dirty="0" err="1"/>
              <a:t>dptr</a:t>
            </a:r>
            <a:r>
              <a:rPr lang="en-US" sz="1000" dirty="0"/>
              <a:t> = ‘\0’;   /* Null terminator for string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return ok;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6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60C-546F-C64A-8C61-79685461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Example (2)</a:t>
            </a:r>
          </a:p>
        </p:txBody>
      </p:sp>
      <p:pic>
        <p:nvPicPr>
          <p:cNvPr id="59" name="Content Placeholder 58" descr="Flow graph">
            <a:extLst>
              <a:ext uri="{FF2B5EF4-FFF2-40B4-BE49-F238E27FC236}">
                <a16:creationId xmlns:a16="http://schemas.microsoft.com/office/drawing/2014/main" id="{FBF4706D-D491-FB46-B3E2-4FD90528F8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7" y="1825625"/>
            <a:ext cx="4678686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D3D6E-F9A3-FA40-A01B-5E67C8F538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Evaluating Tests:</a:t>
            </a:r>
          </a:p>
          <a:p>
            <a:pPr lvl="1"/>
            <a:r>
              <a:rPr lang="en-US" sz="2600" dirty="0"/>
              <a:t>“test” (A,B,C,D,F,L,M)</a:t>
            </a:r>
          </a:p>
          <a:p>
            <a:pPr lvl="1"/>
            <a:r>
              <a:rPr lang="en-US" sz="2600" dirty="0"/>
              <a:t>“</a:t>
            </a:r>
            <a:r>
              <a:rPr lang="en-US" sz="2600" dirty="0" err="1"/>
              <a:t>a+b</a:t>
            </a:r>
            <a:r>
              <a:rPr lang="en-US" sz="2600" dirty="0"/>
              <a:t>” (A,B,C,D,E,F,L,M)</a:t>
            </a:r>
          </a:p>
          <a:p>
            <a:pPr lvl="1"/>
            <a:r>
              <a:rPr lang="en-US" sz="2600" dirty="0"/>
              <a:t>“%3d” (A,B,C,D,G,H,L,M)</a:t>
            </a:r>
          </a:p>
          <a:p>
            <a:pPr lvl="1"/>
            <a:r>
              <a:rPr lang="en-US" sz="2600" dirty="0"/>
              <a:t>“%g” (A,B,C,D,G,I,L,M)</a:t>
            </a:r>
          </a:p>
          <a:p>
            <a:r>
              <a:rPr lang="en-US" sz="3000" dirty="0"/>
              <a:t>Altogether, 100% </a:t>
            </a:r>
            <a:r>
              <a:rPr lang="en-US" sz="3000" i="1" dirty="0"/>
              <a:t>block</a:t>
            </a:r>
            <a:r>
              <a:rPr lang="en-US" sz="3000" dirty="0"/>
              <a:t> coverage</a:t>
            </a:r>
          </a:p>
          <a:p>
            <a:pPr lvl="1"/>
            <a:r>
              <a:rPr lang="en-US" dirty="0"/>
              <a:t>(first test could be omitted)</a:t>
            </a:r>
          </a:p>
          <a:p>
            <a:r>
              <a:rPr lang="en-US" sz="3000" dirty="0"/>
              <a:t>Also 100% </a:t>
            </a:r>
            <a:r>
              <a:rPr lang="en-US" sz="3000" i="1" dirty="0"/>
              <a:t>branch</a:t>
            </a:r>
            <a:r>
              <a:rPr lang="en-US" sz="3000" dirty="0"/>
              <a:t> coverage</a:t>
            </a:r>
          </a:p>
          <a:p>
            <a:r>
              <a:rPr lang="en-US" sz="3000" dirty="0"/>
              <a:t>If block “F” were absent, “%3d+%g” gets 100% block coverage while missing a branch.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00C20-5C73-1542-8EFD-A05ABC9B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811BF7-9154-A448-A96C-3B2638681266}"/>
              </a:ext>
            </a:extLst>
          </p:cNvPr>
          <p:cNvSpPr txBox="1"/>
          <p:nvPr/>
        </p:nvSpPr>
        <p:spPr>
          <a:xfrm>
            <a:off x="1371600" y="6407347"/>
            <a:ext cx="427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(from </a:t>
            </a:r>
            <a:r>
              <a:rPr lang="en-US" sz="1200" dirty="0" err="1"/>
              <a:t>Pezze</a:t>
            </a:r>
            <a:r>
              <a:rPr lang="en-US" sz="1200" dirty="0"/>
              <a:t> + Young, “Software Testing and Analysis”, Chapter 12)</a:t>
            </a:r>
          </a:p>
        </p:txBody>
      </p:sp>
    </p:spTree>
    <p:extLst>
      <p:ext uri="{BB962C8B-B14F-4D97-AF65-F5344CB8AC3E}">
        <p14:creationId xmlns:p14="http://schemas.microsoft.com/office/powerpoint/2010/main" val="124068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617-2BD9-C14A-A9DE-32FC2ECE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Structural Testing: Paths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B0994F-DEBF-4279-AF87-5630BE75E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Sometimes a fault is only manifest on a particular path</a:t>
            </a:r>
          </a:p>
          <a:p>
            <a:pPr lvl="1"/>
            <a:r>
              <a:rPr lang="en-US" dirty="0"/>
              <a:t>E.g., choosing the left branch and then choosing the right branch.</a:t>
            </a:r>
            <a:br>
              <a:rPr lang="en-US" dirty="0"/>
            </a:br>
            <a:r>
              <a:rPr lang="en-US" dirty="0"/>
              <a:t>(dashed blue path)</a:t>
            </a:r>
          </a:p>
          <a:p>
            <a:r>
              <a:rPr lang="en-US" dirty="0"/>
              <a:t>But the number of paths can be infinite</a:t>
            </a:r>
          </a:p>
          <a:p>
            <a:pPr lvl="1"/>
            <a:r>
              <a:rPr lang="en-US" dirty="0"/>
              <a:t>E.g., if there is a loop.</a:t>
            </a:r>
          </a:p>
          <a:p>
            <a:r>
              <a:rPr lang="en-US" dirty="0"/>
              <a:t>There are ways to bound the number of paths to cover.</a:t>
            </a:r>
          </a:p>
        </p:txBody>
      </p:sp>
      <p:pic>
        <p:nvPicPr>
          <p:cNvPr id="5" name="Picture 4" descr="Two choices in flow-graph merging and then splitting again.">
            <a:extLst>
              <a:ext uri="{FF2B5EF4-FFF2-40B4-BE49-F238E27FC236}">
                <a16:creationId xmlns:a16="http://schemas.microsoft.com/office/drawing/2014/main" id="{7798E023-05DB-F94C-91C7-8045BA35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5" y="1825625"/>
            <a:ext cx="2749409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8151-1833-B44C-BED6-15EE9E51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8666-5DA3-40C8-9AA2-091791EA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2E-B691-4B7D-9784-B682D8DE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Path coverage (usually impossible) </a:t>
            </a:r>
            <a:r>
              <a:rPr lang="en-US" i="1" dirty="0"/>
              <a:t>implies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Repetition-Free Path Coverage </a:t>
            </a:r>
            <a:r>
              <a:rPr lang="en-US" i="1" dirty="0"/>
              <a:t>implies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Branch Coverage </a:t>
            </a:r>
            <a:r>
              <a:rPr lang="en-US" i="1" dirty="0"/>
              <a:t>implies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Block Coverage = Statement coverage.</a:t>
            </a:r>
          </a:p>
          <a:p>
            <a:pPr marL="0" indent="0">
              <a:buNone/>
            </a:pPr>
            <a:r>
              <a:rPr lang="en-US" dirty="0"/>
              <a:t>(Other coverage criteria exist, some incomparable)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/wiki/White-</a:t>
            </a:r>
            <a:r>
              <a:rPr lang="en-US" dirty="0" err="1">
                <a:hlinkClick r:id="rId2"/>
              </a:rPr>
              <a:t>box_testing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6CE6-1598-44D5-8420-6B2F70B5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AAD-C000-4577-AEBC-F85F657F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Coverage may be Impossible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C7A6-A28D-4387-9F64-48979188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coverage (even without loops)</a:t>
            </a:r>
          </a:p>
          <a:p>
            <a:pPr lvl="1"/>
            <a:r>
              <a:rPr lang="en-US" dirty="0"/>
              <a:t>Dependent conditions: </a:t>
            </a:r>
            <a:r>
              <a:rPr lang="en-US" sz="1800" dirty="0">
                <a:latin typeface="Andale Mono" panose="020B0509000000000004" pitchFamily="49" charset="0"/>
              </a:rPr>
              <a:t>if (x) A; B; if (x) C;</a:t>
            </a:r>
          </a:p>
          <a:p>
            <a:r>
              <a:rPr lang="en-US" dirty="0"/>
              <a:t>Edge coverage</a:t>
            </a:r>
          </a:p>
          <a:p>
            <a:pPr lvl="1"/>
            <a:r>
              <a:rPr lang="en-US" dirty="0"/>
              <a:t>E.g., </a:t>
            </a:r>
            <a:r>
              <a:rPr lang="en-US" sz="1600" dirty="0">
                <a:latin typeface="Andale Mono" panose="020B0509000000000004" pitchFamily="49" charset="0"/>
              </a:rPr>
              <a:t>if (x &lt; 0) A; else if (x == 0) B; else if (x &gt; 0) C;</a:t>
            </a:r>
          </a:p>
          <a:p>
            <a:r>
              <a:rPr lang="en-US" dirty="0"/>
              <a:t>Statement coverage</a:t>
            </a:r>
          </a:p>
          <a:p>
            <a:pPr lvl="1"/>
            <a:r>
              <a:rPr lang="en-US" dirty="0"/>
              <a:t>Dead code (e.g., defensive programming)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26C9D-2553-4272-88E2-CE134DEA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D88-8CE2-4940-B4A7-0297A87B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95AF-2C67-E24F-8FEC-75AA7CD4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Mutation testing is a form of structural testing</a:t>
            </a:r>
          </a:p>
          <a:p>
            <a:r>
              <a:rPr lang="en-US" dirty="0"/>
              <a:t>The code in the SUT is mutated</a:t>
            </a:r>
          </a:p>
          <a:p>
            <a:pPr lvl="1"/>
            <a:r>
              <a:rPr lang="en-US" dirty="0"/>
              <a:t>E.g., replacing “</a:t>
            </a:r>
            <a:r>
              <a:rPr lang="en-US" dirty="0">
                <a:latin typeface="Andale Mono" panose="020B0509000000000004" pitchFamily="49" charset="0"/>
              </a:rPr>
              <a:t>&amp;&amp;</a:t>
            </a:r>
            <a:r>
              <a:rPr lang="en-US" dirty="0"/>
              <a:t>” with “</a:t>
            </a:r>
            <a:r>
              <a:rPr lang="en-US" dirty="0">
                <a:latin typeface="Andale Mono" panose="020B0509000000000004" pitchFamily="49" charset="0"/>
              </a:rPr>
              <a:t>||</a:t>
            </a:r>
            <a:r>
              <a:rPr lang="en-US" dirty="0"/>
              <a:t>” in an “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” statement. </a:t>
            </a:r>
          </a:p>
          <a:p>
            <a:r>
              <a:rPr lang="en-US" dirty="0"/>
              <a:t>Then we see if the test suite fails.</a:t>
            </a:r>
          </a:p>
          <a:p>
            <a:r>
              <a:rPr lang="en-US" dirty="0"/>
              <a:t>Mutation testing is more than coverage, because it checks that the change made a difference.</a:t>
            </a:r>
          </a:p>
          <a:p>
            <a:r>
              <a:rPr lang="en-US" dirty="0"/>
              <a:t>Difficult in practice:</a:t>
            </a:r>
          </a:p>
          <a:p>
            <a:pPr lvl="1"/>
            <a:r>
              <a:rPr lang="en-US" dirty="0"/>
              <a:t>Too many mutants possible (time)</a:t>
            </a:r>
          </a:p>
          <a:p>
            <a:pPr lvl="1"/>
            <a:r>
              <a:rPr lang="en-US" dirty="0"/>
              <a:t>Too many mutants are equivalent or uninteresting:</a:t>
            </a:r>
          </a:p>
          <a:p>
            <a:pPr lvl="2"/>
            <a:r>
              <a:rPr lang="en-US" dirty="0" err="1">
                <a:latin typeface="Andale Mono" panose="020B0509000000000004" pitchFamily="49" charset="0"/>
              </a:rPr>
              <a:t>rpc.set_deadline</a:t>
            </a:r>
            <a:r>
              <a:rPr lang="en-US" dirty="0">
                <a:latin typeface="Andale Mono" panose="020B0509000000000004" pitchFamily="49" charset="0"/>
              </a:rPr>
              <a:t>(10); </a:t>
            </a:r>
            <a:r>
              <a:rPr lang="en-US" dirty="0"/>
              <a:t>⟶ </a:t>
            </a:r>
            <a:r>
              <a:rPr lang="en-US" dirty="0" err="1">
                <a:latin typeface="Andale Mono" panose="020B0509000000000004" pitchFamily="49" charset="0"/>
              </a:rPr>
              <a:t>rpc.set_deadline</a:t>
            </a:r>
            <a:r>
              <a:rPr lang="en-US" dirty="0">
                <a:latin typeface="Andale Mono" panose="020B0509000000000004" pitchFamily="49" charset="0"/>
              </a:rPr>
              <a:t>(20);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2C41-FBD9-294C-AB76-58230C5D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B483C-D38B-8A46-B662-146BF4D0B5F4}"/>
              </a:ext>
            </a:extLst>
          </p:cNvPr>
          <p:cNvSpPr txBox="1"/>
          <p:nvPr/>
        </p:nvSpPr>
        <p:spPr>
          <a:xfrm>
            <a:off x="6469629" y="4126131"/>
            <a:ext cx="42819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Ink Free" panose="03080402000500000000" pitchFamily="66" charset="0"/>
              </a:rPr>
              <a:t>But possible!</a:t>
            </a:r>
          </a:p>
          <a:p>
            <a:pPr algn="ctr"/>
            <a:r>
              <a:rPr lang="en-US" b="1" dirty="0">
                <a:latin typeface="Ink Free" panose="03080402000500000000" pitchFamily="66" charset="0"/>
              </a:rPr>
              <a:t>https://</a:t>
            </a:r>
            <a:r>
              <a:rPr lang="en-US" b="1" dirty="0" err="1">
                <a:latin typeface="Ink Free" panose="03080402000500000000" pitchFamily="66" charset="0"/>
              </a:rPr>
              <a:t>research.google</a:t>
            </a:r>
            <a:r>
              <a:rPr lang="en-US" b="1" dirty="0">
                <a:latin typeface="Ink Free" panose="03080402000500000000" pitchFamily="66" charset="0"/>
              </a:rPr>
              <a:t>/pubs/pub46584/</a:t>
            </a:r>
          </a:p>
        </p:txBody>
      </p:sp>
    </p:spTree>
    <p:extLst>
      <p:ext uri="{BB962C8B-B14F-4D97-AF65-F5344CB8AC3E}">
        <p14:creationId xmlns:p14="http://schemas.microsoft.com/office/powerpoint/2010/main" val="18733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3A4-A4C7-4374-9D87-522BFF1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Testing Evaluates Software Systems </a:t>
            </a:r>
          </a:p>
        </p:txBody>
      </p:sp>
      <p:pic>
        <p:nvPicPr>
          <p:cNvPr id="1026" name="Picture 2" descr="Worker with clipboard">
            <a:extLst>
              <a:ext uri="{FF2B5EF4-FFF2-40B4-BE49-F238E27FC236}">
                <a16:creationId xmlns:a16="http://schemas.microsoft.com/office/drawing/2014/main" id="{5D7E3157-1F50-5E4C-8F1A-2F66F3B9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203" y="1825625"/>
            <a:ext cx="2665194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69B1-9D9C-4BA0-85DD-134DB7169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Validation: Are we building the right product?</a:t>
            </a:r>
          </a:p>
          <a:p>
            <a:r>
              <a:rPr lang="en-US" dirty="0"/>
              <a:t>Verification: Are we building the product right?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775E-D48B-4F98-AF70-7A1D6E32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pic>
        <p:nvPicPr>
          <p:cNvPr id="1028" name="Picture 4" descr="Complicated Machine ">
            <a:extLst>
              <a:ext uri="{FF2B5EF4-FFF2-40B4-BE49-F238E27FC236}">
                <a16:creationId xmlns:a16="http://schemas.microsoft.com/office/drawing/2014/main" id="{A8A425E6-F8DD-0C43-9305-0CAEA7826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903" r="18437" b="15369"/>
          <a:stretch/>
        </p:blipFill>
        <p:spPr bwMode="auto">
          <a:xfrm>
            <a:off x="3811397" y="3810461"/>
            <a:ext cx="2056413" cy="272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8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0624-E7B4-45F7-A5DE-3FD3F9B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Regression Tests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B52A-36FE-4269-8A34-5FF576C4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tests control maintenance:</a:t>
            </a:r>
          </a:p>
          <a:p>
            <a:pPr lvl="1"/>
            <a:r>
              <a:rPr lang="en-US" dirty="0"/>
              <a:t>A change cannot be committed until “all” tests pass. </a:t>
            </a:r>
          </a:p>
          <a:p>
            <a:pPr lvl="2"/>
            <a:r>
              <a:rPr lang="en-US" dirty="0"/>
              <a:t>Often “all tests” means “all </a:t>
            </a:r>
            <a:r>
              <a:rPr lang="en-US" i="1" dirty="0"/>
              <a:t>small automated unit </a:t>
            </a:r>
            <a:r>
              <a:rPr lang="en-US" dirty="0"/>
              <a:t>tests”</a:t>
            </a:r>
          </a:p>
          <a:p>
            <a:r>
              <a:rPr lang="en-US" dirty="0"/>
              <a:t>Adequacy includes whether tests cover all </a:t>
            </a:r>
            <a:r>
              <a:rPr lang="en-US" i="1" dirty="0"/>
              <a:t>uses:</a:t>
            </a:r>
          </a:p>
          <a:p>
            <a:pPr lvl="1"/>
            <a:r>
              <a:rPr lang="en-US" dirty="0"/>
              <a:t>Uses may include unspecified behavior:</a:t>
            </a:r>
          </a:p>
          <a:p>
            <a:pPr lvl="2"/>
            <a:r>
              <a:rPr lang="en-US" dirty="0"/>
              <a:t>E.g., Users may assume that a hash result is non-negative;</a:t>
            </a:r>
          </a:p>
          <a:p>
            <a:pPr lvl="2"/>
            <a:r>
              <a:rPr lang="en-US" dirty="0"/>
              <a:t>Hyrum’s law: any visible behavior may have dependents.</a:t>
            </a:r>
          </a:p>
          <a:p>
            <a:r>
              <a:rPr lang="en-US" dirty="0"/>
              <a:t>Users are responsible to add tests:</a:t>
            </a:r>
          </a:p>
          <a:p>
            <a:pPr lvl="1"/>
            <a:r>
              <a:rPr lang="en-US" dirty="0"/>
              <a:t>Beyoncé rule: “If you liked it you should have put a </a:t>
            </a:r>
            <a:r>
              <a:rPr lang="en-US" strike="sngStrike" dirty="0"/>
              <a:t>ring</a:t>
            </a:r>
            <a:r>
              <a:rPr lang="en-US" dirty="0"/>
              <a:t> </a:t>
            </a:r>
            <a:r>
              <a:rPr lang="en-US" b="1" dirty="0"/>
              <a:t>test</a:t>
            </a:r>
            <a:r>
              <a:rPr lang="en-US" dirty="0"/>
              <a:t> on it” (</a:t>
            </a:r>
            <a:r>
              <a:rPr lang="en-US" dirty="0" err="1"/>
              <a:t>SoftEng</a:t>
            </a:r>
            <a:r>
              <a:rPr lang="en-US" dirty="0"/>
              <a:t> @ Google)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249B-D41E-45C0-AD58-C9BB29EA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046BE-89F3-4F45-9539-A6A2FE012C7F}"/>
              </a:ext>
            </a:extLst>
          </p:cNvPr>
          <p:cNvSpPr txBox="1"/>
          <p:nvPr/>
        </p:nvSpPr>
        <p:spPr>
          <a:xfrm>
            <a:off x="3613355" y="1120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7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95A1-896E-4E16-BB73-FE40822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Regression Tests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5C1C-7B3E-4007-89DB-0606D7D8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Flaky</a:t>
            </a:r>
            <a:r>
              <a:rPr lang="en-US" dirty="0"/>
              <a:t> tests are those that fail intermittently:</a:t>
            </a:r>
          </a:p>
          <a:p>
            <a:pPr lvl="1"/>
            <a:r>
              <a:rPr lang="en-US" dirty="0"/>
              <a:t>Nondeterminism (e.g., hash codes, random numbers);</a:t>
            </a:r>
          </a:p>
          <a:p>
            <a:pPr lvl="1"/>
            <a:r>
              <a:rPr lang="en-US" dirty="0"/>
              <a:t>Timing issues (e.g., threads, network).</a:t>
            </a:r>
          </a:p>
          <a:p>
            <a:r>
              <a:rPr lang="en-US" i="1" dirty="0"/>
              <a:t>Brittle</a:t>
            </a:r>
            <a:r>
              <a:rPr lang="en-US" dirty="0"/>
              <a:t> tests are those that fail when tests changed:</a:t>
            </a:r>
          </a:p>
          <a:p>
            <a:pPr lvl="1"/>
            <a:r>
              <a:rPr lang="en-US" dirty="0"/>
              <a:t>Ordering (e.g., assume prior state)</a:t>
            </a:r>
          </a:p>
          <a:p>
            <a:r>
              <a:rPr lang="en-US" i="1" dirty="0"/>
              <a:t>Mystery</a:t>
            </a:r>
            <a:r>
              <a:rPr lang="en-US" dirty="0"/>
              <a:t> tests aren’t clear why they fail:</a:t>
            </a:r>
          </a:p>
          <a:p>
            <a:pPr lvl="1"/>
            <a:r>
              <a:rPr lang="en-US" dirty="0"/>
              <a:t>How can the developer know what to do to fix?</a:t>
            </a:r>
          </a:p>
          <a:p>
            <a:r>
              <a:rPr lang="en-US" dirty="0"/>
              <a:t>All these impede maintenance:</a:t>
            </a:r>
          </a:p>
          <a:p>
            <a:pPr lvl="1"/>
            <a:r>
              <a:rPr lang="en-US" dirty="0"/>
              <a:t>A capricious, rigid or incomprehensible gatekeeper impedes the ability to make progress.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B55AF-FE15-4F26-8039-2E6BCB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E2503-B8DC-C743-9014-495241E5E161}"/>
              </a:ext>
            </a:extLst>
          </p:cNvPr>
          <p:cNvSpPr/>
          <p:nvPr/>
        </p:nvSpPr>
        <p:spPr>
          <a:xfrm>
            <a:off x="8115761" y="4310142"/>
            <a:ext cx="1942639" cy="708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These definitions are not universal.</a:t>
            </a:r>
          </a:p>
        </p:txBody>
      </p:sp>
    </p:spTree>
    <p:extLst>
      <p:ext uri="{BB962C8B-B14F-4D97-AF65-F5344CB8AC3E}">
        <p14:creationId xmlns:p14="http://schemas.microsoft.com/office/powerpoint/2010/main" val="40643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DCC1-3C41-2746-969D-46933C27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Regression Tests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AF36-791E-3041-AA1C-9D9F35C3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“Test Smells” name problem aspects of tests:</a:t>
            </a:r>
          </a:p>
          <a:p>
            <a:pPr lvl="1"/>
            <a:r>
              <a:rPr lang="en-US" dirty="0"/>
              <a:t>“Smell” = “Disagreeable Odor” (metaphor)</a:t>
            </a:r>
          </a:p>
          <a:p>
            <a:pPr lvl="1"/>
            <a:r>
              <a:rPr lang="en-US" dirty="0"/>
              <a:t>Can be seen when reviewing tests;</a:t>
            </a:r>
          </a:p>
          <a:p>
            <a:pPr lvl="1"/>
            <a:r>
              <a:rPr lang="en-US" dirty="0"/>
              <a:t>Named (as Design Patterns) for communication.</a:t>
            </a:r>
          </a:p>
          <a:p>
            <a:r>
              <a:rPr lang="en-US" dirty="0"/>
              <a:t>Two lists of ”Test Smells”:</a:t>
            </a:r>
          </a:p>
          <a:p>
            <a:pPr lvl="1"/>
            <a:r>
              <a:rPr lang="en-US" dirty="0">
                <a:hlinkClick r:id="rId2"/>
              </a:rPr>
              <a:t>van Deursen et al. Refactoring test code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https://www.peruma.me/project/test-smells/</a:t>
            </a:r>
            <a:endParaRPr lang="en-US" dirty="0"/>
          </a:p>
          <a:p>
            <a:r>
              <a:rPr lang="en-US" dirty="0"/>
              <a:t>Smelly tests more likely to be flaky, brittle, mysterious or otherwise “bad.”</a:t>
            </a:r>
          </a:p>
          <a:p>
            <a:r>
              <a:rPr lang="en-US" dirty="0"/>
              <a:t>Some examples on next slides.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02F43-9831-6D47-942B-3B6C8011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666E1E-9981-4344-9C93-7F1762C4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 Smells (1)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C6621E-2781-4E88-9558-5FD10D353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it(‘writes right’, () =&gt; {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const w = 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</a:t>
            </a:r>
            <a:r>
              <a:rPr lang="en-US" sz="1800" dirty="0" err="1">
                <a:latin typeface="Andale Mono" panose="020B0509000000000004" pitchFamily="49" charset="0"/>
              </a:rPr>
              <a:t>fs.createWriteStream</a:t>
            </a:r>
            <a:r>
              <a:rPr lang="en-US" sz="1800" dirty="0">
                <a:latin typeface="Andale Mono" panose="020B0509000000000004" pitchFamily="49" charset="0"/>
              </a:rPr>
              <a:t>(‘</a:t>
            </a:r>
            <a:r>
              <a:rPr lang="en-US" sz="1800" dirty="0" err="1">
                <a:latin typeface="Andale Mono" panose="020B0509000000000004" pitchFamily="49" charset="0"/>
              </a:rPr>
              <a:t>test.txt</a:t>
            </a:r>
            <a:r>
              <a:rPr lang="en-US" sz="1800" dirty="0">
                <a:latin typeface="Andale Mono" panose="020B05090000000000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const t = </a:t>
            </a:r>
            <a:r>
              <a:rPr lang="en-US" sz="1800" dirty="0" err="1">
                <a:latin typeface="Andale Mono" panose="020B0509000000000004" pitchFamily="49" charset="0"/>
              </a:rPr>
              <a:t>createBigTree</a:t>
            </a:r>
            <a:r>
              <a:rPr lang="en-US" sz="1800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</a:t>
            </a:r>
            <a:r>
              <a:rPr lang="en-US" sz="1800" dirty="0" err="1">
                <a:latin typeface="Andale Mono" panose="020B0509000000000004" pitchFamily="49" charset="0"/>
              </a:rPr>
              <a:t>t.write</a:t>
            </a:r>
            <a:r>
              <a:rPr lang="en-US" sz="1800" dirty="0">
                <a:latin typeface="Andale Mono" panose="020B0509000000000004" pitchFamily="49" charset="0"/>
              </a:rPr>
              <a:t>(w);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</a:t>
            </a:r>
            <a:r>
              <a:rPr lang="en-US" sz="1800" dirty="0" err="1">
                <a:latin typeface="Andale Mono" panose="020B0509000000000004" pitchFamily="49" charset="0"/>
              </a:rPr>
              <a:t>w.end</a:t>
            </a:r>
            <a:r>
              <a:rPr lang="en-US" sz="1800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const d =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</a:t>
            </a:r>
            <a:r>
              <a:rPr lang="en-US" sz="1800" dirty="0" err="1">
                <a:latin typeface="Andale Mono" panose="020B0509000000000004" pitchFamily="49" charset="0"/>
              </a:rPr>
              <a:t>fs.readFileSync</a:t>
            </a:r>
            <a:r>
              <a:rPr lang="en-US" sz="1800" dirty="0">
                <a:latin typeface="Andale Mono" panose="020B0509000000000004" pitchFamily="49" charset="0"/>
              </a:rPr>
              <a:t>(‘</a:t>
            </a:r>
            <a:r>
              <a:rPr lang="en-US" sz="1800" dirty="0" err="1">
                <a:latin typeface="Andale Mono" panose="020B0509000000000004" pitchFamily="49" charset="0"/>
              </a:rPr>
              <a:t>test.txt</a:t>
            </a:r>
            <a:r>
              <a:rPr lang="en-US" sz="1800" dirty="0">
                <a:latin typeface="Andale Mono" panose="020B05090000000000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/* … check result … */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406C46-94CB-42E5-94E6-1AA59EBB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cap="small" dirty="0"/>
              <a:t>Resource Optimism</a:t>
            </a:r>
          </a:p>
          <a:p>
            <a:pPr lvl="1"/>
            <a:r>
              <a:rPr lang="en-US" dirty="0"/>
              <a:t>Assumes that certain external resources can be used.</a:t>
            </a:r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lvl="1"/>
            <a:r>
              <a:rPr lang="en-US" dirty="0"/>
              <a:t>If assumption proves false, test becomes “flaky.”</a:t>
            </a:r>
          </a:p>
          <a:p>
            <a:pPr lvl="1"/>
            <a:r>
              <a:rPr lang="en-US" dirty="0"/>
              <a:t>Here we are assuming “</a:t>
            </a:r>
            <a:r>
              <a:rPr lang="en-US" dirty="0" err="1"/>
              <a:t>test.txt</a:t>
            </a:r>
            <a:r>
              <a:rPr lang="en-US" dirty="0"/>
              <a:t>” is writable and not being used by something else (e.g. this same test being run in parallel).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FBAA-7AEB-2349-B7DB-F085ABE9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3CE1-E3E6-2642-80C5-C4892F21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Smells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992-B8B3-464C-BBFD-A5091C00A9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it(‘remove only removes one’, () =&gt;{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const tree = </a:t>
            </a:r>
            <a:r>
              <a:rPr lang="en-US" sz="2600" dirty="0" err="1">
                <a:latin typeface="Andale Mono" panose="020B0509000000000004" pitchFamily="49" charset="0"/>
              </a:rPr>
              <a:t>makeBST</a:t>
            </a:r>
            <a:r>
              <a:rPr lang="en-US" sz="2600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for (let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= 0;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&lt; 1000; ++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</a:t>
            </a:r>
            <a:r>
              <a:rPr lang="en-US" sz="2600" dirty="0" err="1">
                <a:latin typeface="Andale Mono" panose="020B0509000000000004" pitchFamily="49" charset="0"/>
              </a:rPr>
              <a:t>tree.add</a:t>
            </a:r>
            <a:r>
              <a:rPr lang="en-US" sz="2600" dirty="0">
                <a:latin typeface="Andale Mono" panose="020B0509000000000004" pitchFamily="49" charset="0"/>
              </a:rPr>
              <a:t>(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for (let j = 0; j &lt; 1000; ++j)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for (let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= 0;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&lt; 1000; ++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  if (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!= j) </a:t>
            </a:r>
            <a:r>
              <a:rPr lang="en-US" sz="2600" dirty="0" err="1">
                <a:latin typeface="Andale Mono" panose="020B0509000000000004" pitchFamily="49" charset="0"/>
              </a:rPr>
              <a:t>tree.remove</a:t>
            </a:r>
            <a:r>
              <a:rPr lang="en-US" sz="2600" dirty="0">
                <a:latin typeface="Andale Mono" panose="020B0509000000000004" pitchFamily="49" charset="0"/>
              </a:rPr>
              <a:t>(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expect(</a:t>
            </a:r>
            <a:r>
              <a:rPr lang="en-US" sz="2600" dirty="0" err="1">
                <a:latin typeface="Andale Mono" panose="020B0509000000000004" pitchFamily="49" charset="0"/>
              </a:rPr>
              <a:t>tree.contains</a:t>
            </a:r>
            <a:r>
              <a:rPr lang="en-US" sz="2600" dirty="0">
                <a:latin typeface="Andale Mono" panose="020B0509000000000004" pitchFamily="49" charset="0"/>
              </a:rPr>
              <a:t>(j)).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  </a:t>
            </a:r>
            <a:r>
              <a:rPr lang="en-US" sz="2600" dirty="0" err="1">
                <a:latin typeface="Andale Mono" panose="020B0509000000000004" pitchFamily="49" charset="0"/>
              </a:rPr>
              <a:t>toBe</a:t>
            </a:r>
            <a:r>
              <a:rPr lang="en-US" sz="2600" dirty="0">
                <a:latin typeface="Andale Mono" panose="020B05090000000000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24FF7-36E0-8849-B8F8-1FCB73B966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cap="small" dirty="0"/>
              <a:t>Conditional Test Logic</a:t>
            </a:r>
            <a:endParaRPr lang="en-US" sz="3400" dirty="0"/>
          </a:p>
          <a:p>
            <a:pPr lvl="1"/>
            <a:r>
              <a:rPr lang="en-US" sz="3400" dirty="0"/>
              <a:t>Test code has conditionals/loops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Problem:</a:t>
            </a:r>
          </a:p>
          <a:p>
            <a:pPr lvl="1"/>
            <a:r>
              <a:rPr lang="en-US" sz="3400" dirty="0"/>
              <a:t>Test is hard to understand.</a:t>
            </a:r>
          </a:p>
          <a:p>
            <a:pPr lvl="1"/>
            <a:r>
              <a:rPr lang="en-US" sz="3400" dirty="0"/>
              <a:t>If it fails, no clue as to what went wrong:</a:t>
            </a:r>
          </a:p>
          <a:p>
            <a:pPr lvl="2"/>
            <a:r>
              <a:rPr lang="en-US" sz="3000" dirty="0"/>
              <a:t>“false is not true”</a:t>
            </a:r>
          </a:p>
          <a:p>
            <a:pPr lvl="1"/>
            <a:r>
              <a:rPr lang="en-US" sz="3400" dirty="0"/>
              <a:t>Test is a “mystery” test.</a:t>
            </a:r>
          </a:p>
          <a:p>
            <a:pPr lvl="1"/>
            <a:endParaRPr lang="en-US" sz="3400" dirty="0"/>
          </a:p>
          <a:p>
            <a:pPr marL="0" indent="0">
              <a:buNone/>
            </a:pPr>
            <a:r>
              <a:rPr lang="en-US" sz="3800" dirty="0"/>
              <a:t>(Incidentally, also suffers from hard-coding 1000 in the test.)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E6AC-BBE4-9944-A7C4-F1D53F83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FC2B-8CC4-2C4E-90EE-D42967A6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Smells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F781-E152-EA44-8A74-BDCC4B30C0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it(‘removes max’, ()=&gt;{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tree.remove</a:t>
            </a:r>
            <a:r>
              <a:rPr lang="en-US" dirty="0">
                <a:latin typeface="Andale Mono" panose="020B0509000000000004" pitchFamily="49" charset="0"/>
              </a:rPr>
              <a:t>(31);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expect(</a:t>
            </a:r>
            <a:r>
              <a:rPr lang="en-US" dirty="0" err="1">
                <a:latin typeface="Andale Mono" panose="020B0509000000000004" pitchFamily="49" charset="0"/>
              </a:rPr>
              <a:t>tree.size</a:t>
            </a:r>
            <a:r>
              <a:rPr lang="en-US" dirty="0">
                <a:latin typeface="Andale Mono" panose="020B0509000000000004" pitchFamily="49" charset="0"/>
              </a:rPr>
              <a:t>()).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toBe</a:t>
            </a:r>
            <a:r>
              <a:rPr lang="en-US" dirty="0">
                <a:latin typeface="Andale Mono" panose="020B05090000000000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FEF1-A886-944C-9BBE-78C9CE395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small" dirty="0"/>
              <a:t>Mystery Guest</a:t>
            </a:r>
          </a:p>
          <a:p>
            <a:pPr lvl="1"/>
            <a:r>
              <a:rPr lang="en-US" dirty="0"/>
              <a:t>Uses information unknown to test;</a:t>
            </a:r>
          </a:p>
          <a:p>
            <a:pPr lvl="1"/>
            <a:r>
              <a:rPr lang="en-US" dirty="0"/>
              <a:t>Assumes (mutable) context.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</a:t>
            </a:r>
          </a:p>
          <a:p>
            <a:pPr lvl="1"/>
            <a:r>
              <a:rPr lang="en-US" dirty="0"/>
              <a:t>Test will mis-behave if reordered</a:t>
            </a:r>
          </a:p>
          <a:p>
            <a:pPr lvl="1"/>
            <a:r>
              <a:rPr lang="en-US" dirty="0"/>
              <a:t>Test is “brittle.”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2C7A8-AD6A-4549-A7F0-15846F3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C7E-B0D8-174C-B371-1E130AAE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Tests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8D2D-D12E-9440-94CD-E5615016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 </a:t>
            </a:r>
            <a:r>
              <a:rPr lang="en-US" b="1" dirty="0"/>
              <a:t>hermetic</a:t>
            </a:r>
          </a:p>
          <a:p>
            <a:pPr lvl="1"/>
            <a:r>
              <a:rPr lang="en-US" dirty="0"/>
              <a:t>Reduce flakiness.</a:t>
            </a:r>
          </a:p>
          <a:p>
            <a:r>
              <a:rPr lang="en-US" dirty="0"/>
              <a:t>Tests should be </a:t>
            </a:r>
            <a:r>
              <a:rPr lang="en-US" b="1" dirty="0"/>
              <a:t>clear</a:t>
            </a:r>
          </a:p>
          <a:p>
            <a:pPr lvl="1"/>
            <a:r>
              <a:rPr lang="en-US" dirty="0"/>
              <a:t>After failure, should be clear what went wrong.</a:t>
            </a:r>
          </a:p>
          <a:p>
            <a:r>
              <a:rPr lang="en-US" dirty="0"/>
              <a:t>Tests should be scoped as </a:t>
            </a:r>
            <a:r>
              <a:rPr lang="en-US" b="1" dirty="0"/>
              <a:t>small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Faster and more reliable.</a:t>
            </a:r>
          </a:p>
          <a:p>
            <a:r>
              <a:rPr lang="en-US" dirty="0"/>
              <a:t>Tests should make calls against </a:t>
            </a:r>
            <a:r>
              <a:rPr lang="en-US" b="1" dirty="0"/>
              <a:t>public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Or they become brittle.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F44A-61A5-5E42-A861-33E5F133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0DD98-A1F5-E048-A15C-B184FDAC7ECA}"/>
              </a:ext>
            </a:extLst>
          </p:cNvPr>
          <p:cNvSpPr txBox="1"/>
          <p:nvPr/>
        </p:nvSpPr>
        <p:spPr>
          <a:xfrm>
            <a:off x="994475" y="5528332"/>
            <a:ext cx="102030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Ink Free" panose="03080402000500000000" pitchFamily="66" charset="0"/>
              </a:rPr>
              <a:t>For a fuller treatment: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learning.oreilly.com</a:t>
            </a:r>
            <a:r>
              <a:rPr lang="en-US" dirty="0"/>
              <a:t>/library/view/software-engineering-at/9781492082781/ch12.html#unit_testing</a:t>
            </a:r>
          </a:p>
        </p:txBody>
      </p:sp>
    </p:spTree>
    <p:extLst>
      <p:ext uri="{BB962C8B-B14F-4D97-AF65-F5344CB8AC3E}">
        <p14:creationId xmlns:p14="http://schemas.microsoft.com/office/powerpoint/2010/main" val="38192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7AD-1809-4173-85DB-C6679D1D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4701-46F5-4631-A66B-9AC1D552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you've studied this lesson, you should be able to:</a:t>
            </a:r>
          </a:p>
          <a:p>
            <a:pPr lvl="1" fontAlgn="base"/>
            <a:r>
              <a:rPr lang="en-US" dirty="0"/>
              <a:t>Describe measures of test suite adequacy, and to know </a:t>
            </a:r>
            <a:r>
              <a:rPr lang="en-US"/>
              <a:t>their limitations;</a:t>
            </a:r>
            <a:endParaRPr lang="en-US" dirty="0"/>
          </a:p>
          <a:p>
            <a:pPr lvl="1" fontAlgn="base"/>
            <a:r>
              <a:rPr lang="en-US" dirty="0"/>
              <a:t>Distinguish flaky and brittle tests;</a:t>
            </a:r>
          </a:p>
          <a:p>
            <a:pPr lvl="1" fontAlgn="base"/>
            <a:r>
              <a:rPr lang="en-US" dirty="0"/>
              <a:t>Name several test smells, and give examples;</a:t>
            </a:r>
          </a:p>
          <a:p>
            <a:pPr lvl="1" fontAlgn="base"/>
            <a:r>
              <a:rPr lang="en-US" dirty="0"/>
              <a:t>Explain some properties of good tests.</a:t>
            </a:r>
          </a:p>
          <a:p>
            <a:pPr lvl="1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34773-9D4D-43DB-BE71-9B7317CC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9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Looking ahead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lesson, we will look closer </a:t>
            </a:r>
            <a:r>
              <a:rPr lang="en-US"/>
              <a:t>at system tests.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69B1-9D9C-4BA0-85DD-134DB7169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838200" y="1825626"/>
            <a:ext cx="5181600" cy="2175669"/>
          </a:xfrm>
        </p:spPr>
        <p:txBody>
          <a:bodyPr>
            <a:normAutofit/>
          </a:bodyPr>
          <a:lstStyle/>
          <a:p>
            <a:r>
              <a:rPr lang="en-US" dirty="0"/>
              <a:t>Purpose: Are tests checking the right things?</a:t>
            </a:r>
          </a:p>
          <a:p>
            <a:r>
              <a:rPr lang="en-US" dirty="0"/>
              <a:t>Adequacy: Are they checking the things right?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DC3A4-A4C7-4374-9D87-522BFF1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How Do We Evaluate Tests?</a:t>
            </a:r>
          </a:p>
        </p:txBody>
      </p:sp>
      <p:pic>
        <p:nvPicPr>
          <p:cNvPr id="1026" name="Picture 2" descr="Worker with clipboard">
            <a:extLst>
              <a:ext uri="{FF2B5EF4-FFF2-40B4-BE49-F238E27FC236}">
                <a16:creationId xmlns:a16="http://schemas.microsoft.com/office/drawing/2014/main" id="{5D7E3157-1F50-5E4C-8F1A-2F66F3B9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087" y="1847850"/>
            <a:ext cx="2665194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775E-D48B-4F98-AF70-7A1D6E32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pic>
        <p:nvPicPr>
          <p:cNvPr id="1028" name="Picture 4" descr="Complicated Machine">
            <a:extLst>
              <a:ext uri="{FF2B5EF4-FFF2-40B4-BE49-F238E27FC236}">
                <a16:creationId xmlns:a16="http://schemas.microsoft.com/office/drawing/2014/main" id="{A8A425E6-F8DD-0C43-9305-0CAEA7826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903" r="18437" b="15369"/>
          <a:stretch/>
        </p:blipFill>
        <p:spPr bwMode="auto">
          <a:xfrm>
            <a:off x="9445281" y="3747678"/>
            <a:ext cx="2056413" cy="272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rtoon inspector">
            <a:extLst>
              <a:ext uri="{FF2B5EF4-FFF2-40B4-BE49-F238E27FC236}">
                <a16:creationId xmlns:a16="http://schemas.microsoft.com/office/drawing/2014/main" id="{F1440C14-85A1-324E-ACDD-BF5F3290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9944" y="3937153"/>
            <a:ext cx="25400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Describe measures of test suite adequacy, and to know their limitations;</a:t>
            </a:r>
          </a:p>
          <a:p>
            <a:pPr lvl="1" fontAlgn="base"/>
            <a:r>
              <a:rPr lang="en-US" dirty="0"/>
              <a:t>Distinguish flaky and brittle tests;</a:t>
            </a:r>
          </a:p>
          <a:p>
            <a:pPr lvl="1" fontAlgn="base"/>
            <a:r>
              <a:rPr lang="en-US" dirty="0"/>
              <a:t>Name several test smells, and give examples;</a:t>
            </a:r>
          </a:p>
          <a:p>
            <a:pPr lvl="1" fontAlgn="base"/>
            <a:r>
              <a:rPr lang="en-US" dirty="0"/>
              <a:t>Explain some properties of good tests.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Four Purposes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Acceptance Test</a:t>
            </a:r>
          </a:p>
          <a:p>
            <a:pPr lvl="1"/>
            <a:r>
              <a:rPr lang="en-US" dirty="0"/>
              <a:t>Customer-level requirement testing</a:t>
            </a:r>
          </a:p>
          <a:p>
            <a:pPr lvl="1"/>
            <a:r>
              <a:rPr lang="en-US" dirty="0"/>
              <a:t>Validation: Are we building the right system ?</a:t>
            </a:r>
          </a:p>
          <a:p>
            <a:r>
              <a:rPr lang="en-US" dirty="0"/>
              <a:t>Functional Test</a:t>
            </a:r>
          </a:p>
          <a:p>
            <a:pPr lvl="1"/>
            <a:r>
              <a:rPr lang="en-US" dirty="0"/>
              <a:t>“Black-Box” testing</a:t>
            </a:r>
          </a:p>
          <a:p>
            <a:pPr lvl="1"/>
            <a:r>
              <a:rPr lang="en-US" dirty="0"/>
              <a:t>Specification Testing</a:t>
            </a:r>
          </a:p>
          <a:p>
            <a:r>
              <a:rPr lang="en-US" dirty="0"/>
              <a:t>Structural Test</a:t>
            </a:r>
          </a:p>
          <a:p>
            <a:pPr lvl="1"/>
            <a:r>
              <a:rPr lang="en-US" dirty="0"/>
              <a:t>“White-Box” testing</a:t>
            </a:r>
          </a:p>
          <a:p>
            <a:pPr lvl="1"/>
            <a:r>
              <a:rPr lang="en-US" dirty="0"/>
              <a:t>Exercising the code</a:t>
            </a:r>
          </a:p>
          <a:p>
            <a:r>
              <a:rPr lang="en-US" dirty="0"/>
              <a:t>Regression Test</a:t>
            </a:r>
          </a:p>
          <a:p>
            <a:pPr lvl="1"/>
            <a:r>
              <a:rPr lang="en-US" dirty="0"/>
              <a:t>Prevent bugs from (re-)entering during maintenance.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9643-FBCE-2F41-BAEA-4D0746B62CD5}"/>
              </a:ext>
            </a:extLst>
          </p:cNvPr>
          <p:cNvSpPr/>
          <p:nvPr/>
        </p:nvSpPr>
        <p:spPr>
          <a:xfrm>
            <a:off x="6433089" y="3495839"/>
            <a:ext cx="2504434" cy="677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These purposes are copied from Lesson 5.1</a:t>
            </a:r>
          </a:p>
        </p:txBody>
      </p:sp>
    </p:spTree>
    <p:extLst>
      <p:ext uri="{BB962C8B-B14F-4D97-AF65-F5344CB8AC3E}">
        <p14:creationId xmlns:p14="http://schemas.microsoft.com/office/powerpoint/2010/main" val="116515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5997-D86B-084E-B553-3B1E1D64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Adequacy of Acceptance Tests</a:t>
            </a:r>
          </a:p>
        </p:txBody>
      </p:sp>
      <p:pic>
        <p:nvPicPr>
          <p:cNvPr id="4098" name="Picture 2" descr="round table discussion">
            <a:extLst>
              <a:ext uri="{FF2B5EF4-FFF2-40B4-BE49-F238E27FC236}">
                <a16:creationId xmlns:a16="http://schemas.microsoft.com/office/drawing/2014/main" id="{B031660C-27A1-974B-B1D0-85D39DBD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286" y="1825625"/>
            <a:ext cx="4821427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10BF-891D-174E-B27B-4D7B6C56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Crucial: meet with prospective customers.</a:t>
            </a:r>
          </a:p>
          <a:p>
            <a:r>
              <a:rPr lang="en-US" dirty="0"/>
              <a:t>This is difficult, time-consuming and expensive.</a:t>
            </a:r>
          </a:p>
          <a:p>
            <a:r>
              <a:rPr lang="en-US" dirty="0"/>
              <a:t>But building the wrong product is much worse!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0C56-B564-2941-85B6-7488B1E3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764-2D24-1D42-8D48-92B819F0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Supplement to Acceptance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731B-23D7-9647-A33A-FF08AE216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i="1" dirty="0"/>
              <a:t>Dogfooding</a:t>
            </a:r>
            <a:r>
              <a:rPr lang="en-US" dirty="0"/>
              <a:t> (“Eat your own dogfood”)</a:t>
            </a:r>
          </a:p>
          <a:p>
            <a:r>
              <a:rPr lang="en-US" dirty="0"/>
              <a:t>Be your own customer.</a:t>
            </a:r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Employees unrepresentative of customers</a:t>
            </a:r>
          </a:p>
          <a:p>
            <a:pPr lvl="1"/>
            <a:r>
              <a:rPr lang="en-US" dirty="0"/>
              <a:t>Whether someone can be compelled to use a product does not say whether they would purchase it.</a:t>
            </a:r>
          </a:p>
        </p:txBody>
      </p:sp>
      <p:pic>
        <p:nvPicPr>
          <p:cNvPr id="3074" name="Picture 2" descr="Snake/dragon eating own tail">
            <a:extLst>
              <a:ext uri="{FF2B5EF4-FFF2-40B4-BE49-F238E27FC236}">
                <a16:creationId xmlns:a16="http://schemas.microsoft.com/office/drawing/2014/main" id="{248DB886-2F5F-754B-849A-8B6BF0A1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797" y="1825625"/>
            <a:ext cx="416640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9DE67-E4BE-6541-B14D-41F7569C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roach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Foreshadowing</a:t>
            </a:r>
          </a:p>
        </p:txBody>
      </p:sp>
      <p:sp>
        <p:nvSpPr>
          <p:cNvPr id="218" name="first half of the course: emphasis on skills development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Lesson 6.1, we cover “User-Centered Design”</a:t>
            </a:r>
          </a:p>
          <a:p>
            <a:r>
              <a:rPr lang="en-US" dirty="0"/>
              <a:t>These techniques can help us generate and evaluate acceptance tests.</a:t>
            </a:r>
          </a:p>
          <a:p>
            <a:endParaRPr lang="en-US" dirty="0"/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B4CDD-2C08-294C-B905-3483BF927D37}"/>
              </a:ext>
            </a:extLst>
          </p:cNvPr>
          <p:cNvSpPr/>
          <p:nvPr/>
        </p:nvSpPr>
        <p:spPr>
          <a:xfrm>
            <a:off x="4825514" y="3429000"/>
            <a:ext cx="2209466" cy="586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More later!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urse Mechanic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Adequacy</a:t>
            </a:r>
          </a:p>
        </p:txBody>
      </p:sp>
      <p:sp>
        <p:nvSpPr>
          <p:cNvPr id="184" name="See syllabus for all of the usual stuff…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Tests also known as “Black-Box” testing.</a:t>
            </a:r>
          </a:p>
          <a:p>
            <a:r>
              <a:rPr lang="en-US" dirty="0"/>
              <a:t>Testing without regard to the implementation.</a:t>
            </a:r>
          </a:p>
          <a:p>
            <a:r>
              <a:rPr lang="en-US" dirty="0"/>
              <a:t>Functional tests are proxies for a </a:t>
            </a:r>
            <a:r>
              <a:rPr lang="en-US" i="1" dirty="0"/>
              <a:t>specification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precise definition of all behavior of a SUT (outputs, state mutation, other effects) in all situations (state and inputs)</a:t>
            </a:r>
          </a:p>
          <a:p>
            <a:pPr lvl="1"/>
            <a:r>
              <a:rPr lang="en-US" dirty="0"/>
              <a:t>A specification may be formal (mathematical), informal (natural language) or implicit (“I know it when I see it”).</a:t>
            </a:r>
          </a:p>
          <a:p>
            <a:pPr lvl="1"/>
            <a:r>
              <a:rPr lang="en-US" dirty="0"/>
              <a:t>Adequacy of test suite is probability that an implementation passing all the tests actually fulfils the specification.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F43BB-13F1-408A-8B9B-BE74663C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EB355-1B4E-A941-B49D-53BB89503CA1}"/>
              </a:ext>
            </a:extLst>
          </p:cNvPr>
          <p:cNvSpPr/>
          <p:nvPr/>
        </p:nvSpPr>
        <p:spPr>
          <a:xfrm>
            <a:off x="8877466" y="5202119"/>
            <a:ext cx="2476333" cy="829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Not coverage of the SUT space!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847A-24A7-6B4A-98DC-89409A76AC5D}"/>
              </a:ext>
            </a:extLst>
          </p:cNvPr>
          <p:cNvSpPr/>
          <p:nvPr/>
        </p:nvSpPr>
        <p:spPr>
          <a:xfrm>
            <a:off x="1106129" y="5851498"/>
            <a:ext cx="5914103" cy="829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E.g.: If a test contradicts the specification, the suite including it has zero adequacy!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.1 Course Introduction" id="{C283707D-DC93-9443-9226-AE6B5890B892}" vid="{BF9F8F4F-B10F-F342-ACD0-42210C230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3803</TotalTime>
  <Words>2091</Words>
  <Application>Microsoft Macintosh PowerPoint</Application>
  <PresentationFormat>Widescreen</PresentationFormat>
  <Paragraphs>292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Andale Mono</vt:lpstr>
      <vt:lpstr>Arial</vt:lpstr>
      <vt:lpstr>Calibri</vt:lpstr>
      <vt:lpstr>Ink Free</vt:lpstr>
      <vt:lpstr>Verdana</vt:lpstr>
      <vt:lpstr>Office Theme</vt:lpstr>
      <vt:lpstr>CS 4350: Fundamentals of Software Engineering CS 5500: Foundations of Software Engineering  Lesson 5.3 Evaluating Tests</vt:lpstr>
      <vt:lpstr>Testing Evaluates Software Systems </vt:lpstr>
      <vt:lpstr>How Do We Evaluate Tests?</vt:lpstr>
      <vt:lpstr>Learning Objectives for this Lesson</vt:lpstr>
      <vt:lpstr>Review: Four Purposes of Tests</vt:lpstr>
      <vt:lpstr>Adequacy of Acceptance Tests</vt:lpstr>
      <vt:lpstr>Supplement to Acceptance Evaluation</vt:lpstr>
      <vt:lpstr>Foreshadowing</vt:lpstr>
      <vt:lpstr>Functional Testing Adequacy</vt:lpstr>
      <vt:lpstr>Coverage of Abstraction of SUT (1)</vt:lpstr>
      <vt:lpstr>Coverage of Abstraction of SUT (2)</vt:lpstr>
      <vt:lpstr>Coverage of Abstraction of SUT (3)</vt:lpstr>
      <vt:lpstr>Adequacy of Structural Testing</vt:lpstr>
      <vt:lpstr>Structural Testing Example (1)</vt:lpstr>
      <vt:lpstr>Structural Testing Example (2)</vt:lpstr>
      <vt:lpstr>Structural Testing: Paths</vt:lpstr>
      <vt:lpstr>Structural Test Criteria</vt:lpstr>
      <vt:lpstr>100% Coverage may be Impossible</vt:lpstr>
      <vt:lpstr>Mutation Testing</vt:lpstr>
      <vt:lpstr>Adequacy of Regression Tests (1)</vt:lpstr>
      <vt:lpstr>Adequacy of Regression Tests (2)</vt:lpstr>
      <vt:lpstr>Adequacy of Regression Tests (3)</vt:lpstr>
      <vt:lpstr>Test Smells (1)</vt:lpstr>
      <vt:lpstr>Test Smells (2)</vt:lpstr>
      <vt:lpstr>Test Smells (3)</vt:lpstr>
      <vt:lpstr>What Makes Tests Good</vt:lpstr>
      <vt:lpstr>Review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5.3 Evaluating Tests</dc:title>
  <dc:creator>John T Boyland</dc:creator>
  <cp:lastModifiedBy>John T Boyland</cp:lastModifiedBy>
  <cp:revision>63</cp:revision>
  <cp:lastPrinted>2021-01-26T15:23:14Z</cp:lastPrinted>
  <dcterms:created xsi:type="dcterms:W3CDTF">2021-01-23T14:04:33Z</dcterms:created>
  <dcterms:modified xsi:type="dcterms:W3CDTF">2021-02-11T18:48:43Z</dcterms:modified>
</cp:coreProperties>
</file>