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Hi, this is Professor Bell. In this lesson, we’ll begin to investigate security concerns in software engineering - starting with a discussion of security threats.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Confidentiality - is information disclosed to unauthorized parties? This is not privacy, because the end-user doesn’t get to make a choice. Might make privacy a sub-requirement of confidentiality</a:t>
            </a:r>
          </a:p>
          <a:p>
            <a:pPr/>
            <a:r>
              <a:t>Integrity - is our code or data tampered with, at rest, or in transit? usually more of a commercial interest. Someone downloads my customer database is not as bad to my business as someone destroying it</a:t>
            </a:r>
          </a:p>
          <a:p>
            <a:pPr/>
            <a:r>
              <a:t>Availability - Can someone prevent my system from otherwise functioning? note that leaving something unplugged solves confidentiality and integrity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Before getting into software security, let’s talk a bit about physical security. Imagine that you have just moved to a new house, and someone just moved out. Are there things that you would want to do to secure your belongings?</a:t>
            </a:r>
            <a:br/>
            <a:r>
              <a:t>For instance - do you change the locks? Maybe you are concerned that the former tenant still has keys.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This lesson will focus on threats. The following lesson will focus on detecting and removing vulnerabilities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Usually we trust our code to be bug-free. That’s usually not a great assumption.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Next, will discuss specific vulnerabilities, and ways to mitigate them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6"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97"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98"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6"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0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Slide Title"/>
          <p:cNvSpPr txBox="1"/>
          <p:nvPr>
            <p:ph type="title" hasCustomPrompt="1"/>
          </p:nvPr>
        </p:nvSpPr>
        <p:spPr>
          <a:prstGeom prst="rect">
            <a:avLst/>
          </a:prstGeom>
        </p:spPr>
        <p:txBody>
          <a:bodyPr/>
          <a:lstStyle/>
          <a:p>
            <a:pPr/>
            <a:r>
              <a:t>Slide Title</a:t>
            </a:r>
          </a:p>
        </p:txBody>
      </p:sp>
      <p:sp>
        <p:nvSpPr>
          <p:cNvPr id="2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2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3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3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3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3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4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4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4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4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52"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5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6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6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62"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7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7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7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8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88"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amazon.com"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amazon.com" TargetMode="External"/><Relationship Id="rId4" Type="http://schemas.openxmlformats.org/officeDocument/2006/relationships/image" Target="../media/image2.png"/><Relationship Id="rId5"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mazon.com"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mazon.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hyperlink" Target="https://eslint.org/blog/2018/07/postmortem-for-malicious-package-publishes" TargetMode="External"/><Relationship Id="rId5" Type="http://schemas.openxmlformats.org/officeDocument/2006/relationships/hyperlink" Target="https://www.theverge.com/2021/1/26/22248631/solarwinds-hack-cybersecurity-us-menn-decoder-podcast"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sa/4.0/"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Jonathan Bell, John Boyland, Mitch Wand…"/>
          <p:cNvSpPr txBox="1"/>
          <p:nvPr>
            <p:ph type="body" idx="21"/>
          </p:nvPr>
        </p:nvSpPr>
        <p:spPr>
          <a:xfrm>
            <a:off x="1201340" y="11177783"/>
            <a:ext cx="21971003" cy="1959509"/>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br/>
            <a:r>
              <a:t>© 2021, released under </a:t>
            </a:r>
            <a:r>
              <a:rPr u="sng">
                <a:hlinkClick r:id="rId3" invalidUrl="" action="" tgtFrame="" tooltip="" history="1" highlightClick="0" endSnd="0"/>
              </a:rPr>
              <a:t>CC BY-SA</a:t>
            </a:r>
          </a:p>
        </p:txBody>
      </p:sp>
      <p:sp>
        <p:nvSpPr>
          <p:cNvPr id="124" name="CS 4530 &amp; CS 5500…"/>
          <p:cNvSpPr txBox="1"/>
          <p:nvPr>
            <p:ph type="ctrTitle"/>
          </p:nvPr>
        </p:nvSpPr>
        <p:spPr>
          <a:prstGeom prst="rect">
            <a:avLst/>
          </a:prstGeom>
        </p:spPr>
        <p:txBody>
          <a:bodyPr/>
          <a:lstStyle/>
          <a:p>
            <a:pPr>
              <a:defRPr>
                <a:solidFill>
                  <a:srgbClr val="005493"/>
                </a:solidFill>
              </a:defRPr>
            </a:pPr>
            <a:r>
              <a:t>CS 4530 &amp; CS 5500</a:t>
            </a:r>
          </a:p>
          <a:p>
            <a:pPr>
              <a:defRPr>
                <a:solidFill>
                  <a:srgbClr val="005493"/>
                </a:solidFill>
              </a:defRPr>
            </a:pPr>
            <a:r>
              <a:t>Software Engineering</a:t>
            </a:r>
          </a:p>
        </p:txBody>
      </p:sp>
      <p:sp>
        <p:nvSpPr>
          <p:cNvPr id="125" name="Lecture 9.3: Software Engineering &amp; Security Threats"/>
          <p:cNvSpPr txBox="1"/>
          <p:nvPr>
            <p:ph type="subTitle" sz="quarter" idx="1"/>
          </p:nvPr>
        </p:nvSpPr>
        <p:spPr>
          <a:prstGeom prst="rect">
            <a:avLst/>
          </a:prstGeom>
        </p:spPr>
        <p:txBody>
          <a:bodyPr/>
          <a:lstStyle/>
          <a:p>
            <a:pPr/>
            <a:r>
              <a:t>Lecture 9.3: Software Engineering &amp; Security Threats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xample: Threat at the Boundary"/>
          <p:cNvSpPr txBox="1"/>
          <p:nvPr>
            <p:ph type="title"/>
          </p:nvPr>
        </p:nvSpPr>
        <p:spPr>
          <a:prstGeom prst="rect">
            <a:avLst/>
          </a:prstGeom>
        </p:spPr>
        <p:txBody>
          <a:bodyPr/>
          <a:lstStyle/>
          <a:p>
            <a:pPr/>
            <a:r>
              <a:t>Example: Threat at the Boundary</a:t>
            </a:r>
          </a:p>
        </p:txBody>
      </p:sp>
      <p:sp>
        <p:nvSpPr>
          <p:cNvPr id="179" name="Web Serv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Web Server</a:t>
            </a:r>
          </a:p>
        </p:txBody>
      </p:sp>
      <p:sp>
        <p:nvSpPr>
          <p:cNvPr id="180" name="Rectangle"/>
          <p:cNvSpPr/>
          <p:nvPr/>
        </p:nvSpPr>
        <p:spPr>
          <a:xfrm>
            <a:off x="18499463" y="2967551"/>
            <a:ext cx="2101198" cy="6637898"/>
          </a:xfrm>
          <a:prstGeom prst="rect">
            <a:avLst/>
          </a:prstGeom>
          <a:solidFill>
            <a:srgbClr val="70BF41"/>
          </a:solid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81" name="client page…"/>
          <p:cNvSpPr txBox="1"/>
          <p:nvPr/>
        </p:nvSpPr>
        <p:spPr>
          <a:xfrm>
            <a:off x="3784560" y="9632156"/>
            <a:ext cx="33667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client page</a:t>
            </a:r>
          </a:p>
          <a:p>
            <a:pPr defTabSz="821531">
              <a:defRPr sz="5000">
                <a:solidFill>
                  <a:srgbClr val="000000"/>
                </a:solidFill>
                <a:latin typeface="Helvetica Light"/>
                <a:ea typeface="Helvetica Light"/>
                <a:cs typeface="Helvetica Light"/>
                <a:sym typeface="Helvetica Light"/>
              </a:defRPr>
            </a:pPr>
            <a:r>
              <a:t>(the “user”)</a:t>
            </a:r>
          </a:p>
        </p:txBody>
      </p:sp>
      <p:sp>
        <p:nvSpPr>
          <p:cNvPr id="182" name="server"/>
          <p:cNvSpPr txBox="1"/>
          <p:nvPr/>
        </p:nvSpPr>
        <p:spPr>
          <a:xfrm>
            <a:off x="18590259" y="10013156"/>
            <a:ext cx="191960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server</a:t>
            </a:r>
          </a:p>
        </p:txBody>
      </p:sp>
      <p:sp>
        <p:nvSpPr>
          <p:cNvPr id="183" name="Line"/>
          <p:cNvSpPr/>
          <p:nvPr/>
        </p:nvSpPr>
        <p:spPr>
          <a:xfrm>
            <a:off x="8686525" y="4321968"/>
            <a:ext cx="797535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184" name="HTTP Request"/>
          <p:cNvSpPr txBox="1"/>
          <p:nvPr/>
        </p:nvSpPr>
        <p:spPr>
          <a:xfrm>
            <a:off x="8691562" y="3635421"/>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185" name="Line"/>
          <p:cNvSpPr/>
          <p:nvPr/>
        </p:nvSpPr>
        <p:spPr>
          <a:xfrm flipH="1" flipV="1">
            <a:off x="8579698" y="7949846"/>
            <a:ext cx="784950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186" name="HTTP Response"/>
          <p:cNvSpPr txBox="1"/>
          <p:nvPr/>
        </p:nvSpPr>
        <p:spPr>
          <a:xfrm>
            <a:off x="8691562" y="7263299"/>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pic>
        <p:nvPicPr>
          <p:cNvPr id="187" name="Image" descr="Image"/>
          <p:cNvPicPr>
            <a:picLocks noChangeAspect="1"/>
          </p:cNvPicPr>
          <p:nvPr/>
        </p:nvPicPr>
        <p:blipFill>
          <a:blip r:embed="rId2">
            <a:extLst/>
          </a:blip>
          <a:stretch>
            <a:fillRect/>
          </a:stretch>
        </p:blipFill>
        <p:spPr>
          <a:xfrm>
            <a:off x="3967757" y="4249903"/>
            <a:ext cx="2160986" cy="31432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Example: Threat at the Boundary"/>
          <p:cNvSpPr txBox="1"/>
          <p:nvPr>
            <p:ph type="title"/>
          </p:nvPr>
        </p:nvSpPr>
        <p:spPr>
          <a:prstGeom prst="rect">
            <a:avLst/>
          </a:prstGeom>
        </p:spPr>
        <p:txBody>
          <a:bodyPr/>
          <a:lstStyle/>
          <a:p>
            <a:pPr/>
            <a:r>
              <a:t>Example: Threat at the Boundary</a:t>
            </a:r>
          </a:p>
        </p:txBody>
      </p:sp>
      <p:sp>
        <p:nvSpPr>
          <p:cNvPr id="190" name="Web Serv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Web Server</a:t>
            </a:r>
          </a:p>
        </p:txBody>
      </p:sp>
      <p:sp>
        <p:nvSpPr>
          <p:cNvPr id="191" name="Slide bullet text"/>
          <p:cNvSpPr txBox="1"/>
          <p:nvPr>
            <p:ph type="body" idx="1"/>
          </p:nvPr>
        </p:nvSpPr>
        <p:spPr>
          <a:prstGeom prst="rect">
            <a:avLst/>
          </a:prstGeom>
        </p:spPr>
        <p:txBody>
          <a:bodyPr/>
          <a:lstStyle/>
          <a:p>
            <a:pPr/>
          </a:p>
        </p:txBody>
      </p:sp>
      <p:sp>
        <p:nvSpPr>
          <p:cNvPr id="192" name="Rectangle"/>
          <p:cNvSpPr/>
          <p:nvPr/>
        </p:nvSpPr>
        <p:spPr>
          <a:xfrm>
            <a:off x="18499463" y="2967551"/>
            <a:ext cx="2101198" cy="6637898"/>
          </a:xfrm>
          <a:prstGeom prst="rect">
            <a:avLst/>
          </a:prstGeom>
          <a:solidFill>
            <a:srgbClr val="70BF41"/>
          </a:solid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93" name="client page…"/>
          <p:cNvSpPr txBox="1"/>
          <p:nvPr/>
        </p:nvSpPr>
        <p:spPr>
          <a:xfrm>
            <a:off x="3784560" y="9632156"/>
            <a:ext cx="33667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client page</a:t>
            </a:r>
          </a:p>
          <a:p>
            <a:pPr defTabSz="821531">
              <a:defRPr sz="5000">
                <a:solidFill>
                  <a:srgbClr val="000000"/>
                </a:solidFill>
                <a:latin typeface="Helvetica Light"/>
                <a:ea typeface="Helvetica Light"/>
                <a:cs typeface="Helvetica Light"/>
                <a:sym typeface="Helvetica Light"/>
              </a:defRPr>
            </a:pPr>
            <a:r>
              <a:t>(the “user”)</a:t>
            </a:r>
          </a:p>
        </p:txBody>
      </p:sp>
      <p:sp>
        <p:nvSpPr>
          <p:cNvPr id="194" name="server"/>
          <p:cNvSpPr txBox="1"/>
          <p:nvPr/>
        </p:nvSpPr>
        <p:spPr>
          <a:xfrm>
            <a:off x="18590259" y="10013156"/>
            <a:ext cx="191960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server</a:t>
            </a:r>
          </a:p>
        </p:txBody>
      </p:sp>
      <p:sp>
        <p:nvSpPr>
          <p:cNvPr id="195" name="Line"/>
          <p:cNvSpPr/>
          <p:nvPr/>
        </p:nvSpPr>
        <p:spPr>
          <a:xfrm>
            <a:off x="8686525" y="4321968"/>
            <a:ext cx="797535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196" name="HTTP Request"/>
          <p:cNvSpPr txBox="1"/>
          <p:nvPr/>
        </p:nvSpPr>
        <p:spPr>
          <a:xfrm>
            <a:off x="8691562" y="3635421"/>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197" name="Line"/>
          <p:cNvSpPr/>
          <p:nvPr/>
        </p:nvSpPr>
        <p:spPr>
          <a:xfrm flipH="1" flipV="1">
            <a:off x="8579698" y="7949846"/>
            <a:ext cx="784950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198" name="HTTP Response"/>
          <p:cNvSpPr txBox="1"/>
          <p:nvPr/>
        </p:nvSpPr>
        <p:spPr>
          <a:xfrm>
            <a:off x="8691562" y="7263299"/>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grpSp>
        <p:nvGrpSpPr>
          <p:cNvPr id="201" name="Do I trust that this request really came from the user?"/>
          <p:cNvGrpSpPr/>
          <p:nvPr/>
        </p:nvGrpSpPr>
        <p:grpSpPr>
          <a:xfrm>
            <a:off x="12411650" y="10957058"/>
            <a:ext cx="7799937" cy="1819276"/>
            <a:chOff x="0" y="0"/>
            <a:chExt cx="7799935" cy="1819275"/>
          </a:xfrm>
        </p:grpSpPr>
        <p:sp>
          <p:nvSpPr>
            <p:cNvPr id="200" name="Do I trust that this request really came from the user?"/>
            <p:cNvSpPr txBox="1"/>
            <p:nvPr/>
          </p:nvSpPr>
          <p:spPr>
            <a:xfrm>
              <a:off x="215900" y="139700"/>
              <a:ext cx="7368136" cy="12604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600">
                  <a:solidFill>
                    <a:srgbClr val="C82506"/>
                  </a:solidFill>
                  <a:latin typeface="Helvetica"/>
                  <a:ea typeface="Helvetica"/>
                  <a:cs typeface="Helvetica"/>
                  <a:sym typeface="Helvetica"/>
                </a:defRPr>
              </a:pPr>
              <a:r>
                <a:t>Do I trust that this request </a:t>
              </a:r>
              <a:r>
                <a:rPr i="1"/>
                <a:t>really </a:t>
              </a:r>
              <a:r>
                <a:t>came from the user?</a:t>
              </a:r>
            </a:p>
          </p:txBody>
        </p:sp>
        <p:pic>
          <p:nvPicPr>
            <p:cNvPr id="199" name="Do I trust that this request really came from the user? Do I trust that this request really came from the user?" descr="Do I trust that this request really came from the user? Do I trust that this request really came from the user?"/>
            <p:cNvPicPr>
              <a:picLocks noChangeAspect="0"/>
            </p:cNvPicPr>
            <p:nvPr/>
          </p:nvPicPr>
          <p:blipFill>
            <a:blip r:embed="rId2">
              <a:extLst/>
            </a:blip>
            <a:stretch>
              <a:fillRect/>
            </a:stretch>
          </p:blipFill>
          <p:spPr>
            <a:xfrm>
              <a:off x="0" y="0"/>
              <a:ext cx="7799936" cy="1819275"/>
            </a:xfrm>
            <a:prstGeom prst="rect">
              <a:avLst/>
            </a:prstGeom>
            <a:effectLst/>
          </p:spPr>
        </p:pic>
      </p:grpSp>
      <p:pic>
        <p:nvPicPr>
          <p:cNvPr id="202" name="Image" descr="Image"/>
          <p:cNvPicPr>
            <a:picLocks noChangeAspect="1"/>
          </p:cNvPicPr>
          <p:nvPr/>
        </p:nvPicPr>
        <p:blipFill>
          <a:blip r:embed="rId3">
            <a:extLst/>
          </a:blip>
          <a:stretch>
            <a:fillRect/>
          </a:stretch>
        </p:blipFill>
        <p:spPr>
          <a:xfrm>
            <a:off x="3967757" y="4249903"/>
            <a:ext cx="2160986" cy="314325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Example: Threat at the Boundary"/>
          <p:cNvSpPr txBox="1"/>
          <p:nvPr>
            <p:ph type="title"/>
          </p:nvPr>
        </p:nvSpPr>
        <p:spPr>
          <a:prstGeom prst="rect">
            <a:avLst/>
          </a:prstGeom>
        </p:spPr>
        <p:txBody>
          <a:bodyPr/>
          <a:lstStyle/>
          <a:p>
            <a:pPr/>
            <a:r>
              <a:t>Example: Threat at the Boundary</a:t>
            </a:r>
          </a:p>
        </p:txBody>
      </p:sp>
      <p:sp>
        <p:nvSpPr>
          <p:cNvPr id="205" name="Web Serv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Web Server</a:t>
            </a:r>
          </a:p>
        </p:txBody>
      </p:sp>
      <p:sp>
        <p:nvSpPr>
          <p:cNvPr id="206" name="Rectangle"/>
          <p:cNvSpPr/>
          <p:nvPr/>
        </p:nvSpPr>
        <p:spPr>
          <a:xfrm>
            <a:off x="18499463" y="2967551"/>
            <a:ext cx="2101198" cy="6637898"/>
          </a:xfrm>
          <a:prstGeom prst="rect">
            <a:avLst/>
          </a:prstGeom>
          <a:solidFill>
            <a:srgbClr val="70BF41"/>
          </a:solid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207" name="client page…"/>
          <p:cNvSpPr txBox="1"/>
          <p:nvPr/>
        </p:nvSpPr>
        <p:spPr>
          <a:xfrm>
            <a:off x="3784560" y="9632156"/>
            <a:ext cx="33667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client page</a:t>
            </a:r>
          </a:p>
          <a:p>
            <a:pPr defTabSz="821531">
              <a:defRPr sz="5000">
                <a:solidFill>
                  <a:srgbClr val="000000"/>
                </a:solidFill>
                <a:latin typeface="Helvetica Light"/>
                <a:ea typeface="Helvetica Light"/>
                <a:cs typeface="Helvetica Light"/>
                <a:sym typeface="Helvetica Light"/>
              </a:defRPr>
            </a:pPr>
            <a:r>
              <a:t>(the “user”)</a:t>
            </a:r>
          </a:p>
        </p:txBody>
      </p:sp>
      <p:sp>
        <p:nvSpPr>
          <p:cNvPr id="208" name="server"/>
          <p:cNvSpPr txBox="1"/>
          <p:nvPr/>
        </p:nvSpPr>
        <p:spPr>
          <a:xfrm>
            <a:off x="18590259" y="10013156"/>
            <a:ext cx="191960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server</a:t>
            </a:r>
          </a:p>
        </p:txBody>
      </p:sp>
      <p:sp>
        <p:nvSpPr>
          <p:cNvPr id="209" name="Line"/>
          <p:cNvSpPr/>
          <p:nvPr/>
        </p:nvSpPr>
        <p:spPr>
          <a:xfrm>
            <a:off x="8686525" y="4321968"/>
            <a:ext cx="797535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10" name="HTTP Request"/>
          <p:cNvSpPr txBox="1"/>
          <p:nvPr/>
        </p:nvSpPr>
        <p:spPr>
          <a:xfrm>
            <a:off x="8691562" y="3635421"/>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211" name="Line"/>
          <p:cNvSpPr/>
          <p:nvPr/>
        </p:nvSpPr>
        <p:spPr>
          <a:xfrm flipH="1" flipV="1">
            <a:off x="8579698" y="7949846"/>
            <a:ext cx="784950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12" name="HTTP Response"/>
          <p:cNvSpPr txBox="1"/>
          <p:nvPr/>
        </p:nvSpPr>
        <p:spPr>
          <a:xfrm>
            <a:off x="8691562" y="7263299"/>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grpSp>
        <p:nvGrpSpPr>
          <p:cNvPr id="215" name="Do I trust that this request really came from the user?"/>
          <p:cNvGrpSpPr/>
          <p:nvPr/>
        </p:nvGrpSpPr>
        <p:grpSpPr>
          <a:xfrm>
            <a:off x="12411650" y="10957058"/>
            <a:ext cx="7799937" cy="1819276"/>
            <a:chOff x="0" y="0"/>
            <a:chExt cx="7799935" cy="1819275"/>
          </a:xfrm>
        </p:grpSpPr>
        <p:sp>
          <p:nvSpPr>
            <p:cNvPr id="214" name="Do I trust that this request really came from the user?"/>
            <p:cNvSpPr txBox="1"/>
            <p:nvPr/>
          </p:nvSpPr>
          <p:spPr>
            <a:xfrm>
              <a:off x="215900" y="139700"/>
              <a:ext cx="7368136" cy="12604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600">
                  <a:solidFill>
                    <a:srgbClr val="C82506"/>
                  </a:solidFill>
                  <a:latin typeface="Helvetica"/>
                  <a:ea typeface="Helvetica"/>
                  <a:cs typeface="Helvetica"/>
                  <a:sym typeface="Helvetica"/>
                </a:defRPr>
              </a:pPr>
              <a:r>
                <a:t>Do I trust that this request </a:t>
              </a:r>
              <a:r>
                <a:rPr i="1"/>
                <a:t>really </a:t>
              </a:r>
              <a:r>
                <a:t>came from the user?</a:t>
              </a:r>
            </a:p>
          </p:txBody>
        </p:sp>
        <p:pic>
          <p:nvPicPr>
            <p:cNvPr id="213" name="Do I trust that this request really came from the user? Do I trust that this request really came from the user?" descr="Do I trust that this request really came from the user? Do I trust that this request really came from the user?"/>
            <p:cNvPicPr>
              <a:picLocks noChangeAspect="0"/>
            </p:cNvPicPr>
            <p:nvPr/>
          </p:nvPicPr>
          <p:blipFill>
            <a:blip r:embed="rId2">
              <a:extLst/>
            </a:blip>
            <a:stretch>
              <a:fillRect/>
            </a:stretch>
          </p:blipFill>
          <p:spPr>
            <a:xfrm>
              <a:off x="0" y="0"/>
              <a:ext cx="7799936" cy="1819275"/>
            </a:xfrm>
            <a:prstGeom prst="rect">
              <a:avLst/>
            </a:prstGeom>
            <a:effectLst/>
          </p:spPr>
        </p:pic>
      </p:grpSp>
      <p:grpSp>
        <p:nvGrpSpPr>
          <p:cNvPr id="218" name="Do I trust that this response really came from the server?"/>
          <p:cNvGrpSpPr/>
          <p:nvPr/>
        </p:nvGrpSpPr>
        <p:grpSpPr>
          <a:xfrm>
            <a:off x="3285510" y="11349964"/>
            <a:ext cx="7799937" cy="1819276"/>
            <a:chOff x="0" y="0"/>
            <a:chExt cx="7799935" cy="1819275"/>
          </a:xfrm>
        </p:grpSpPr>
        <p:sp>
          <p:nvSpPr>
            <p:cNvPr id="217" name="Do I trust that this response really came from the server?"/>
            <p:cNvSpPr txBox="1"/>
            <p:nvPr/>
          </p:nvSpPr>
          <p:spPr>
            <a:xfrm>
              <a:off x="215900" y="139700"/>
              <a:ext cx="7368136" cy="12604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600">
                  <a:solidFill>
                    <a:srgbClr val="C82506"/>
                  </a:solidFill>
                  <a:latin typeface="Helvetica"/>
                  <a:ea typeface="Helvetica"/>
                  <a:cs typeface="Helvetica"/>
                  <a:sym typeface="Helvetica"/>
                </a:defRPr>
              </a:pPr>
              <a:r>
                <a:t>Do I trust that this response </a:t>
              </a:r>
              <a:r>
                <a:rPr i="1"/>
                <a:t>really </a:t>
              </a:r>
              <a:r>
                <a:t>came from the server?</a:t>
              </a:r>
            </a:p>
          </p:txBody>
        </p:sp>
        <p:pic>
          <p:nvPicPr>
            <p:cNvPr id="216" name="Do I trust that this response really came from the server? Do I trust that this response really came from the server?" descr="Do I trust that this response really came from the server? Do I trust that this response really came from the server?"/>
            <p:cNvPicPr>
              <a:picLocks noChangeAspect="0"/>
            </p:cNvPicPr>
            <p:nvPr/>
          </p:nvPicPr>
          <p:blipFill>
            <a:blip r:embed="rId2">
              <a:extLst/>
            </a:blip>
            <a:stretch>
              <a:fillRect/>
            </a:stretch>
          </p:blipFill>
          <p:spPr>
            <a:xfrm>
              <a:off x="0" y="0"/>
              <a:ext cx="7799936" cy="1819275"/>
            </a:xfrm>
            <a:prstGeom prst="rect">
              <a:avLst/>
            </a:prstGeom>
            <a:effectLst/>
          </p:spPr>
        </p:pic>
      </p:grpSp>
      <p:pic>
        <p:nvPicPr>
          <p:cNvPr id="219" name="Image" descr="Image"/>
          <p:cNvPicPr>
            <a:picLocks noChangeAspect="1"/>
          </p:cNvPicPr>
          <p:nvPr/>
        </p:nvPicPr>
        <p:blipFill>
          <a:blip r:embed="rId3">
            <a:extLst/>
          </a:blip>
          <a:stretch>
            <a:fillRect/>
          </a:stretch>
        </p:blipFill>
        <p:spPr>
          <a:xfrm>
            <a:off x="3967757" y="4249903"/>
            <a:ext cx="2160986" cy="314325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Example: Threat at the Boundary"/>
          <p:cNvSpPr txBox="1"/>
          <p:nvPr>
            <p:ph type="title"/>
          </p:nvPr>
        </p:nvSpPr>
        <p:spPr>
          <a:prstGeom prst="rect">
            <a:avLst/>
          </a:prstGeom>
        </p:spPr>
        <p:txBody>
          <a:bodyPr/>
          <a:lstStyle/>
          <a:p>
            <a:pPr/>
            <a:r>
              <a:t>Example: Threat at the Boundary</a:t>
            </a:r>
          </a:p>
        </p:txBody>
      </p:sp>
      <p:sp>
        <p:nvSpPr>
          <p:cNvPr id="222" name="Web Serv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Web Server</a:t>
            </a:r>
          </a:p>
        </p:txBody>
      </p:sp>
      <p:sp>
        <p:nvSpPr>
          <p:cNvPr id="223" name="Slide bullet text"/>
          <p:cNvSpPr txBox="1"/>
          <p:nvPr>
            <p:ph type="body" idx="1"/>
          </p:nvPr>
        </p:nvSpPr>
        <p:spPr>
          <a:prstGeom prst="rect">
            <a:avLst/>
          </a:prstGeom>
        </p:spPr>
        <p:txBody>
          <a:bodyPr/>
          <a:lstStyle/>
          <a:p>
            <a:pPr/>
          </a:p>
        </p:txBody>
      </p:sp>
      <p:sp>
        <p:nvSpPr>
          <p:cNvPr id="224" name="Rectangle"/>
          <p:cNvSpPr/>
          <p:nvPr/>
        </p:nvSpPr>
        <p:spPr>
          <a:xfrm>
            <a:off x="18499463" y="2967551"/>
            <a:ext cx="2101198" cy="6637898"/>
          </a:xfrm>
          <a:prstGeom prst="rect">
            <a:avLst/>
          </a:prstGeom>
          <a:solidFill>
            <a:srgbClr val="70BF41"/>
          </a:solid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225" name="client page…"/>
          <p:cNvSpPr txBox="1"/>
          <p:nvPr/>
        </p:nvSpPr>
        <p:spPr>
          <a:xfrm>
            <a:off x="3784560" y="9632156"/>
            <a:ext cx="33667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client page</a:t>
            </a:r>
          </a:p>
          <a:p>
            <a:pPr defTabSz="821531">
              <a:defRPr sz="5000">
                <a:solidFill>
                  <a:srgbClr val="000000"/>
                </a:solidFill>
                <a:latin typeface="Helvetica Light"/>
                <a:ea typeface="Helvetica Light"/>
                <a:cs typeface="Helvetica Light"/>
                <a:sym typeface="Helvetica Light"/>
              </a:defRPr>
            </a:pPr>
            <a:r>
              <a:t>(the “user”)</a:t>
            </a:r>
          </a:p>
        </p:txBody>
      </p:sp>
      <p:sp>
        <p:nvSpPr>
          <p:cNvPr id="226" name="server"/>
          <p:cNvSpPr txBox="1"/>
          <p:nvPr/>
        </p:nvSpPr>
        <p:spPr>
          <a:xfrm>
            <a:off x="18590259" y="10013156"/>
            <a:ext cx="191960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server</a:t>
            </a:r>
          </a:p>
        </p:txBody>
      </p:sp>
      <p:sp>
        <p:nvSpPr>
          <p:cNvPr id="227" name="Line"/>
          <p:cNvSpPr/>
          <p:nvPr/>
        </p:nvSpPr>
        <p:spPr>
          <a:xfrm>
            <a:off x="6579119" y="4153343"/>
            <a:ext cx="283106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28" name="HTTP Request"/>
          <p:cNvSpPr txBox="1"/>
          <p:nvPr/>
        </p:nvSpPr>
        <p:spPr>
          <a:xfrm>
            <a:off x="6584156" y="3466795"/>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229" name="Line"/>
          <p:cNvSpPr/>
          <p:nvPr/>
        </p:nvSpPr>
        <p:spPr>
          <a:xfrm flipH="1">
            <a:off x="14830479" y="7959814"/>
            <a:ext cx="3158820"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30" name="HTTP Response"/>
          <p:cNvSpPr txBox="1"/>
          <p:nvPr/>
        </p:nvSpPr>
        <p:spPr>
          <a:xfrm>
            <a:off x="14942343" y="7273267"/>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grpSp>
        <p:nvGrpSpPr>
          <p:cNvPr id="233" name="Do I trust that this request really came from the user?"/>
          <p:cNvGrpSpPr/>
          <p:nvPr/>
        </p:nvGrpSpPr>
        <p:grpSpPr>
          <a:xfrm>
            <a:off x="12411650" y="10957058"/>
            <a:ext cx="7799937" cy="1819276"/>
            <a:chOff x="0" y="0"/>
            <a:chExt cx="7799935" cy="1819275"/>
          </a:xfrm>
        </p:grpSpPr>
        <p:sp>
          <p:nvSpPr>
            <p:cNvPr id="232" name="Do I trust that this request really came from the user?"/>
            <p:cNvSpPr txBox="1"/>
            <p:nvPr/>
          </p:nvSpPr>
          <p:spPr>
            <a:xfrm>
              <a:off x="215900" y="139700"/>
              <a:ext cx="7368136" cy="12604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600">
                  <a:solidFill>
                    <a:srgbClr val="C82506"/>
                  </a:solidFill>
                  <a:latin typeface="Helvetica"/>
                  <a:ea typeface="Helvetica"/>
                  <a:cs typeface="Helvetica"/>
                  <a:sym typeface="Helvetica"/>
                </a:defRPr>
              </a:pPr>
              <a:r>
                <a:t>Do I trust that this request </a:t>
              </a:r>
              <a:r>
                <a:rPr i="1"/>
                <a:t>really </a:t>
              </a:r>
              <a:r>
                <a:t>came from the user?</a:t>
              </a:r>
            </a:p>
          </p:txBody>
        </p:sp>
        <p:pic>
          <p:nvPicPr>
            <p:cNvPr id="231" name="Do I trust that this request really came from the user? Do I trust that this request really came from the user?" descr="Do I trust that this request really came from the user? Do I trust that this request really came from the user?"/>
            <p:cNvPicPr>
              <a:picLocks noChangeAspect="0"/>
            </p:cNvPicPr>
            <p:nvPr/>
          </p:nvPicPr>
          <p:blipFill>
            <a:blip r:embed="rId2">
              <a:extLst/>
            </a:blip>
            <a:stretch>
              <a:fillRect/>
            </a:stretch>
          </p:blipFill>
          <p:spPr>
            <a:xfrm>
              <a:off x="0" y="0"/>
              <a:ext cx="7799936" cy="1819275"/>
            </a:xfrm>
            <a:prstGeom prst="rect">
              <a:avLst/>
            </a:prstGeom>
            <a:effectLst/>
          </p:spPr>
        </p:pic>
      </p:grpSp>
      <p:grpSp>
        <p:nvGrpSpPr>
          <p:cNvPr id="236" name="Do I trust that this response really came from the server?"/>
          <p:cNvGrpSpPr/>
          <p:nvPr/>
        </p:nvGrpSpPr>
        <p:grpSpPr>
          <a:xfrm>
            <a:off x="3285510" y="11349964"/>
            <a:ext cx="7799937" cy="1819276"/>
            <a:chOff x="0" y="0"/>
            <a:chExt cx="7799935" cy="1819275"/>
          </a:xfrm>
        </p:grpSpPr>
        <p:sp>
          <p:nvSpPr>
            <p:cNvPr id="235" name="Do I trust that this response really came from the server?"/>
            <p:cNvSpPr txBox="1"/>
            <p:nvPr/>
          </p:nvSpPr>
          <p:spPr>
            <a:xfrm>
              <a:off x="215900" y="139700"/>
              <a:ext cx="7368136" cy="12604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600">
                  <a:solidFill>
                    <a:srgbClr val="C82506"/>
                  </a:solidFill>
                  <a:latin typeface="Helvetica"/>
                  <a:ea typeface="Helvetica"/>
                  <a:cs typeface="Helvetica"/>
                  <a:sym typeface="Helvetica"/>
                </a:defRPr>
              </a:pPr>
              <a:r>
                <a:t>Do I trust that this response </a:t>
              </a:r>
              <a:r>
                <a:rPr i="1"/>
                <a:t>really </a:t>
              </a:r>
              <a:r>
                <a:t>came from the server?</a:t>
              </a:r>
            </a:p>
          </p:txBody>
        </p:sp>
        <p:pic>
          <p:nvPicPr>
            <p:cNvPr id="234" name="Do I trust that this response really came from the server? Do I trust that this response really came from the server?" descr="Do I trust that this response really came from the server? Do I trust that this response really came from the server?"/>
            <p:cNvPicPr>
              <a:picLocks noChangeAspect="0"/>
            </p:cNvPicPr>
            <p:nvPr/>
          </p:nvPicPr>
          <p:blipFill>
            <a:blip r:embed="rId2">
              <a:extLst/>
            </a:blip>
            <a:stretch>
              <a:fillRect/>
            </a:stretch>
          </p:blipFill>
          <p:spPr>
            <a:xfrm>
              <a:off x="0" y="0"/>
              <a:ext cx="7799936" cy="1819275"/>
            </a:xfrm>
            <a:prstGeom prst="rect">
              <a:avLst/>
            </a:prstGeom>
            <a:effectLst/>
          </p:spPr>
        </p:pic>
      </p:grpSp>
      <p:sp>
        <p:nvSpPr>
          <p:cNvPr id="237" name="Line"/>
          <p:cNvSpPr/>
          <p:nvPr/>
        </p:nvSpPr>
        <p:spPr>
          <a:xfrm>
            <a:off x="14740855" y="4455540"/>
            <a:ext cx="283106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38" name="HTTP Request"/>
          <p:cNvSpPr txBox="1"/>
          <p:nvPr/>
        </p:nvSpPr>
        <p:spPr>
          <a:xfrm>
            <a:off x="14745890" y="3768993"/>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239" name="Line"/>
          <p:cNvSpPr/>
          <p:nvPr/>
        </p:nvSpPr>
        <p:spPr>
          <a:xfrm flipH="1">
            <a:off x="6528224" y="7567017"/>
            <a:ext cx="3158820"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40" name="HTTP Response"/>
          <p:cNvSpPr txBox="1"/>
          <p:nvPr/>
        </p:nvSpPr>
        <p:spPr>
          <a:xfrm>
            <a:off x="6640088" y="6880469"/>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sp>
        <p:nvSpPr>
          <p:cNvPr id="241" name="malicious actor…"/>
          <p:cNvSpPr txBox="1"/>
          <p:nvPr/>
        </p:nvSpPr>
        <p:spPr>
          <a:xfrm>
            <a:off x="10231004" y="9382125"/>
            <a:ext cx="4460876" cy="166687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malicious actor</a:t>
            </a:r>
          </a:p>
          <a:p>
            <a:pPr defTabSz="821531">
              <a:defRPr sz="5000">
                <a:solidFill>
                  <a:srgbClr val="000000"/>
                </a:solidFill>
                <a:latin typeface="Helvetica Light"/>
                <a:ea typeface="Helvetica Light"/>
                <a:cs typeface="Helvetica Light"/>
                <a:sym typeface="Helvetica Light"/>
              </a:defRPr>
            </a:pPr>
            <a:r>
              <a:t>“black hat”</a:t>
            </a:r>
          </a:p>
        </p:txBody>
      </p:sp>
      <p:pic>
        <p:nvPicPr>
          <p:cNvPr id="242" name="Image" descr="Image"/>
          <p:cNvPicPr>
            <a:picLocks noChangeAspect="1"/>
          </p:cNvPicPr>
          <p:nvPr/>
        </p:nvPicPr>
        <p:blipFill>
          <a:blip r:embed="rId3">
            <a:extLst/>
          </a:blip>
          <a:stretch>
            <a:fillRect/>
          </a:stretch>
        </p:blipFill>
        <p:spPr>
          <a:xfrm>
            <a:off x="3967757" y="4249903"/>
            <a:ext cx="2160986" cy="3143251"/>
          </a:xfrm>
          <a:prstGeom prst="rect">
            <a:avLst/>
          </a:prstGeom>
          <a:ln w="12700">
            <a:miter lim="400000"/>
          </a:ln>
        </p:spPr>
      </p:pic>
      <p:pic>
        <p:nvPicPr>
          <p:cNvPr id="243" name="Image" descr="Image"/>
          <p:cNvPicPr>
            <a:picLocks noChangeAspect="1"/>
          </p:cNvPicPr>
          <p:nvPr/>
        </p:nvPicPr>
        <p:blipFill>
          <a:blip r:embed="rId4">
            <a:extLst/>
          </a:blip>
          <a:stretch>
            <a:fillRect/>
          </a:stretch>
        </p:blipFill>
        <p:spPr>
          <a:xfrm>
            <a:off x="11278258" y="4035590"/>
            <a:ext cx="2071689" cy="332184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Example: Threat at the Boundary"/>
          <p:cNvSpPr txBox="1"/>
          <p:nvPr>
            <p:ph type="title"/>
          </p:nvPr>
        </p:nvSpPr>
        <p:spPr>
          <a:prstGeom prst="rect">
            <a:avLst/>
          </a:prstGeom>
        </p:spPr>
        <p:txBody>
          <a:bodyPr/>
          <a:lstStyle/>
          <a:p>
            <a:pPr/>
            <a:r>
              <a:t>Example: Threat at the Boundary</a:t>
            </a:r>
          </a:p>
        </p:txBody>
      </p:sp>
      <p:sp>
        <p:nvSpPr>
          <p:cNvPr id="246" name="Web Serv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Web Server</a:t>
            </a:r>
          </a:p>
        </p:txBody>
      </p:sp>
      <p:sp>
        <p:nvSpPr>
          <p:cNvPr id="247" name="Slide bullet text"/>
          <p:cNvSpPr txBox="1"/>
          <p:nvPr>
            <p:ph type="body" idx="1"/>
          </p:nvPr>
        </p:nvSpPr>
        <p:spPr>
          <a:prstGeom prst="rect">
            <a:avLst/>
          </a:prstGeom>
        </p:spPr>
        <p:txBody>
          <a:bodyPr/>
          <a:lstStyle/>
          <a:p>
            <a:pPr/>
          </a:p>
        </p:txBody>
      </p:sp>
      <p:sp>
        <p:nvSpPr>
          <p:cNvPr id="248" name="Rectangle"/>
          <p:cNvSpPr/>
          <p:nvPr/>
        </p:nvSpPr>
        <p:spPr>
          <a:xfrm>
            <a:off x="18499463" y="2967551"/>
            <a:ext cx="2101198" cy="6637898"/>
          </a:xfrm>
          <a:prstGeom prst="rect">
            <a:avLst/>
          </a:prstGeom>
          <a:solidFill>
            <a:srgbClr val="70BF41"/>
          </a:solid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249" name="client page…"/>
          <p:cNvSpPr txBox="1"/>
          <p:nvPr/>
        </p:nvSpPr>
        <p:spPr>
          <a:xfrm>
            <a:off x="3784560" y="9632156"/>
            <a:ext cx="33667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client page</a:t>
            </a:r>
          </a:p>
          <a:p>
            <a:pPr defTabSz="821531">
              <a:defRPr sz="5000">
                <a:solidFill>
                  <a:srgbClr val="000000"/>
                </a:solidFill>
                <a:latin typeface="Helvetica Light"/>
                <a:ea typeface="Helvetica Light"/>
                <a:cs typeface="Helvetica Light"/>
                <a:sym typeface="Helvetica Light"/>
              </a:defRPr>
            </a:pPr>
            <a:r>
              <a:t>(the “user”)</a:t>
            </a:r>
          </a:p>
        </p:txBody>
      </p:sp>
      <p:sp>
        <p:nvSpPr>
          <p:cNvPr id="250" name="server"/>
          <p:cNvSpPr txBox="1"/>
          <p:nvPr/>
        </p:nvSpPr>
        <p:spPr>
          <a:xfrm>
            <a:off x="18590259" y="10013156"/>
            <a:ext cx="191960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server</a:t>
            </a:r>
          </a:p>
        </p:txBody>
      </p:sp>
      <p:sp>
        <p:nvSpPr>
          <p:cNvPr id="251" name="Line"/>
          <p:cNvSpPr/>
          <p:nvPr/>
        </p:nvSpPr>
        <p:spPr>
          <a:xfrm>
            <a:off x="6579119" y="4153343"/>
            <a:ext cx="283106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52" name="HTTP Request"/>
          <p:cNvSpPr txBox="1"/>
          <p:nvPr/>
        </p:nvSpPr>
        <p:spPr>
          <a:xfrm>
            <a:off x="6584156" y="3466795"/>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253" name="Line"/>
          <p:cNvSpPr/>
          <p:nvPr/>
        </p:nvSpPr>
        <p:spPr>
          <a:xfrm flipH="1">
            <a:off x="14830479" y="7959814"/>
            <a:ext cx="3158820"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54" name="HTTP Response"/>
          <p:cNvSpPr txBox="1"/>
          <p:nvPr/>
        </p:nvSpPr>
        <p:spPr>
          <a:xfrm>
            <a:off x="14942343" y="7273267"/>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grpSp>
        <p:nvGrpSpPr>
          <p:cNvPr id="257" name="Do I trust that this request really came from the user?"/>
          <p:cNvGrpSpPr/>
          <p:nvPr/>
        </p:nvGrpSpPr>
        <p:grpSpPr>
          <a:xfrm>
            <a:off x="12411650" y="10957058"/>
            <a:ext cx="7799937" cy="1819276"/>
            <a:chOff x="0" y="0"/>
            <a:chExt cx="7799935" cy="1819275"/>
          </a:xfrm>
        </p:grpSpPr>
        <p:sp>
          <p:nvSpPr>
            <p:cNvPr id="256" name="Do I trust that this request really came from the user?"/>
            <p:cNvSpPr txBox="1"/>
            <p:nvPr/>
          </p:nvSpPr>
          <p:spPr>
            <a:xfrm>
              <a:off x="215900" y="139700"/>
              <a:ext cx="7368136" cy="12604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600">
                  <a:solidFill>
                    <a:srgbClr val="C82506"/>
                  </a:solidFill>
                  <a:latin typeface="Helvetica"/>
                  <a:ea typeface="Helvetica"/>
                  <a:cs typeface="Helvetica"/>
                  <a:sym typeface="Helvetica"/>
                </a:defRPr>
              </a:pPr>
              <a:r>
                <a:t>Do I trust that this request </a:t>
              </a:r>
              <a:r>
                <a:rPr i="1"/>
                <a:t>really </a:t>
              </a:r>
              <a:r>
                <a:t>came from the user?</a:t>
              </a:r>
            </a:p>
          </p:txBody>
        </p:sp>
        <p:pic>
          <p:nvPicPr>
            <p:cNvPr id="255" name="Do I trust that this request really came from the user? Do I trust that this request really came from the user?" descr="Do I trust that this request really came from the user? Do I trust that this request really came from the user?"/>
            <p:cNvPicPr>
              <a:picLocks noChangeAspect="0"/>
            </p:cNvPicPr>
            <p:nvPr/>
          </p:nvPicPr>
          <p:blipFill>
            <a:blip r:embed="rId2">
              <a:extLst/>
            </a:blip>
            <a:stretch>
              <a:fillRect/>
            </a:stretch>
          </p:blipFill>
          <p:spPr>
            <a:xfrm>
              <a:off x="0" y="0"/>
              <a:ext cx="7799936" cy="1819275"/>
            </a:xfrm>
            <a:prstGeom prst="rect">
              <a:avLst/>
            </a:prstGeom>
            <a:effectLst/>
          </p:spPr>
        </p:pic>
      </p:grpSp>
      <p:grpSp>
        <p:nvGrpSpPr>
          <p:cNvPr id="260" name="Do I trust that this response really came from the server?"/>
          <p:cNvGrpSpPr/>
          <p:nvPr/>
        </p:nvGrpSpPr>
        <p:grpSpPr>
          <a:xfrm>
            <a:off x="3285510" y="11349964"/>
            <a:ext cx="7799937" cy="1819276"/>
            <a:chOff x="0" y="0"/>
            <a:chExt cx="7799935" cy="1819275"/>
          </a:xfrm>
        </p:grpSpPr>
        <p:sp>
          <p:nvSpPr>
            <p:cNvPr id="259" name="Do I trust that this response really came from the server?"/>
            <p:cNvSpPr txBox="1"/>
            <p:nvPr/>
          </p:nvSpPr>
          <p:spPr>
            <a:xfrm>
              <a:off x="215900" y="139700"/>
              <a:ext cx="7368136" cy="12604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600">
                  <a:solidFill>
                    <a:srgbClr val="C82506"/>
                  </a:solidFill>
                  <a:latin typeface="Helvetica"/>
                  <a:ea typeface="Helvetica"/>
                  <a:cs typeface="Helvetica"/>
                  <a:sym typeface="Helvetica"/>
                </a:defRPr>
              </a:pPr>
              <a:r>
                <a:t>Do I trust that this response </a:t>
              </a:r>
              <a:r>
                <a:rPr i="1"/>
                <a:t>really </a:t>
              </a:r>
              <a:r>
                <a:t>came from the server?</a:t>
              </a:r>
            </a:p>
          </p:txBody>
        </p:sp>
        <p:pic>
          <p:nvPicPr>
            <p:cNvPr id="258" name="Do I trust that this response really came from the server? Do I trust that this response really came from the server?" descr="Do I trust that this response really came from the server? Do I trust that this response really came from the server?"/>
            <p:cNvPicPr>
              <a:picLocks noChangeAspect="0"/>
            </p:cNvPicPr>
            <p:nvPr/>
          </p:nvPicPr>
          <p:blipFill>
            <a:blip r:embed="rId2">
              <a:extLst/>
            </a:blip>
            <a:stretch>
              <a:fillRect/>
            </a:stretch>
          </p:blipFill>
          <p:spPr>
            <a:xfrm>
              <a:off x="0" y="0"/>
              <a:ext cx="7799936" cy="1819275"/>
            </a:xfrm>
            <a:prstGeom prst="rect">
              <a:avLst/>
            </a:prstGeom>
            <a:effectLst/>
          </p:spPr>
        </p:pic>
      </p:grpSp>
      <p:sp>
        <p:nvSpPr>
          <p:cNvPr id="261" name="Line"/>
          <p:cNvSpPr/>
          <p:nvPr/>
        </p:nvSpPr>
        <p:spPr>
          <a:xfrm>
            <a:off x="14740855" y="4455540"/>
            <a:ext cx="283106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62" name="HTTP Request"/>
          <p:cNvSpPr txBox="1"/>
          <p:nvPr/>
        </p:nvSpPr>
        <p:spPr>
          <a:xfrm>
            <a:off x="14745890" y="3768993"/>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263" name="Line"/>
          <p:cNvSpPr/>
          <p:nvPr/>
        </p:nvSpPr>
        <p:spPr>
          <a:xfrm flipH="1">
            <a:off x="6528224" y="7567017"/>
            <a:ext cx="3158820"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64" name="HTTP Response"/>
          <p:cNvSpPr txBox="1"/>
          <p:nvPr/>
        </p:nvSpPr>
        <p:spPr>
          <a:xfrm>
            <a:off x="6640088" y="6880469"/>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sp>
        <p:nvSpPr>
          <p:cNvPr id="265" name="malicious actor…"/>
          <p:cNvSpPr txBox="1"/>
          <p:nvPr/>
        </p:nvSpPr>
        <p:spPr>
          <a:xfrm>
            <a:off x="10231004" y="9382125"/>
            <a:ext cx="4460876" cy="166687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malicious actor</a:t>
            </a:r>
          </a:p>
          <a:p>
            <a:pPr defTabSz="821531">
              <a:defRPr sz="5000">
                <a:solidFill>
                  <a:srgbClr val="000000"/>
                </a:solidFill>
                <a:latin typeface="Helvetica Light"/>
                <a:ea typeface="Helvetica Light"/>
                <a:cs typeface="Helvetica Light"/>
                <a:sym typeface="Helvetica Light"/>
              </a:defRPr>
            </a:pPr>
            <a:r>
              <a:t>“black hat”</a:t>
            </a:r>
          </a:p>
        </p:txBody>
      </p:sp>
      <p:grpSp>
        <p:nvGrpSpPr>
          <p:cNvPr id="268" name="Might be “man in the middle” that intercepts requests and impersonates user or server."/>
          <p:cNvGrpSpPr/>
          <p:nvPr/>
        </p:nvGrpSpPr>
        <p:grpSpPr>
          <a:xfrm>
            <a:off x="8561474" y="1064418"/>
            <a:ext cx="7799936" cy="2365376"/>
            <a:chOff x="0" y="0"/>
            <a:chExt cx="7799935" cy="2365375"/>
          </a:xfrm>
        </p:grpSpPr>
        <p:sp>
          <p:nvSpPr>
            <p:cNvPr id="267" name="Might be “man in the middle” that intercepts requests and impersonates user or server."/>
            <p:cNvSpPr txBox="1"/>
            <p:nvPr/>
          </p:nvSpPr>
          <p:spPr>
            <a:xfrm>
              <a:off x="215900" y="139700"/>
              <a:ext cx="7368136" cy="180657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defTabSz="821531">
                <a:defRPr b="1" sz="3600">
                  <a:solidFill>
                    <a:srgbClr val="C82506"/>
                  </a:solidFill>
                  <a:latin typeface="Helvetica"/>
                  <a:ea typeface="Helvetica"/>
                  <a:cs typeface="Helvetica"/>
                  <a:sym typeface="Helvetica"/>
                </a:defRPr>
              </a:lvl1pPr>
            </a:lstStyle>
            <a:p>
              <a:pPr/>
              <a:r>
                <a:t>Might be “man in the middle” that intercepts requests and impersonates user or server.</a:t>
              </a:r>
            </a:p>
          </p:txBody>
        </p:sp>
        <p:pic>
          <p:nvPicPr>
            <p:cNvPr id="266" name="Might be “man in the middle” that intercepts requests and impersonates user or server. Might be “man in the middle” that intercepts requests and impersonates user or server." descr="Might be “man in the middle” that intercepts requests and impersonates user or server. Might be “man in the middle” that intercepts requests and impersonates user or server."/>
            <p:cNvPicPr>
              <a:picLocks noChangeAspect="0"/>
            </p:cNvPicPr>
            <p:nvPr/>
          </p:nvPicPr>
          <p:blipFill>
            <a:blip r:embed="rId3">
              <a:extLst/>
            </a:blip>
            <a:stretch>
              <a:fillRect/>
            </a:stretch>
          </p:blipFill>
          <p:spPr>
            <a:xfrm>
              <a:off x="0" y="0"/>
              <a:ext cx="7799936" cy="2365375"/>
            </a:xfrm>
            <a:prstGeom prst="rect">
              <a:avLst/>
            </a:prstGeom>
            <a:effectLst/>
          </p:spPr>
        </p:pic>
      </p:grpSp>
      <p:pic>
        <p:nvPicPr>
          <p:cNvPr id="269" name="Image" descr="Image"/>
          <p:cNvPicPr>
            <a:picLocks noChangeAspect="1"/>
          </p:cNvPicPr>
          <p:nvPr/>
        </p:nvPicPr>
        <p:blipFill>
          <a:blip r:embed="rId4">
            <a:extLst/>
          </a:blip>
          <a:stretch>
            <a:fillRect/>
          </a:stretch>
        </p:blipFill>
        <p:spPr>
          <a:xfrm>
            <a:off x="11278258" y="4035590"/>
            <a:ext cx="2071689" cy="3321845"/>
          </a:xfrm>
          <a:prstGeom prst="rect">
            <a:avLst/>
          </a:prstGeom>
          <a:ln w="12700">
            <a:miter lim="400000"/>
          </a:ln>
        </p:spPr>
      </p:pic>
      <p:pic>
        <p:nvPicPr>
          <p:cNvPr id="270" name="Image" descr="Image"/>
          <p:cNvPicPr>
            <a:picLocks noChangeAspect="1"/>
          </p:cNvPicPr>
          <p:nvPr/>
        </p:nvPicPr>
        <p:blipFill>
          <a:blip r:embed="rId5">
            <a:extLst/>
          </a:blip>
          <a:stretch>
            <a:fillRect/>
          </a:stretch>
        </p:blipFill>
        <p:spPr>
          <a:xfrm>
            <a:off x="4034284" y="4232044"/>
            <a:ext cx="1835498" cy="342069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Threat Models: Web Server"/>
          <p:cNvSpPr txBox="1"/>
          <p:nvPr>
            <p:ph type="title"/>
          </p:nvPr>
        </p:nvSpPr>
        <p:spPr>
          <a:prstGeom prst="rect">
            <a:avLst/>
          </a:prstGeom>
        </p:spPr>
        <p:txBody>
          <a:bodyPr/>
          <a:lstStyle/>
          <a:p>
            <a:pPr/>
            <a:r>
              <a:t>Threat Models: Web Server</a:t>
            </a:r>
          </a:p>
        </p:txBody>
      </p:sp>
      <p:sp>
        <p:nvSpPr>
          <p:cNvPr id="273" name="Preventing the man-in-the-middle with SS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Preventing the man-in-the-middle with SSL</a:t>
            </a:r>
          </a:p>
        </p:txBody>
      </p:sp>
      <p:sp>
        <p:nvSpPr>
          <p:cNvPr id="274" name="Rectangle"/>
          <p:cNvSpPr/>
          <p:nvPr/>
        </p:nvSpPr>
        <p:spPr>
          <a:xfrm>
            <a:off x="18499463" y="2967551"/>
            <a:ext cx="2101198" cy="6637898"/>
          </a:xfrm>
          <a:prstGeom prst="rect">
            <a:avLst/>
          </a:prstGeom>
          <a:solidFill>
            <a:srgbClr val="70BF41"/>
          </a:solid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275" name="client page…"/>
          <p:cNvSpPr txBox="1"/>
          <p:nvPr/>
        </p:nvSpPr>
        <p:spPr>
          <a:xfrm>
            <a:off x="3784560" y="9632156"/>
            <a:ext cx="33667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client page</a:t>
            </a:r>
          </a:p>
          <a:p>
            <a:pPr defTabSz="821531">
              <a:defRPr sz="5000">
                <a:solidFill>
                  <a:srgbClr val="000000"/>
                </a:solidFill>
                <a:latin typeface="Helvetica Light"/>
                <a:ea typeface="Helvetica Light"/>
                <a:cs typeface="Helvetica Light"/>
                <a:sym typeface="Helvetica Light"/>
              </a:defRPr>
            </a:pPr>
            <a:r>
              <a:t>(the “user”)</a:t>
            </a:r>
          </a:p>
        </p:txBody>
      </p:sp>
      <p:sp>
        <p:nvSpPr>
          <p:cNvPr id="276" name="server"/>
          <p:cNvSpPr txBox="1"/>
          <p:nvPr/>
        </p:nvSpPr>
        <p:spPr>
          <a:xfrm>
            <a:off x="18590259" y="10013156"/>
            <a:ext cx="191960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server</a:t>
            </a:r>
          </a:p>
        </p:txBody>
      </p:sp>
      <p:sp>
        <p:nvSpPr>
          <p:cNvPr id="277" name="Line"/>
          <p:cNvSpPr/>
          <p:nvPr/>
        </p:nvSpPr>
        <p:spPr>
          <a:xfrm>
            <a:off x="8686525" y="4321968"/>
            <a:ext cx="797535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78" name="HTTP Request"/>
          <p:cNvSpPr txBox="1"/>
          <p:nvPr/>
        </p:nvSpPr>
        <p:spPr>
          <a:xfrm>
            <a:off x="8691562" y="3635421"/>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279" name="Line"/>
          <p:cNvSpPr/>
          <p:nvPr/>
        </p:nvSpPr>
        <p:spPr>
          <a:xfrm flipH="1" flipV="1">
            <a:off x="8579698" y="7949846"/>
            <a:ext cx="784950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80" name="HTTP Response"/>
          <p:cNvSpPr txBox="1"/>
          <p:nvPr/>
        </p:nvSpPr>
        <p:spPr>
          <a:xfrm>
            <a:off x="8691562" y="7263299"/>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pic>
        <p:nvPicPr>
          <p:cNvPr id="281" name="Image" descr="Image"/>
          <p:cNvPicPr>
            <a:picLocks noChangeAspect="1"/>
          </p:cNvPicPr>
          <p:nvPr/>
        </p:nvPicPr>
        <p:blipFill>
          <a:blip r:embed="rId2">
            <a:extLst/>
          </a:blip>
          <a:stretch>
            <a:fillRect/>
          </a:stretch>
        </p:blipFill>
        <p:spPr>
          <a:xfrm>
            <a:off x="3967757" y="4249903"/>
            <a:ext cx="2160986" cy="3143251"/>
          </a:xfrm>
          <a:prstGeom prst="rect">
            <a:avLst/>
          </a:prstGeom>
          <a:ln w="12700">
            <a:miter lim="400000"/>
          </a:ln>
        </p:spPr>
      </p:pic>
      <p:grpSp>
        <p:nvGrpSpPr>
          <p:cNvPr id="284" name="Group"/>
          <p:cNvGrpSpPr/>
          <p:nvPr/>
        </p:nvGrpSpPr>
        <p:grpSpPr>
          <a:xfrm>
            <a:off x="14422884" y="8325076"/>
            <a:ext cx="1953078" cy="4197765"/>
            <a:chOff x="1980836" y="0"/>
            <a:chExt cx="1953077" cy="4197764"/>
          </a:xfrm>
        </p:grpSpPr>
        <p:sp>
          <p:nvSpPr>
            <p:cNvPr id="282" name="Ribbon"/>
            <p:cNvSpPr/>
            <p:nvPr/>
          </p:nvSpPr>
          <p:spPr>
            <a:xfrm>
              <a:off x="1980836" y="0"/>
              <a:ext cx="1366157" cy="2063815"/>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3" name="amazon.com certificate…"/>
            <p:cNvSpPr/>
            <p:nvPr/>
          </p:nvSpPr>
          <p:spPr>
            <a:xfrm>
              <a:off x="2663913" y="292776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b="1" sz="3200">
                  <a:solidFill>
                    <a:srgbClr val="000000"/>
                  </a:solidFill>
                </a:defRPr>
              </a:pPr>
              <a:r>
                <a:rPr u="sng">
                  <a:hlinkClick r:id="rId3" invalidUrl="" action="" tgtFrame="" tooltip="" history="1" highlightClick="0" endSnd="0"/>
                </a:rPr>
                <a:t>amazon.com</a:t>
              </a:r>
              <a:r>
                <a:t> certificate</a:t>
              </a:r>
            </a:p>
            <a:p>
              <a:pPr defTabSz="821531">
                <a:defRPr b="1" sz="3200">
                  <a:solidFill>
                    <a:srgbClr val="000000"/>
                  </a:solidFill>
                </a:defRPr>
              </a:pPr>
              <a:r>
                <a:t>(AZ’s public key + CA’s sig)</a:t>
              </a: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hreat Models: Web Server"/>
          <p:cNvSpPr txBox="1"/>
          <p:nvPr>
            <p:ph type="title"/>
          </p:nvPr>
        </p:nvSpPr>
        <p:spPr>
          <a:prstGeom prst="rect">
            <a:avLst/>
          </a:prstGeom>
        </p:spPr>
        <p:txBody>
          <a:bodyPr/>
          <a:lstStyle/>
          <a:p>
            <a:pPr/>
            <a:r>
              <a:t>Threat Models: Web Server</a:t>
            </a:r>
          </a:p>
        </p:txBody>
      </p:sp>
      <p:sp>
        <p:nvSpPr>
          <p:cNvPr id="287" name="Preventing the man-in-the-middle with SS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Preventing the man-in-the-middle with SSL</a:t>
            </a:r>
          </a:p>
        </p:txBody>
      </p:sp>
      <p:sp>
        <p:nvSpPr>
          <p:cNvPr id="288" name="Rectangle"/>
          <p:cNvSpPr/>
          <p:nvPr/>
        </p:nvSpPr>
        <p:spPr>
          <a:xfrm>
            <a:off x="18499463" y="2967551"/>
            <a:ext cx="2101198" cy="6637898"/>
          </a:xfrm>
          <a:prstGeom prst="rect">
            <a:avLst/>
          </a:prstGeom>
          <a:solidFill>
            <a:srgbClr val="70BF41"/>
          </a:solid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289" name="client page…"/>
          <p:cNvSpPr txBox="1"/>
          <p:nvPr/>
        </p:nvSpPr>
        <p:spPr>
          <a:xfrm>
            <a:off x="3784560" y="9632156"/>
            <a:ext cx="33667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client page</a:t>
            </a:r>
          </a:p>
          <a:p>
            <a:pPr defTabSz="821531">
              <a:defRPr sz="5000">
                <a:solidFill>
                  <a:srgbClr val="000000"/>
                </a:solidFill>
                <a:latin typeface="Helvetica Light"/>
                <a:ea typeface="Helvetica Light"/>
                <a:cs typeface="Helvetica Light"/>
                <a:sym typeface="Helvetica Light"/>
              </a:defRPr>
            </a:pPr>
            <a:r>
              <a:t>(the “user”)</a:t>
            </a:r>
          </a:p>
        </p:txBody>
      </p:sp>
      <p:sp>
        <p:nvSpPr>
          <p:cNvPr id="290" name="server"/>
          <p:cNvSpPr txBox="1"/>
          <p:nvPr/>
        </p:nvSpPr>
        <p:spPr>
          <a:xfrm>
            <a:off x="18590259" y="10013156"/>
            <a:ext cx="191960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server</a:t>
            </a:r>
          </a:p>
        </p:txBody>
      </p:sp>
      <p:sp>
        <p:nvSpPr>
          <p:cNvPr id="291" name="Line"/>
          <p:cNvSpPr/>
          <p:nvPr/>
        </p:nvSpPr>
        <p:spPr>
          <a:xfrm>
            <a:off x="8686525" y="4321968"/>
            <a:ext cx="7975355"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92" name="HTTP Request"/>
          <p:cNvSpPr txBox="1"/>
          <p:nvPr/>
        </p:nvSpPr>
        <p:spPr>
          <a:xfrm>
            <a:off x="8691562" y="3635421"/>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Request</a:t>
            </a:r>
          </a:p>
        </p:txBody>
      </p:sp>
      <p:sp>
        <p:nvSpPr>
          <p:cNvPr id="293" name="Line"/>
          <p:cNvSpPr/>
          <p:nvPr/>
        </p:nvSpPr>
        <p:spPr>
          <a:xfrm flipH="1" flipV="1">
            <a:off x="8579698" y="7949846"/>
            <a:ext cx="784950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94" name="HTTP Response"/>
          <p:cNvSpPr txBox="1"/>
          <p:nvPr/>
        </p:nvSpPr>
        <p:spPr>
          <a:xfrm>
            <a:off x="8691562" y="7263299"/>
            <a:ext cx="4521998" cy="600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821531">
              <a:defRPr b="1" sz="3000">
                <a:solidFill>
                  <a:srgbClr val="000000"/>
                </a:solidFill>
                <a:latin typeface="Helvetica"/>
                <a:ea typeface="Helvetica"/>
                <a:cs typeface="Helvetica"/>
                <a:sym typeface="Helvetica"/>
              </a:defRPr>
            </a:lvl1pPr>
          </a:lstStyle>
          <a:p>
            <a:pPr/>
            <a:r>
              <a:t>HTTP Response</a:t>
            </a:r>
          </a:p>
        </p:txBody>
      </p:sp>
      <p:pic>
        <p:nvPicPr>
          <p:cNvPr id="295" name="Image" descr="Image"/>
          <p:cNvPicPr>
            <a:picLocks noChangeAspect="1"/>
          </p:cNvPicPr>
          <p:nvPr/>
        </p:nvPicPr>
        <p:blipFill>
          <a:blip r:embed="rId2">
            <a:extLst/>
          </a:blip>
          <a:stretch>
            <a:fillRect/>
          </a:stretch>
        </p:blipFill>
        <p:spPr>
          <a:xfrm>
            <a:off x="3967757" y="4249903"/>
            <a:ext cx="2160986" cy="3143251"/>
          </a:xfrm>
          <a:prstGeom prst="rect">
            <a:avLst/>
          </a:prstGeom>
          <a:ln w="12700">
            <a:miter lim="400000"/>
          </a:ln>
        </p:spPr>
      </p:pic>
      <p:grpSp>
        <p:nvGrpSpPr>
          <p:cNvPr id="298" name="Group"/>
          <p:cNvGrpSpPr/>
          <p:nvPr/>
        </p:nvGrpSpPr>
        <p:grpSpPr>
          <a:xfrm>
            <a:off x="14422884" y="8325076"/>
            <a:ext cx="1953078" cy="4197765"/>
            <a:chOff x="1980836" y="0"/>
            <a:chExt cx="1953077" cy="4197764"/>
          </a:xfrm>
        </p:grpSpPr>
        <p:sp>
          <p:nvSpPr>
            <p:cNvPr id="296" name="Ribbon"/>
            <p:cNvSpPr/>
            <p:nvPr/>
          </p:nvSpPr>
          <p:spPr>
            <a:xfrm>
              <a:off x="1980836" y="0"/>
              <a:ext cx="1366157" cy="2063815"/>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97" name="amazon.com certificate…"/>
            <p:cNvSpPr/>
            <p:nvPr/>
          </p:nvSpPr>
          <p:spPr>
            <a:xfrm>
              <a:off x="2663913" y="292776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b="1" sz="3200">
                  <a:solidFill>
                    <a:srgbClr val="000000"/>
                  </a:solidFill>
                </a:defRPr>
              </a:pPr>
              <a:r>
                <a:rPr u="sng">
                  <a:hlinkClick r:id="rId3" invalidUrl="" action="" tgtFrame="" tooltip="" history="1" highlightClick="0" endSnd="0"/>
                </a:rPr>
                <a:t>amazon.com</a:t>
              </a:r>
              <a:r>
                <a:t> certificate</a:t>
              </a:r>
            </a:p>
            <a:p>
              <a:pPr defTabSz="821531">
                <a:defRPr b="1" sz="3200">
                  <a:solidFill>
                    <a:srgbClr val="000000"/>
                  </a:solidFill>
                </a:defRPr>
              </a:pPr>
              <a:r>
                <a:t>(AZ’s public key + CA’s sig)</a:t>
              </a:r>
            </a:p>
          </p:txBody>
        </p:sp>
      </p:grpSp>
      <p:sp>
        <p:nvSpPr>
          <p:cNvPr id="299" name="Encrypted request"/>
          <p:cNvSpPr txBox="1"/>
          <p:nvPr/>
        </p:nvSpPr>
        <p:spPr>
          <a:xfrm>
            <a:off x="11372249" y="4408440"/>
            <a:ext cx="260390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solidFill>
                  <a:srgbClr val="000000"/>
                </a:solidFill>
              </a:defRPr>
            </a:lvl1pPr>
          </a:lstStyle>
          <a:p>
            <a:pPr/>
            <a:r>
              <a:t>Encrypted request</a:t>
            </a:r>
          </a:p>
        </p:txBody>
      </p:sp>
      <p:sp>
        <p:nvSpPr>
          <p:cNvPr id="300" name="Encrypted response"/>
          <p:cNvSpPr txBox="1"/>
          <p:nvPr/>
        </p:nvSpPr>
        <p:spPr>
          <a:xfrm>
            <a:off x="11089719" y="8145826"/>
            <a:ext cx="282945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solidFill>
                  <a:srgbClr val="000000"/>
                </a:solidFill>
              </a:defRPr>
            </a:lvl1pPr>
          </a:lstStyle>
          <a:p>
            <a:pPr/>
            <a:r>
              <a:t>Encrypted response</a:t>
            </a:r>
          </a:p>
        </p:txBody>
      </p:sp>
      <p:pic>
        <p:nvPicPr>
          <p:cNvPr id="301" name="Image" descr="Image"/>
          <p:cNvPicPr>
            <a:picLocks noChangeAspect="1"/>
          </p:cNvPicPr>
          <p:nvPr/>
        </p:nvPicPr>
        <p:blipFill>
          <a:blip r:embed="rId4">
            <a:extLst/>
          </a:blip>
          <a:stretch>
            <a:fillRect/>
          </a:stretch>
        </p:blipFill>
        <p:spPr>
          <a:xfrm>
            <a:off x="11942402" y="4693080"/>
            <a:ext cx="2071688" cy="3321845"/>
          </a:xfrm>
          <a:prstGeom prst="rect">
            <a:avLst/>
          </a:prstGeom>
          <a:ln w="12700">
            <a:miter lim="400000"/>
          </a:ln>
        </p:spPr>
      </p:pic>
      <p:sp>
        <p:nvSpPr>
          <p:cNvPr id="302" name="Dingbat X"/>
          <p:cNvSpPr/>
          <p:nvPr/>
        </p:nvSpPr>
        <p:spPr>
          <a:xfrm>
            <a:off x="12400131" y="5358255"/>
            <a:ext cx="1156230" cy="136628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F26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03" name="Image" descr="Image"/>
          <p:cNvPicPr>
            <a:picLocks noChangeAspect="1"/>
          </p:cNvPicPr>
          <p:nvPr/>
        </p:nvPicPr>
        <p:blipFill>
          <a:blip r:embed="rId5">
            <a:extLst/>
          </a:blip>
          <a:stretch>
            <a:fillRect/>
          </a:stretch>
        </p:blipFill>
        <p:spPr>
          <a:xfrm>
            <a:off x="3474452" y="9175157"/>
            <a:ext cx="8483601" cy="31496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SL: A perfect solution?"/>
          <p:cNvSpPr txBox="1"/>
          <p:nvPr>
            <p:ph type="title"/>
          </p:nvPr>
        </p:nvSpPr>
        <p:spPr>
          <a:prstGeom prst="rect">
            <a:avLst/>
          </a:prstGeom>
        </p:spPr>
        <p:txBody>
          <a:bodyPr/>
          <a:lstStyle/>
          <a:p>
            <a:pPr/>
            <a:r>
              <a:t>SSL: A perfect solution?</a:t>
            </a:r>
          </a:p>
        </p:txBody>
      </p:sp>
      <p:sp>
        <p:nvSpPr>
          <p:cNvPr id="306" name="Certificate authorit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Certificate authorities</a:t>
            </a:r>
          </a:p>
        </p:txBody>
      </p:sp>
      <p:sp>
        <p:nvSpPr>
          <p:cNvPr id="307" name="A certificate authority (or CA) binds some public key to a real-world entity that we might be familiar with…"/>
          <p:cNvSpPr txBox="1"/>
          <p:nvPr>
            <p:ph type="body" idx="1"/>
          </p:nvPr>
        </p:nvSpPr>
        <p:spPr>
          <a:prstGeom prst="rect">
            <a:avLst/>
          </a:prstGeom>
        </p:spPr>
        <p:txBody>
          <a:bodyPr/>
          <a:lstStyle/>
          <a:p>
            <a:pPr/>
            <a:r>
              <a:t>A certificate authority (or CA) binds some public key to a real-world entity that we might be familiar with</a:t>
            </a:r>
          </a:p>
          <a:p>
            <a:pPr/>
            <a:r>
              <a:t>The CA is the clearinghouse that verifies that </a:t>
            </a:r>
            <a:r>
              <a:rPr u="sng">
                <a:hlinkClick r:id="rId2" invalidUrl="" action="" tgtFrame="" tooltip="" history="1" highlightClick="0" endSnd="0"/>
              </a:rPr>
              <a:t>amazon.com</a:t>
            </a:r>
            <a:r>
              <a:t> is truly </a:t>
            </a:r>
            <a:r>
              <a:rPr u="sng">
                <a:hlinkClick r:id="rId2" invalidUrl="" action="" tgtFrame="" tooltip="" history="1" highlightClick="0" endSnd="0"/>
              </a:rPr>
              <a:t>amazon.com</a:t>
            </a:r>
          </a:p>
          <a:p>
            <a:pPr/>
            <a:r>
              <a:t>CA creates a certificate that binds </a:t>
            </a:r>
            <a:r>
              <a:rPr u="sng">
                <a:hlinkClick r:id="rId2" invalidUrl="" action="" tgtFrame="" tooltip="" history="1" highlightClick="0" endSnd="0"/>
              </a:rPr>
              <a:t>amazon.com</a:t>
            </a:r>
            <a:r>
              <a:t>'s public key to the CA’s public key (signing it using the CA’s private key)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Certificate Authorities"/>
          <p:cNvSpPr txBox="1"/>
          <p:nvPr>
            <p:ph type="title"/>
          </p:nvPr>
        </p:nvSpPr>
        <p:spPr>
          <a:prstGeom prst="rect">
            <a:avLst/>
          </a:prstGeom>
        </p:spPr>
        <p:txBody>
          <a:bodyPr/>
          <a:lstStyle/>
          <a:p>
            <a:pPr/>
            <a:r>
              <a:t>Certificate Authorities</a:t>
            </a:r>
          </a:p>
        </p:txBody>
      </p:sp>
      <p:sp>
        <p:nvSpPr>
          <p:cNvPr id="310" name="Slide Subtitle"/>
          <p:cNvSpPr txBox="1"/>
          <p:nvPr>
            <p:ph type="body" idx="21"/>
          </p:nvPr>
        </p:nvSpPr>
        <p:spPr>
          <a:prstGeom prst="rect">
            <a:avLst/>
          </a:prstGeom>
        </p:spPr>
        <p:txBody>
          <a:bodyPr/>
          <a:lstStyle/>
          <a:p>
            <a:pPr/>
          </a:p>
        </p:txBody>
      </p:sp>
      <p:sp>
        <p:nvSpPr>
          <p:cNvPr id="311" name="Certificate Authority"/>
          <p:cNvSpPr/>
          <p:nvPr/>
        </p:nvSpPr>
        <p:spPr>
          <a:xfrm>
            <a:off x="16053172" y="2408376"/>
            <a:ext cx="4233654" cy="4852423"/>
          </a:xfrm>
          <a:prstGeom prst="rect">
            <a:avLst/>
          </a:prstGeom>
          <a:solidFill>
            <a:srgbClr val="4982C6"/>
          </a:solidFill>
          <a:ln w="12700">
            <a:miter lim="400000"/>
          </a:ln>
          <a:extLst>
            <a:ext uri="{C572A759-6A51-4108-AA02-DFA0A04FC94B}">
              <ma14:wrappingTextBoxFlag xmlns:ma14="http://schemas.microsoft.com/office/mac/drawingml/2011/main" val="1"/>
            </a:ext>
          </a:extLst>
        </p:spPr>
        <p:txBody>
          <a:bodyPr lIns="71437" tIns="71437" rIns="71437" bIns="71437"/>
          <a:lstStyle>
            <a:lvl1pPr defTabSz="821531">
              <a:defRPr sz="3000">
                <a:solidFill>
                  <a:srgbClr val="FFFFFF"/>
                </a:solidFill>
                <a:latin typeface="Helvetica Neue Medium"/>
                <a:ea typeface="Helvetica Neue Medium"/>
                <a:cs typeface="Helvetica Neue Medium"/>
                <a:sym typeface="Helvetica Neue Medium"/>
              </a:defRPr>
            </a:lvl1pPr>
          </a:lstStyle>
          <a:p>
            <a:pPr/>
            <a:r>
              <a:t>Certificate Authority</a:t>
            </a:r>
          </a:p>
        </p:txBody>
      </p:sp>
      <p:sp>
        <p:nvSpPr>
          <p:cNvPr id="312" name="Amazon"/>
          <p:cNvSpPr/>
          <p:nvPr/>
        </p:nvSpPr>
        <p:spPr>
          <a:xfrm>
            <a:off x="3086354" y="2692139"/>
            <a:ext cx="5550822" cy="11018114"/>
          </a:xfrm>
          <a:prstGeom prst="rect">
            <a:avLst/>
          </a:prstGeom>
          <a:solidFill>
            <a:srgbClr val="4982C6"/>
          </a:solidFill>
          <a:ln w="12700">
            <a:miter lim="400000"/>
          </a:ln>
          <a:extLst>
            <a:ext uri="{C572A759-6A51-4108-AA02-DFA0A04FC94B}">
              <ma14:wrappingTextBoxFlag xmlns:ma14="http://schemas.microsoft.com/office/mac/drawingml/2011/main" val="1"/>
            </a:ext>
          </a:extLst>
        </p:spPr>
        <p:txBody>
          <a:bodyPr lIns="71437" tIns="71437" rIns="71437" bIns="71437"/>
          <a:lstStyle>
            <a:lvl1pPr defTabSz="821531">
              <a:defRPr sz="3000">
                <a:solidFill>
                  <a:srgbClr val="FFFFFF"/>
                </a:solidFill>
                <a:latin typeface="Helvetica Neue Medium"/>
                <a:ea typeface="Helvetica Neue Medium"/>
                <a:cs typeface="Helvetica Neue Medium"/>
                <a:sym typeface="Helvetica Neue Medium"/>
              </a:defRPr>
            </a:lvl1pPr>
          </a:lstStyle>
          <a:p>
            <a:pPr/>
            <a:r>
              <a:t>Amazon</a:t>
            </a:r>
          </a:p>
        </p:txBody>
      </p:sp>
      <p:grpSp>
        <p:nvGrpSpPr>
          <p:cNvPr id="315" name="Group"/>
          <p:cNvGrpSpPr/>
          <p:nvPr/>
        </p:nvGrpSpPr>
        <p:grpSpPr>
          <a:xfrm>
            <a:off x="4223629" y="6923207"/>
            <a:ext cx="2967415" cy="2617594"/>
            <a:chOff x="0" y="0"/>
            <a:chExt cx="2967413" cy="2617593"/>
          </a:xfrm>
        </p:grpSpPr>
        <p:sp>
          <p:nvSpPr>
            <p:cNvPr id="313" name="Key"/>
            <p:cNvSpPr/>
            <p:nvPr/>
          </p:nvSpPr>
          <p:spPr>
            <a:xfrm>
              <a:off x="1020136" y="0"/>
              <a:ext cx="927141" cy="2155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6"/>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4" name="amazon.com public key"/>
            <p:cNvSpPr/>
            <p:nvPr/>
          </p:nvSpPr>
          <p:spPr>
            <a:xfrm>
              <a:off x="0" y="2617593"/>
              <a:ext cx="29674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200">
                  <a:solidFill>
                    <a:srgbClr val="000000"/>
                  </a:solidFill>
                </a:defRPr>
              </a:pPr>
              <a:r>
                <a:rPr u="sng">
                  <a:hlinkClick r:id="rId2" invalidUrl="" action="" tgtFrame="" tooltip="" history="1" highlightClick="0" endSnd="0"/>
                </a:rPr>
                <a:t>amazon.com</a:t>
              </a:r>
              <a:r>
                <a:t> public key</a:t>
              </a:r>
            </a:p>
          </p:txBody>
        </p:sp>
      </p:grpSp>
      <p:grpSp>
        <p:nvGrpSpPr>
          <p:cNvPr id="318" name="Group"/>
          <p:cNvGrpSpPr/>
          <p:nvPr/>
        </p:nvGrpSpPr>
        <p:grpSpPr>
          <a:xfrm>
            <a:off x="16608110" y="3147479"/>
            <a:ext cx="2967414" cy="1228897"/>
            <a:chOff x="0" y="0"/>
            <a:chExt cx="2967413" cy="1228895"/>
          </a:xfrm>
        </p:grpSpPr>
        <p:sp>
          <p:nvSpPr>
            <p:cNvPr id="316" name="Skeleton Key"/>
            <p:cNvSpPr/>
            <p:nvPr/>
          </p:nvSpPr>
          <p:spPr>
            <a:xfrm>
              <a:off x="406729" y="0"/>
              <a:ext cx="2153954" cy="8243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46" y="0"/>
                  </a:moveTo>
                  <a:cubicBezTo>
                    <a:pt x="1367" y="0"/>
                    <a:pt x="0" y="4839"/>
                    <a:pt x="0" y="10802"/>
                  </a:cubicBezTo>
                  <a:cubicBezTo>
                    <a:pt x="0" y="16765"/>
                    <a:pt x="1361" y="21600"/>
                    <a:pt x="3046" y="21600"/>
                  </a:cubicBezTo>
                  <a:cubicBezTo>
                    <a:pt x="4451" y="21600"/>
                    <a:pt x="5635" y="18226"/>
                    <a:pt x="5984" y="13641"/>
                  </a:cubicBezTo>
                  <a:cubicBezTo>
                    <a:pt x="6017" y="13191"/>
                    <a:pt x="6174" y="12868"/>
                    <a:pt x="6346" y="12868"/>
                  </a:cubicBezTo>
                  <a:lnTo>
                    <a:pt x="6953" y="12868"/>
                  </a:lnTo>
                  <a:lnTo>
                    <a:pt x="6953" y="13193"/>
                  </a:lnTo>
                  <a:cubicBezTo>
                    <a:pt x="6953" y="13643"/>
                    <a:pt x="7094" y="14006"/>
                    <a:pt x="7266" y="14006"/>
                  </a:cubicBezTo>
                  <a:cubicBezTo>
                    <a:pt x="7438" y="14006"/>
                    <a:pt x="7579" y="13643"/>
                    <a:pt x="7579" y="13193"/>
                  </a:cubicBezTo>
                  <a:lnTo>
                    <a:pt x="7579" y="12868"/>
                  </a:lnTo>
                  <a:lnTo>
                    <a:pt x="15679" y="12868"/>
                  </a:lnTo>
                  <a:lnTo>
                    <a:pt x="15679" y="13193"/>
                  </a:lnTo>
                  <a:cubicBezTo>
                    <a:pt x="15679" y="13643"/>
                    <a:pt x="15818" y="14006"/>
                    <a:pt x="15991" y="14006"/>
                  </a:cubicBezTo>
                  <a:cubicBezTo>
                    <a:pt x="16163" y="14006"/>
                    <a:pt x="16303" y="13643"/>
                    <a:pt x="16303" y="13193"/>
                  </a:cubicBezTo>
                  <a:lnTo>
                    <a:pt x="16303" y="12868"/>
                  </a:lnTo>
                  <a:lnTo>
                    <a:pt x="17901" y="12868"/>
                  </a:lnTo>
                  <a:cubicBezTo>
                    <a:pt x="17966" y="12868"/>
                    <a:pt x="18021" y="13011"/>
                    <a:pt x="18021" y="13180"/>
                  </a:cubicBezTo>
                  <a:lnTo>
                    <a:pt x="18021" y="16287"/>
                  </a:lnTo>
                  <a:cubicBezTo>
                    <a:pt x="18021" y="16456"/>
                    <a:pt x="17966" y="16594"/>
                    <a:pt x="17901" y="16594"/>
                  </a:cubicBezTo>
                  <a:lnTo>
                    <a:pt x="17810" y="16594"/>
                  </a:lnTo>
                  <a:cubicBezTo>
                    <a:pt x="17746" y="16594"/>
                    <a:pt x="17691" y="16738"/>
                    <a:pt x="17691" y="16906"/>
                  </a:cubicBezTo>
                  <a:lnTo>
                    <a:pt x="17691" y="18717"/>
                  </a:lnTo>
                  <a:cubicBezTo>
                    <a:pt x="17691" y="18886"/>
                    <a:pt x="17746" y="19029"/>
                    <a:pt x="17810" y="19029"/>
                  </a:cubicBezTo>
                  <a:lnTo>
                    <a:pt x="18618" y="19029"/>
                  </a:lnTo>
                  <a:cubicBezTo>
                    <a:pt x="18682" y="19029"/>
                    <a:pt x="18736" y="18886"/>
                    <a:pt x="18736" y="18717"/>
                  </a:cubicBezTo>
                  <a:lnTo>
                    <a:pt x="18736" y="17649"/>
                  </a:lnTo>
                  <a:cubicBezTo>
                    <a:pt x="18736" y="17480"/>
                    <a:pt x="18790" y="17342"/>
                    <a:pt x="18855" y="17342"/>
                  </a:cubicBezTo>
                  <a:lnTo>
                    <a:pt x="19237" y="17342"/>
                  </a:lnTo>
                  <a:cubicBezTo>
                    <a:pt x="19301" y="17342"/>
                    <a:pt x="19355" y="17480"/>
                    <a:pt x="19355" y="17649"/>
                  </a:cubicBezTo>
                  <a:lnTo>
                    <a:pt x="19355" y="18717"/>
                  </a:lnTo>
                  <a:cubicBezTo>
                    <a:pt x="19355" y="18886"/>
                    <a:pt x="19409" y="19029"/>
                    <a:pt x="19474" y="19029"/>
                  </a:cubicBezTo>
                  <a:lnTo>
                    <a:pt x="20281" y="19029"/>
                  </a:lnTo>
                  <a:cubicBezTo>
                    <a:pt x="20346" y="19029"/>
                    <a:pt x="20399" y="18886"/>
                    <a:pt x="20399" y="18717"/>
                  </a:cubicBezTo>
                  <a:lnTo>
                    <a:pt x="20399" y="16906"/>
                  </a:lnTo>
                  <a:cubicBezTo>
                    <a:pt x="20399" y="16738"/>
                    <a:pt x="20346" y="16594"/>
                    <a:pt x="20281" y="16594"/>
                  </a:cubicBezTo>
                  <a:lnTo>
                    <a:pt x="20189" y="16594"/>
                  </a:lnTo>
                  <a:cubicBezTo>
                    <a:pt x="20124" y="16594"/>
                    <a:pt x="20071" y="16456"/>
                    <a:pt x="20071" y="16287"/>
                  </a:cubicBezTo>
                  <a:lnTo>
                    <a:pt x="20071" y="13180"/>
                  </a:lnTo>
                  <a:cubicBezTo>
                    <a:pt x="20071" y="13011"/>
                    <a:pt x="20124" y="12868"/>
                    <a:pt x="20189" y="12868"/>
                  </a:cubicBezTo>
                  <a:lnTo>
                    <a:pt x="21324" y="12868"/>
                  </a:lnTo>
                  <a:cubicBezTo>
                    <a:pt x="21475" y="12868"/>
                    <a:pt x="21600" y="12545"/>
                    <a:pt x="21600" y="12151"/>
                  </a:cubicBezTo>
                  <a:lnTo>
                    <a:pt x="21600" y="9453"/>
                  </a:lnTo>
                  <a:cubicBezTo>
                    <a:pt x="21589" y="9059"/>
                    <a:pt x="21465" y="8732"/>
                    <a:pt x="21314" y="8732"/>
                  </a:cubicBezTo>
                  <a:lnTo>
                    <a:pt x="16303" y="8732"/>
                  </a:lnTo>
                  <a:lnTo>
                    <a:pt x="16303" y="8411"/>
                  </a:lnTo>
                  <a:cubicBezTo>
                    <a:pt x="16303" y="7961"/>
                    <a:pt x="16163" y="7594"/>
                    <a:pt x="15991" y="7594"/>
                  </a:cubicBezTo>
                  <a:cubicBezTo>
                    <a:pt x="15818" y="7594"/>
                    <a:pt x="15679" y="7961"/>
                    <a:pt x="15679" y="8411"/>
                  </a:cubicBezTo>
                  <a:lnTo>
                    <a:pt x="15679" y="8732"/>
                  </a:lnTo>
                  <a:lnTo>
                    <a:pt x="7579" y="8732"/>
                  </a:lnTo>
                  <a:lnTo>
                    <a:pt x="7579" y="8411"/>
                  </a:lnTo>
                  <a:cubicBezTo>
                    <a:pt x="7579" y="7961"/>
                    <a:pt x="7438" y="7594"/>
                    <a:pt x="7266" y="7594"/>
                  </a:cubicBezTo>
                  <a:cubicBezTo>
                    <a:pt x="7094" y="7594"/>
                    <a:pt x="6953" y="7961"/>
                    <a:pt x="6953" y="8411"/>
                  </a:cubicBezTo>
                  <a:lnTo>
                    <a:pt x="6953" y="8732"/>
                  </a:lnTo>
                  <a:lnTo>
                    <a:pt x="6346" y="8732"/>
                  </a:lnTo>
                  <a:cubicBezTo>
                    <a:pt x="6174" y="8732"/>
                    <a:pt x="6017" y="8409"/>
                    <a:pt x="5984" y="7959"/>
                  </a:cubicBezTo>
                  <a:cubicBezTo>
                    <a:pt x="5635" y="3374"/>
                    <a:pt x="4451" y="0"/>
                    <a:pt x="3046" y="0"/>
                  </a:cubicBezTo>
                  <a:close/>
                  <a:moveTo>
                    <a:pt x="3041" y="3054"/>
                  </a:moveTo>
                  <a:cubicBezTo>
                    <a:pt x="3843" y="3054"/>
                    <a:pt x="4494" y="5062"/>
                    <a:pt x="4494" y="7537"/>
                  </a:cubicBezTo>
                  <a:cubicBezTo>
                    <a:pt x="4494" y="8521"/>
                    <a:pt x="4392" y="9438"/>
                    <a:pt x="4220" y="10169"/>
                  </a:cubicBezTo>
                  <a:cubicBezTo>
                    <a:pt x="4129" y="10549"/>
                    <a:pt x="4129" y="11054"/>
                    <a:pt x="4220" y="11448"/>
                  </a:cubicBezTo>
                  <a:cubicBezTo>
                    <a:pt x="4392" y="12194"/>
                    <a:pt x="4494" y="13092"/>
                    <a:pt x="4494" y="14076"/>
                  </a:cubicBezTo>
                  <a:cubicBezTo>
                    <a:pt x="4494" y="16551"/>
                    <a:pt x="3843" y="18563"/>
                    <a:pt x="3041" y="18563"/>
                  </a:cubicBezTo>
                  <a:cubicBezTo>
                    <a:pt x="2239" y="18563"/>
                    <a:pt x="1588" y="16551"/>
                    <a:pt x="1588" y="14076"/>
                  </a:cubicBezTo>
                  <a:cubicBezTo>
                    <a:pt x="1588" y="13092"/>
                    <a:pt x="1690" y="12179"/>
                    <a:pt x="1862" y="11448"/>
                  </a:cubicBezTo>
                  <a:cubicBezTo>
                    <a:pt x="1953" y="11054"/>
                    <a:pt x="1953" y="10563"/>
                    <a:pt x="1862" y="10169"/>
                  </a:cubicBezTo>
                  <a:cubicBezTo>
                    <a:pt x="1690" y="9424"/>
                    <a:pt x="1588" y="8521"/>
                    <a:pt x="1588" y="7537"/>
                  </a:cubicBezTo>
                  <a:cubicBezTo>
                    <a:pt x="1588" y="5062"/>
                    <a:pt x="2239" y="3054"/>
                    <a:pt x="3041" y="3054"/>
                  </a:cubicBez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7" name="CA private key"/>
            <p:cNvSpPr/>
            <p:nvPr/>
          </p:nvSpPr>
          <p:spPr>
            <a:xfrm>
              <a:off x="0" y="1228895"/>
              <a:ext cx="29674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defTabSz="821531">
                <a:defRPr b="1" sz="3200">
                  <a:solidFill>
                    <a:srgbClr val="000000"/>
                  </a:solidFill>
                </a:defRPr>
              </a:lvl1pPr>
            </a:lstStyle>
            <a:p>
              <a:pPr/>
              <a:r>
                <a:t>CA private key</a:t>
              </a:r>
            </a:p>
          </p:txBody>
        </p:sp>
      </p:grpSp>
      <p:grpSp>
        <p:nvGrpSpPr>
          <p:cNvPr id="321" name="Group"/>
          <p:cNvGrpSpPr/>
          <p:nvPr/>
        </p:nvGrpSpPr>
        <p:grpSpPr>
          <a:xfrm>
            <a:off x="4223630" y="3592056"/>
            <a:ext cx="2967414" cy="2617594"/>
            <a:chOff x="0" y="0"/>
            <a:chExt cx="2967413" cy="2617593"/>
          </a:xfrm>
        </p:grpSpPr>
        <p:sp>
          <p:nvSpPr>
            <p:cNvPr id="319" name="Key"/>
            <p:cNvSpPr/>
            <p:nvPr/>
          </p:nvSpPr>
          <p:spPr>
            <a:xfrm>
              <a:off x="1020136" y="0"/>
              <a:ext cx="927141" cy="2155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6"/>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20" name="amazon.com private key"/>
            <p:cNvSpPr/>
            <p:nvPr/>
          </p:nvSpPr>
          <p:spPr>
            <a:xfrm>
              <a:off x="0" y="2617593"/>
              <a:ext cx="29674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200">
                  <a:solidFill>
                    <a:srgbClr val="000000"/>
                  </a:solidFill>
                </a:defRPr>
              </a:pPr>
              <a:r>
                <a:rPr u="sng">
                  <a:hlinkClick r:id="rId2" invalidUrl="" action="" tgtFrame="" tooltip="" history="1" highlightClick="0" endSnd="0"/>
                </a:rPr>
                <a:t>amazon.com</a:t>
              </a:r>
              <a:r>
                <a:t> private key</a:t>
              </a:r>
            </a:p>
          </p:txBody>
        </p:sp>
      </p:grpSp>
      <p:grpSp>
        <p:nvGrpSpPr>
          <p:cNvPr id="324" name="Group"/>
          <p:cNvGrpSpPr/>
          <p:nvPr/>
        </p:nvGrpSpPr>
        <p:grpSpPr>
          <a:xfrm>
            <a:off x="16608110" y="4968618"/>
            <a:ext cx="2967414" cy="1228896"/>
            <a:chOff x="0" y="0"/>
            <a:chExt cx="2967413" cy="1228895"/>
          </a:xfrm>
        </p:grpSpPr>
        <p:sp>
          <p:nvSpPr>
            <p:cNvPr id="322" name="Skeleton Key"/>
            <p:cNvSpPr/>
            <p:nvPr/>
          </p:nvSpPr>
          <p:spPr>
            <a:xfrm>
              <a:off x="406729" y="0"/>
              <a:ext cx="2153954" cy="8243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46" y="0"/>
                  </a:moveTo>
                  <a:cubicBezTo>
                    <a:pt x="1367" y="0"/>
                    <a:pt x="0" y="4839"/>
                    <a:pt x="0" y="10802"/>
                  </a:cubicBezTo>
                  <a:cubicBezTo>
                    <a:pt x="0" y="16765"/>
                    <a:pt x="1361" y="21600"/>
                    <a:pt x="3046" y="21600"/>
                  </a:cubicBezTo>
                  <a:cubicBezTo>
                    <a:pt x="4451" y="21600"/>
                    <a:pt x="5635" y="18226"/>
                    <a:pt x="5984" y="13641"/>
                  </a:cubicBezTo>
                  <a:cubicBezTo>
                    <a:pt x="6017" y="13191"/>
                    <a:pt x="6174" y="12868"/>
                    <a:pt x="6346" y="12868"/>
                  </a:cubicBezTo>
                  <a:lnTo>
                    <a:pt x="6953" y="12868"/>
                  </a:lnTo>
                  <a:lnTo>
                    <a:pt x="6953" y="13193"/>
                  </a:lnTo>
                  <a:cubicBezTo>
                    <a:pt x="6953" y="13643"/>
                    <a:pt x="7094" y="14006"/>
                    <a:pt x="7266" y="14006"/>
                  </a:cubicBezTo>
                  <a:cubicBezTo>
                    <a:pt x="7438" y="14006"/>
                    <a:pt x="7579" y="13643"/>
                    <a:pt x="7579" y="13193"/>
                  </a:cubicBezTo>
                  <a:lnTo>
                    <a:pt x="7579" y="12868"/>
                  </a:lnTo>
                  <a:lnTo>
                    <a:pt x="15679" y="12868"/>
                  </a:lnTo>
                  <a:lnTo>
                    <a:pt x="15679" y="13193"/>
                  </a:lnTo>
                  <a:cubicBezTo>
                    <a:pt x="15679" y="13643"/>
                    <a:pt x="15818" y="14006"/>
                    <a:pt x="15991" y="14006"/>
                  </a:cubicBezTo>
                  <a:cubicBezTo>
                    <a:pt x="16163" y="14006"/>
                    <a:pt x="16303" y="13643"/>
                    <a:pt x="16303" y="13193"/>
                  </a:cubicBezTo>
                  <a:lnTo>
                    <a:pt x="16303" y="12868"/>
                  </a:lnTo>
                  <a:lnTo>
                    <a:pt x="17901" y="12868"/>
                  </a:lnTo>
                  <a:cubicBezTo>
                    <a:pt x="17966" y="12868"/>
                    <a:pt x="18021" y="13011"/>
                    <a:pt x="18021" y="13180"/>
                  </a:cubicBezTo>
                  <a:lnTo>
                    <a:pt x="18021" y="16287"/>
                  </a:lnTo>
                  <a:cubicBezTo>
                    <a:pt x="18021" y="16456"/>
                    <a:pt x="17966" y="16594"/>
                    <a:pt x="17901" y="16594"/>
                  </a:cubicBezTo>
                  <a:lnTo>
                    <a:pt x="17810" y="16594"/>
                  </a:lnTo>
                  <a:cubicBezTo>
                    <a:pt x="17746" y="16594"/>
                    <a:pt x="17691" y="16738"/>
                    <a:pt x="17691" y="16906"/>
                  </a:cubicBezTo>
                  <a:lnTo>
                    <a:pt x="17691" y="18717"/>
                  </a:lnTo>
                  <a:cubicBezTo>
                    <a:pt x="17691" y="18886"/>
                    <a:pt x="17746" y="19029"/>
                    <a:pt x="17810" y="19029"/>
                  </a:cubicBezTo>
                  <a:lnTo>
                    <a:pt x="18618" y="19029"/>
                  </a:lnTo>
                  <a:cubicBezTo>
                    <a:pt x="18682" y="19029"/>
                    <a:pt x="18736" y="18886"/>
                    <a:pt x="18736" y="18717"/>
                  </a:cubicBezTo>
                  <a:lnTo>
                    <a:pt x="18736" y="17649"/>
                  </a:lnTo>
                  <a:cubicBezTo>
                    <a:pt x="18736" y="17480"/>
                    <a:pt x="18790" y="17342"/>
                    <a:pt x="18855" y="17342"/>
                  </a:cubicBezTo>
                  <a:lnTo>
                    <a:pt x="19237" y="17342"/>
                  </a:lnTo>
                  <a:cubicBezTo>
                    <a:pt x="19301" y="17342"/>
                    <a:pt x="19355" y="17480"/>
                    <a:pt x="19355" y="17649"/>
                  </a:cubicBezTo>
                  <a:lnTo>
                    <a:pt x="19355" y="18717"/>
                  </a:lnTo>
                  <a:cubicBezTo>
                    <a:pt x="19355" y="18886"/>
                    <a:pt x="19409" y="19029"/>
                    <a:pt x="19474" y="19029"/>
                  </a:cubicBezTo>
                  <a:lnTo>
                    <a:pt x="20281" y="19029"/>
                  </a:lnTo>
                  <a:cubicBezTo>
                    <a:pt x="20346" y="19029"/>
                    <a:pt x="20399" y="18886"/>
                    <a:pt x="20399" y="18717"/>
                  </a:cubicBezTo>
                  <a:lnTo>
                    <a:pt x="20399" y="16906"/>
                  </a:lnTo>
                  <a:cubicBezTo>
                    <a:pt x="20399" y="16738"/>
                    <a:pt x="20346" y="16594"/>
                    <a:pt x="20281" y="16594"/>
                  </a:cubicBezTo>
                  <a:lnTo>
                    <a:pt x="20189" y="16594"/>
                  </a:lnTo>
                  <a:cubicBezTo>
                    <a:pt x="20124" y="16594"/>
                    <a:pt x="20071" y="16456"/>
                    <a:pt x="20071" y="16287"/>
                  </a:cubicBezTo>
                  <a:lnTo>
                    <a:pt x="20071" y="13180"/>
                  </a:lnTo>
                  <a:cubicBezTo>
                    <a:pt x="20071" y="13011"/>
                    <a:pt x="20124" y="12868"/>
                    <a:pt x="20189" y="12868"/>
                  </a:cubicBezTo>
                  <a:lnTo>
                    <a:pt x="21324" y="12868"/>
                  </a:lnTo>
                  <a:cubicBezTo>
                    <a:pt x="21475" y="12868"/>
                    <a:pt x="21600" y="12545"/>
                    <a:pt x="21600" y="12151"/>
                  </a:cubicBezTo>
                  <a:lnTo>
                    <a:pt x="21600" y="9453"/>
                  </a:lnTo>
                  <a:cubicBezTo>
                    <a:pt x="21589" y="9059"/>
                    <a:pt x="21465" y="8732"/>
                    <a:pt x="21314" y="8732"/>
                  </a:cubicBezTo>
                  <a:lnTo>
                    <a:pt x="16303" y="8732"/>
                  </a:lnTo>
                  <a:lnTo>
                    <a:pt x="16303" y="8411"/>
                  </a:lnTo>
                  <a:cubicBezTo>
                    <a:pt x="16303" y="7961"/>
                    <a:pt x="16163" y="7594"/>
                    <a:pt x="15991" y="7594"/>
                  </a:cubicBezTo>
                  <a:cubicBezTo>
                    <a:pt x="15818" y="7594"/>
                    <a:pt x="15679" y="7961"/>
                    <a:pt x="15679" y="8411"/>
                  </a:cubicBezTo>
                  <a:lnTo>
                    <a:pt x="15679" y="8732"/>
                  </a:lnTo>
                  <a:lnTo>
                    <a:pt x="7579" y="8732"/>
                  </a:lnTo>
                  <a:lnTo>
                    <a:pt x="7579" y="8411"/>
                  </a:lnTo>
                  <a:cubicBezTo>
                    <a:pt x="7579" y="7961"/>
                    <a:pt x="7438" y="7594"/>
                    <a:pt x="7266" y="7594"/>
                  </a:cubicBezTo>
                  <a:cubicBezTo>
                    <a:pt x="7094" y="7594"/>
                    <a:pt x="6953" y="7961"/>
                    <a:pt x="6953" y="8411"/>
                  </a:cubicBezTo>
                  <a:lnTo>
                    <a:pt x="6953" y="8732"/>
                  </a:lnTo>
                  <a:lnTo>
                    <a:pt x="6346" y="8732"/>
                  </a:lnTo>
                  <a:cubicBezTo>
                    <a:pt x="6174" y="8732"/>
                    <a:pt x="6017" y="8409"/>
                    <a:pt x="5984" y="7959"/>
                  </a:cubicBezTo>
                  <a:cubicBezTo>
                    <a:pt x="5635" y="3374"/>
                    <a:pt x="4451" y="0"/>
                    <a:pt x="3046" y="0"/>
                  </a:cubicBezTo>
                  <a:close/>
                  <a:moveTo>
                    <a:pt x="3041" y="3054"/>
                  </a:moveTo>
                  <a:cubicBezTo>
                    <a:pt x="3843" y="3054"/>
                    <a:pt x="4494" y="5062"/>
                    <a:pt x="4494" y="7537"/>
                  </a:cubicBezTo>
                  <a:cubicBezTo>
                    <a:pt x="4494" y="8521"/>
                    <a:pt x="4392" y="9438"/>
                    <a:pt x="4220" y="10169"/>
                  </a:cubicBezTo>
                  <a:cubicBezTo>
                    <a:pt x="4129" y="10549"/>
                    <a:pt x="4129" y="11054"/>
                    <a:pt x="4220" y="11448"/>
                  </a:cubicBezTo>
                  <a:cubicBezTo>
                    <a:pt x="4392" y="12194"/>
                    <a:pt x="4494" y="13092"/>
                    <a:pt x="4494" y="14076"/>
                  </a:cubicBezTo>
                  <a:cubicBezTo>
                    <a:pt x="4494" y="16551"/>
                    <a:pt x="3843" y="18563"/>
                    <a:pt x="3041" y="18563"/>
                  </a:cubicBezTo>
                  <a:cubicBezTo>
                    <a:pt x="2239" y="18563"/>
                    <a:pt x="1588" y="16551"/>
                    <a:pt x="1588" y="14076"/>
                  </a:cubicBezTo>
                  <a:cubicBezTo>
                    <a:pt x="1588" y="13092"/>
                    <a:pt x="1690" y="12179"/>
                    <a:pt x="1862" y="11448"/>
                  </a:cubicBezTo>
                  <a:cubicBezTo>
                    <a:pt x="1953" y="11054"/>
                    <a:pt x="1953" y="10563"/>
                    <a:pt x="1862" y="10169"/>
                  </a:cubicBezTo>
                  <a:cubicBezTo>
                    <a:pt x="1690" y="9424"/>
                    <a:pt x="1588" y="8521"/>
                    <a:pt x="1588" y="7537"/>
                  </a:cubicBezTo>
                  <a:cubicBezTo>
                    <a:pt x="1588" y="5062"/>
                    <a:pt x="2239" y="3054"/>
                    <a:pt x="3041" y="3054"/>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23" name="CA public key"/>
            <p:cNvSpPr/>
            <p:nvPr/>
          </p:nvSpPr>
          <p:spPr>
            <a:xfrm>
              <a:off x="0" y="1228895"/>
              <a:ext cx="29674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defTabSz="821531">
                <a:defRPr b="1" sz="3200">
                  <a:solidFill>
                    <a:srgbClr val="000000"/>
                  </a:solidFill>
                </a:defRPr>
              </a:lvl1pPr>
            </a:lstStyle>
            <a:p>
              <a:pPr/>
              <a:r>
                <a:t>CA public key</a:t>
              </a:r>
            </a:p>
          </p:txBody>
        </p:sp>
      </p:grpSp>
      <p:sp>
        <p:nvSpPr>
          <p:cNvPr id="325" name="Some real-world proof that we are really amazon.com"/>
          <p:cNvSpPr/>
          <p:nvPr/>
        </p:nvSpPr>
        <p:spPr>
          <a:xfrm>
            <a:off x="3984159" y="10740487"/>
            <a:ext cx="3446355" cy="2078390"/>
          </a:xfrm>
          <a:prstGeom prst="rect">
            <a:avLst/>
          </a:prstGeom>
          <a:solidFill>
            <a:srgbClr val="566D7A"/>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Some real-world proof that we are really amazon.com</a:t>
            </a:r>
          </a:p>
        </p:txBody>
      </p:sp>
      <p:sp>
        <p:nvSpPr>
          <p:cNvPr id="326" name="My Laptop"/>
          <p:cNvSpPr/>
          <p:nvPr/>
        </p:nvSpPr>
        <p:spPr>
          <a:xfrm>
            <a:off x="15949800" y="7812340"/>
            <a:ext cx="4233654" cy="4852424"/>
          </a:xfrm>
          <a:prstGeom prst="rect">
            <a:avLst/>
          </a:prstGeom>
          <a:solidFill>
            <a:srgbClr val="4982C6"/>
          </a:solidFill>
          <a:ln w="12700">
            <a:miter lim="400000"/>
          </a:ln>
          <a:extLst>
            <a:ext uri="{C572A759-6A51-4108-AA02-DFA0A04FC94B}">
              <ma14:wrappingTextBoxFlag xmlns:ma14="http://schemas.microsoft.com/office/mac/drawingml/2011/main" val="1"/>
            </a:ext>
          </a:extLst>
        </p:spPr>
        <p:txBody>
          <a:bodyPr lIns="71437" tIns="71437" rIns="71437" bIns="71437"/>
          <a:lstStyle>
            <a:lvl1pPr defTabSz="821531">
              <a:defRPr sz="3000">
                <a:solidFill>
                  <a:srgbClr val="FFFFFF"/>
                </a:solidFill>
                <a:latin typeface="Helvetica Neue Medium"/>
                <a:ea typeface="Helvetica Neue Medium"/>
                <a:cs typeface="Helvetica Neue Medium"/>
                <a:sym typeface="Helvetica Neue Medium"/>
              </a:defRPr>
            </a:lvl1pPr>
          </a:lstStyle>
          <a:p>
            <a:pPr/>
            <a:r>
              <a:t>My Laptop</a:t>
            </a:r>
          </a:p>
        </p:txBody>
      </p:sp>
      <p:grpSp>
        <p:nvGrpSpPr>
          <p:cNvPr id="329" name="Group"/>
          <p:cNvGrpSpPr/>
          <p:nvPr/>
        </p:nvGrpSpPr>
        <p:grpSpPr>
          <a:xfrm>
            <a:off x="16608110" y="3147479"/>
            <a:ext cx="2967414" cy="1228897"/>
            <a:chOff x="0" y="0"/>
            <a:chExt cx="2967413" cy="1228895"/>
          </a:xfrm>
        </p:grpSpPr>
        <p:sp>
          <p:nvSpPr>
            <p:cNvPr id="327" name="Skeleton Key"/>
            <p:cNvSpPr/>
            <p:nvPr/>
          </p:nvSpPr>
          <p:spPr>
            <a:xfrm>
              <a:off x="406729" y="0"/>
              <a:ext cx="2153954" cy="8243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46" y="0"/>
                  </a:moveTo>
                  <a:cubicBezTo>
                    <a:pt x="1367" y="0"/>
                    <a:pt x="0" y="4839"/>
                    <a:pt x="0" y="10802"/>
                  </a:cubicBezTo>
                  <a:cubicBezTo>
                    <a:pt x="0" y="16765"/>
                    <a:pt x="1361" y="21600"/>
                    <a:pt x="3046" y="21600"/>
                  </a:cubicBezTo>
                  <a:cubicBezTo>
                    <a:pt x="4451" y="21600"/>
                    <a:pt x="5635" y="18226"/>
                    <a:pt x="5984" y="13641"/>
                  </a:cubicBezTo>
                  <a:cubicBezTo>
                    <a:pt x="6017" y="13191"/>
                    <a:pt x="6174" y="12868"/>
                    <a:pt x="6346" y="12868"/>
                  </a:cubicBezTo>
                  <a:lnTo>
                    <a:pt x="6953" y="12868"/>
                  </a:lnTo>
                  <a:lnTo>
                    <a:pt x="6953" y="13193"/>
                  </a:lnTo>
                  <a:cubicBezTo>
                    <a:pt x="6953" y="13643"/>
                    <a:pt x="7094" y="14006"/>
                    <a:pt x="7266" y="14006"/>
                  </a:cubicBezTo>
                  <a:cubicBezTo>
                    <a:pt x="7438" y="14006"/>
                    <a:pt x="7579" y="13643"/>
                    <a:pt x="7579" y="13193"/>
                  </a:cubicBezTo>
                  <a:lnTo>
                    <a:pt x="7579" y="12868"/>
                  </a:lnTo>
                  <a:lnTo>
                    <a:pt x="15679" y="12868"/>
                  </a:lnTo>
                  <a:lnTo>
                    <a:pt x="15679" y="13193"/>
                  </a:lnTo>
                  <a:cubicBezTo>
                    <a:pt x="15679" y="13643"/>
                    <a:pt x="15818" y="14006"/>
                    <a:pt x="15991" y="14006"/>
                  </a:cubicBezTo>
                  <a:cubicBezTo>
                    <a:pt x="16163" y="14006"/>
                    <a:pt x="16303" y="13643"/>
                    <a:pt x="16303" y="13193"/>
                  </a:cubicBezTo>
                  <a:lnTo>
                    <a:pt x="16303" y="12868"/>
                  </a:lnTo>
                  <a:lnTo>
                    <a:pt x="17901" y="12868"/>
                  </a:lnTo>
                  <a:cubicBezTo>
                    <a:pt x="17966" y="12868"/>
                    <a:pt x="18021" y="13011"/>
                    <a:pt x="18021" y="13180"/>
                  </a:cubicBezTo>
                  <a:lnTo>
                    <a:pt x="18021" y="16287"/>
                  </a:lnTo>
                  <a:cubicBezTo>
                    <a:pt x="18021" y="16456"/>
                    <a:pt x="17966" y="16594"/>
                    <a:pt x="17901" y="16594"/>
                  </a:cubicBezTo>
                  <a:lnTo>
                    <a:pt x="17810" y="16594"/>
                  </a:lnTo>
                  <a:cubicBezTo>
                    <a:pt x="17746" y="16594"/>
                    <a:pt x="17691" y="16738"/>
                    <a:pt x="17691" y="16906"/>
                  </a:cubicBezTo>
                  <a:lnTo>
                    <a:pt x="17691" y="18717"/>
                  </a:lnTo>
                  <a:cubicBezTo>
                    <a:pt x="17691" y="18886"/>
                    <a:pt x="17746" y="19029"/>
                    <a:pt x="17810" y="19029"/>
                  </a:cubicBezTo>
                  <a:lnTo>
                    <a:pt x="18618" y="19029"/>
                  </a:lnTo>
                  <a:cubicBezTo>
                    <a:pt x="18682" y="19029"/>
                    <a:pt x="18736" y="18886"/>
                    <a:pt x="18736" y="18717"/>
                  </a:cubicBezTo>
                  <a:lnTo>
                    <a:pt x="18736" y="17649"/>
                  </a:lnTo>
                  <a:cubicBezTo>
                    <a:pt x="18736" y="17480"/>
                    <a:pt x="18790" y="17342"/>
                    <a:pt x="18855" y="17342"/>
                  </a:cubicBezTo>
                  <a:lnTo>
                    <a:pt x="19237" y="17342"/>
                  </a:lnTo>
                  <a:cubicBezTo>
                    <a:pt x="19301" y="17342"/>
                    <a:pt x="19355" y="17480"/>
                    <a:pt x="19355" y="17649"/>
                  </a:cubicBezTo>
                  <a:lnTo>
                    <a:pt x="19355" y="18717"/>
                  </a:lnTo>
                  <a:cubicBezTo>
                    <a:pt x="19355" y="18886"/>
                    <a:pt x="19409" y="19029"/>
                    <a:pt x="19474" y="19029"/>
                  </a:cubicBezTo>
                  <a:lnTo>
                    <a:pt x="20281" y="19029"/>
                  </a:lnTo>
                  <a:cubicBezTo>
                    <a:pt x="20346" y="19029"/>
                    <a:pt x="20399" y="18886"/>
                    <a:pt x="20399" y="18717"/>
                  </a:cubicBezTo>
                  <a:lnTo>
                    <a:pt x="20399" y="16906"/>
                  </a:lnTo>
                  <a:cubicBezTo>
                    <a:pt x="20399" y="16738"/>
                    <a:pt x="20346" y="16594"/>
                    <a:pt x="20281" y="16594"/>
                  </a:cubicBezTo>
                  <a:lnTo>
                    <a:pt x="20189" y="16594"/>
                  </a:lnTo>
                  <a:cubicBezTo>
                    <a:pt x="20124" y="16594"/>
                    <a:pt x="20071" y="16456"/>
                    <a:pt x="20071" y="16287"/>
                  </a:cubicBezTo>
                  <a:lnTo>
                    <a:pt x="20071" y="13180"/>
                  </a:lnTo>
                  <a:cubicBezTo>
                    <a:pt x="20071" y="13011"/>
                    <a:pt x="20124" y="12868"/>
                    <a:pt x="20189" y="12868"/>
                  </a:cubicBezTo>
                  <a:lnTo>
                    <a:pt x="21324" y="12868"/>
                  </a:lnTo>
                  <a:cubicBezTo>
                    <a:pt x="21475" y="12868"/>
                    <a:pt x="21600" y="12545"/>
                    <a:pt x="21600" y="12151"/>
                  </a:cubicBezTo>
                  <a:lnTo>
                    <a:pt x="21600" y="9453"/>
                  </a:lnTo>
                  <a:cubicBezTo>
                    <a:pt x="21589" y="9059"/>
                    <a:pt x="21465" y="8732"/>
                    <a:pt x="21314" y="8732"/>
                  </a:cubicBezTo>
                  <a:lnTo>
                    <a:pt x="16303" y="8732"/>
                  </a:lnTo>
                  <a:lnTo>
                    <a:pt x="16303" y="8411"/>
                  </a:lnTo>
                  <a:cubicBezTo>
                    <a:pt x="16303" y="7961"/>
                    <a:pt x="16163" y="7594"/>
                    <a:pt x="15991" y="7594"/>
                  </a:cubicBezTo>
                  <a:cubicBezTo>
                    <a:pt x="15818" y="7594"/>
                    <a:pt x="15679" y="7961"/>
                    <a:pt x="15679" y="8411"/>
                  </a:cubicBezTo>
                  <a:lnTo>
                    <a:pt x="15679" y="8732"/>
                  </a:lnTo>
                  <a:lnTo>
                    <a:pt x="7579" y="8732"/>
                  </a:lnTo>
                  <a:lnTo>
                    <a:pt x="7579" y="8411"/>
                  </a:lnTo>
                  <a:cubicBezTo>
                    <a:pt x="7579" y="7961"/>
                    <a:pt x="7438" y="7594"/>
                    <a:pt x="7266" y="7594"/>
                  </a:cubicBezTo>
                  <a:cubicBezTo>
                    <a:pt x="7094" y="7594"/>
                    <a:pt x="6953" y="7961"/>
                    <a:pt x="6953" y="8411"/>
                  </a:cubicBezTo>
                  <a:lnTo>
                    <a:pt x="6953" y="8732"/>
                  </a:lnTo>
                  <a:lnTo>
                    <a:pt x="6346" y="8732"/>
                  </a:lnTo>
                  <a:cubicBezTo>
                    <a:pt x="6174" y="8732"/>
                    <a:pt x="6017" y="8409"/>
                    <a:pt x="5984" y="7959"/>
                  </a:cubicBezTo>
                  <a:cubicBezTo>
                    <a:pt x="5635" y="3374"/>
                    <a:pt x="4451" y="0"/>
                    <a:pt x="3046" y="0"/>
                  </a:cubicBezTo>
                  <a:close/>
                  <a:moveTo>
                    <a:pt x="3041" y="3054"/>
                  </a:moveTo>
                  <a:cubicBezTo>
                    <a:pt x="3843" y="3054"/>
                    <a:pt x="4494" y="5062"/>
                    <a:pt x="4494" y="7537"/>
                  </a:cubicBezTo>
                  <a:cubicBezTo>
                    <a:pt x="4494" y="8521"/>
                    <a:pt x="4392" y="9438"/>
                    <a:pt x="4220" y="10169"/>
                  </a:cubicBezTo>
                  <a:cubicBezTo>
                    <a:pt x="4129" y="10549"/>
                    <a:pt x="4129" y="11054"/>
                    <a:pt x="4220" y="11448"/>
                  </a:cubicBezTo>
                  <a:cubicBezTo>
                    <a:pt x="4392" y="12194"/>
                    <a:pt x="4494" y="13092"/>
                    <a:pt x="4494" y="14076"/>
                  </a:cubicBezTo>
                  <a:cubicBezTo>
                    <a:pt x="4494" y="16551"/>
                    <a:pt x="3843" y="18563"/>
                    <a:pt x="3041" y="18563"/>
                  </a:cubicBezTo>
                  <a:cubicBezTo>
                    <a:pt x="2239" y="18563"/>
                    <a:pt x="1588" y="16551"/>
                    <a:pt x="1588" y="14076"/>
                  </a:cubicBezTo>
                  <a:cubicBezTo>
                    <a:pt x="1588" y="13092"/>
                    <a:pt x="1690" y="12179"/>
                    <a:pt x="1862" y="11448"/>
                  </a:cubicBezTo>
                  <a:cubicBezTo>
                    <a:pt x="1953" y="11054"/>
                    <a:pt x="1953" y="10563"/>
                    <a:pt x="1862" y="10169"/>
                  </a:cubicBezTo>
                  <a:cubicBezTo>
                    <a:pt x="1690" y="9424"/>
                    <a:pt x="1588" y="8521"/>
                    <a:pt x="1588" y="7537"/>
                  </a:cubicBezTo>
                  <a:cubicBezTo>
                    <a:pt x="1588" y="5062"/>
                    <a:pt x="2239" y="3054"/>
                    <a:pt x="3041" y="3054"/>
                  </a:cubicBez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28" name="CA private key"/>
            <p:cNvSpPr/>
            <p:nvPr/>
          </p:nvSpPr>
          <p:spPr>
            <a:xfrm>
              <a:off x="0" y="1228895"/>
              <a:ext cx="29674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defTabSz="821531">
                <a:defRPr b="1" sz="3200">
                  <a:solidFill>
                    <a:srgbClr val="000000"/>
                  </a:solidFill>
                </a:defRPr>
              </a:lvl1pPr>
            </a:lstStyle>
            <a:p>
              <a:pPr/>
              <a:r>
                <a:t>CA private key</a:t>
              </a:r>
            </a:p>
          </p:txBody>
        </p:sp>
      </p:grpSp>
      <p:grpSp>
        <p:nvGrpSpPr>
          <p:cNvPr id="332" name="Group"/>
          <p:cNvGrpSpPr/>
          <p:nvPr/>
        </p:nvGrpSpPr>
        <p:grpSpPr>
          <a:xfrm>
            <a:off x="11939565" y="2073968"/>
            <a:ext cx="1953079" cy="4197766"/>
            <a:chOff x="1980836" y="0"/>
            <a:chExt cx="1953077" cy="4197764"/>
          </a:xfrm>
        </p:grpSpPr>
        <p:sp>
          <p:nvSpPr>
            <p:cNvPr id="330" name="Ribbon"/>
            <p:cNvSpPr/>
            <p:nvPr/>
          </p:nvSpPr>
          <p:spPr>
            <a:xfrm>
              <a:off x="1980836" y="0"/>
              <a:ext cx="1366157" cy="2063815"/>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31" name="amazon.com certificate…"/>
            <p:cNvSpPr/>
            <p:nvPr/>
          </p:nvSpPr>
          <p:spPr>
            <a:xfrm>
              <a:off x="2663913" y="292776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b="1" sz="3200">
                  <a:solidFill>
                    <a:srgbClr val="000000"/>
                  </a:solidFill>
                </a:defRPr>
              </a:pPr>
              <a:r>
                <a:rPr u="sng">
                  <a:hlinkClick r:id="rId2" invalidUrl="" action="" tgtFrame="" tooltip="" history="1" highlightClick="0" endSnd="0"/>
                </a:rPr>
                <a:t>amazon.com</a:t>
              </a:r>
              <a:r>
                <a:t> certificate</a:t>
              </a:r>
            </a:p>
            <a:p>
              <a:pPr defTabSz="821531">
                <a:defRPr b="1" sz="3200">
                  <a:solidFill>
                    <a:srgbClr val="000000"/>
                  </a:solidFill>
                </a:defRPr>
              </a:pPr>
              <a:r>
                <a:t>(AZ’s public key + CA’s sig)</a:t>
              </a:r>
            </a:p>
          </p:txBody>
        </p:sp>
      </p:grpSp>
      <p:grpSp>
        <p:nvGrpSpPr>
          <p:cNvPr id="335" name="Group"/>
          <p:cNvGrpSpPr/>
          <p:nvPr/>
        </p:nvGrpSpPr>
        <p:grpSpPr>
          <a:xfrm>
            <a:off x="4223629" y="6923207"/>
            <a:ext cx="2967415" cy="2617594"/>
            <a:chOff x="0" y="0"/>
            <a:chExt cx="2967413" cy="2617593"/>
          </a:xfrm>
        </p:grpSpPr>
        <p:sp>
          <p:nvSpPr>
            <p:cNvPr id="333" name="Key"/>
            <p:cNvSpPr/>
            <p:nvPr/>
          </p:nvSpPr>
          <p:spPr>
            <a:xfrm>
              <a:off x="1020136" y="0"/>
              <a:ext cx="927141" cy="2155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6"/>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34" name="amazon.com public key"/>
            <p:cNvSpPr/>
            <p:nvPr/>
          </p:nvSpPr>
          <p:spPr>
            <a:xfrm>
              <a:off x="0" y="2617593"/>
              <a:ext cx="29674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defRPr b="1" sz="3200">
                  <a:solidFill>
                    <a:srgbClr val="000000"/>
                  </a:solidFill>
                </a:defRPr>
              </a:pPr>
              <a:r>
                <a:rPr u="sng">
                  <a:hlinkClick r:id="rId2" invalidUrl="" action="" tgtFrame="" tooltip="" history="1" highlightClick="0" endSnd="0"/>
                </a:rPr>
                <a:t>amazon.com</a:t>
              </a:r>
              <a:r>
                <a:t> public key</a:t>
              </a:r>
            </a:p>
          </p:txBody>
        </p:sp>
      </p:grpSp>
      <p:grpSp>
        <p:nvGrpSpPr>
          <p:cNvPr id="338" name="Group"/>
          <p:cNvGrpSpPr/>
          <p:nvPr/>
        </p:nvGrpSpPr>
        <p:grpSpPr>
          <a:xfrm>
            <a:off x="5178687" y="10254359"/>
            <a:ext cx="1953079" cy="4197765"/>
            <a:chOff x="1980836" y="0"/>
            <a:chExt cx="1953077" cy="4197764"/>
          </a:xfrm>
        </p:grpSpPr>
        <p:sp>
          <p:nvSpPr>
            <p:cNvPr id="336" name="Ribbon"/>
            <p:cNvSpPr/>
            <p:nvPr/>
          </p:nvSpPr>
          <p:spPr>
            <a:xfrm>
              <a:off x="1980836" y="0"/>
              <a:ext cx="1366157" cy="2063815"/>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37" name="amazon.com certificate…"/>
            <p:cNvSpPr/>
            <p:nvPr/>
          </p:nvSpPr>
          <p:spPr>
            <a:xfrm>
              <a:off x="2663913" y="292776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b="1" sz="3200">
                  <a:solidFill>
                    <a:srgbClr val="000000"/>
                  </a:solidFill>
                </a:defRPr>
              </a:pPr>
              <a:r>
                <a:rPr u="sng">
                  <a:hlinkClick r:id="rId2" invalidUrl="" action="" tgtFrame="" tooltip="" history="1" highlightClick="0" endSnd="0"/>
                </a:rPr>
                <a:t>amazon.com</a:t>
              </a:r>
              <a:r>
                <a:t> certificate</a:t>
              </a:r>
            </a:p>
            <a:p>
              <a:pPr defTabSz="821531">
                <a:defRPr b="1" sz="3200">
                  <a:solidFill>
                    <a:srgbClr val="000000"/>
                  </a:solidFill>
                </a:defRPr>
              </a:pPr>
              <a:r>
                <a:t>(AZ’s public key + CA’s sig)</a:t>
              </a:r>
            </a:p>
          </p:txBody>
        </p:sp>
      </p:grpSp>
      <p:grpSp>
        <p:nvGrpSpPr>
          <p:cNvPr id="341" name="Group"/>
          <p:cNvGrpSpPr/>
          <p:nvPr/>
        </p:nvGrpSpPr>
        <p:grpSpPr>
          <a:xfrm>
            <a:off x="16582919" y="11003143"/>
            <a:ext cx="2967414" cy="1228897"/>
            <a:chOff x="0" y="0"/>
            <a:chExt cx="2967413" cy="1228895"/>
          </a:xfrm>
        </p:grpSpPr>
        <p:sp>
          <p:nvSpPr>
            <p:cNvPr id="339" name="Skeleton Key"/>
            <p:cNvSpPr/>
            <p:nvPr/>
          </p:nvSpPr>
          <p:spPr>
            <a:xfrm>
              <a:off x="406729" y="0"/>
              <a:ext cx="2153954" cy="8243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46" y="0"/>
                  </a:moveTo>
                  <a:cubicBezTo>
                    <a:pt x="1367" y="0"/>
                    <a:pt x="0" y="4839"/>
                    <a:pt x="0" y="10802"/>
                  </a:cubicBezTo>
                  <a:cubicBezTo>
                    <a:pt x="0" y="16765"/>
                    <a:pt x="1361" y="21600"/>
                    <a:pt x="3046" y="21600"/>
                  </a:cubicBezTo>
                  <a:cubicBezTo>
                    <a:pt x="4451" y="21600"/>
                    <a:pt x="5635" y="18226"/>
                    <a:pt x="5984" y="13641"/>
                  </a:cubicBezTo>
                  <a:cubicBezTo>
                    <a:pt x="6017" y="13191"/>
                    <a:pt x="6174" y="12868"/>
                    <a:pt x="6346" y="12868"/>
                  </a:cubicBezTo>
                  <a:lnTo>
                    <a:pt x="6953" y="12868"/>
                  </a:lnTo>
                  <a:lnTo>
                    <a:pt x="6953" y="13193"/>
                  </a:lnTo>
                  <a:cubicBezTo>
                    <a:pt x="6953" y="13643"/>
                    <a:pt x="7094" y="14006"/>
                    <a:pt x="7266" y="14006"/>
                  </a:cubicBezTo>
                  <a:cubicBezTo>
                    <a:pt x="7438" y="14006"/>
                    <a:pt x="7579" y="13643"/>
                    <a:pt x="7579" y="13193"/>
                  </a:cubicBezTo>
                  <a:lnTo>
                    <a:pt x="7579" y="12868"/>
                  </a:lnTo>
                  <a:lnTo>
                    <a:pt x="15679" y="12868"/>
                  </a:lnTo>
                  <a:lnTo>
                    <a:pt x="15679" y="13193"/>
                  </a:lnTo>
                  <a:cubicBezTo>
                    <a:pt x="15679" y="13643"/>
                    <a:pt x="15818" y="14006"/>
                    <a:pt x="15991" y="14006"/>
                  </a:cubicBezTo>
                  <a:cubicBezTo>
                    <a:pt x="16163" y="14006"/>
                    <a:pt x="16303" y="13643"/>
                    <a:pt x="16303" y="13193"/>
                  </a:cubicBezTo>
                  <a:lnTo>
                    <a:pt x="16303" y="12868"/>
                  </a:lnTo>
                  <a:lnTo>
                    <a:pt x="17901" y="12868"/>
                  </a:lnTo>
                  <a:cubicBezTo>
                    <a:pt x="17966" y="12868"/>
                    <a:pt x="18021" y="13011"/>
                    <a:pt x="18021" y="13180"/>
                  </a:cubicBezTo>
                  <a:lnTo>
                    <a:pt x="18021" y="16287"/>
                  </a:lnTo>
                  <a:cubicBezTo>
                    <a:pt x="18021" y="16456"/>
                    <a:pt x="17966" y="16594"/>
                    <a:pt x="17901" y="16594"/>
                  </a:cubicBezTo>
                  <a:lnTo>
                    <a:pt x="17810" y="16594"/>
                  </a:lnTo>
                  <a:cubicBezTo>
                    <a:pt x="17746" y="16594"/>
                    <a:pt x="17691" y="16738"/>
                    <a:pt x="17691" y="16906"/>
                  </a:cubicBezTo>
                  <a:lnTo>
                    <a:pt x="17691" y="18717"/>
                  </a:lnTo>
                  <a:cubicBezTo>
                    <a:pt x="17691" y="18886"/>
                    <a:pt x="17746" y="19029"/>
                    <a:pt x="17810" y="19029"/>
                  </a:cubicBezTo>
                  <a:lnTo>
                    <a:pt x="18618" y="19029"/>
                  </a:lnTo>
                  <a:cubicBezTo>
                    <a:pt x="18682" y="19029"/>
                    <a:pt x="18736" y="18886"/>
                    <a:pt x="18736" y="18717"/>
                  </a:cubicBezTo>
                  <a:lnTo>
                    <a:pt x="18736" y="17649"/>
                  </a:lnTo>
                  <a:cubicBezTo>
                    <a:pt x="18736" y="17480"/>
                    <a:pt x="18790" y="17342"/>
                    <a:pt x="18855" y="17342"/>
                  </a:cubicBezTo>
                  <a:lnTo>
                    <a:pt x="19237" y="17342"/>
                  </a:lnTo>
                  <a:cubicBezTo>
                    <a:pt x="19301" y="17342"/>
                    <a:pt x="19355" y="17480"/>
                    <a:pt x="19355" y="17649"/>
                  </a:cubicBezTo>
                  <a:lnTo>
                    <a:pt x="19355" y="18717"/>
                  </a:lnTo>
                  <a:cubicBezTo>
                    <a:pt x="19355" y="18886"/>
                    <a:pt x="19409" y="19029"/>
                    <a:pt x="19474" y="19029"/>
                  </a:cubicBezTo>
                  <a:lnTo>
                    <a:pt x="20281" y="19029"/>
                  </a:lnTo>
                  <a:cubicBezTo>
                    <a:pt x="20346" y="19029"/>
                    <a:pt x="20399" y="18886"/>
                    <a:pt x="20399" y="18717"/>
                  </a:cubicBezTo>
                  <a:lnTo>
                    <a:pt x="20399" y="16906"/>
                  </a:lnTo>
                  <a:cubicBezTo>
                    <a:pt x="20399" y="16738"/>
                    <a:pt x="20346" y="16594"/>
                    <a:pt x="20281" y="16594"/>
                  </a:cubicBezTo>
                  <a:lnTo>
                    <a:pt x="20189" y="16594"/>
                  </a:lnTo>
                  <a:cubicBezTo>
                    <a:pt x="20124" y="16594"/>
                    <a:pt x="20071" y="16456"/>
                    <a:pt x="20071" y="16287"/>
                  </a:cubicBezTo>
                  <a:lnTo>
                    <a:pt x="20071" y="13180"/>
                  </a:lnTo>
                  <a:cubicBezTo>
                    <a:pt x="20071" y="13011"/>
                    <a:pt x="20124" y="12868"/>
                    <a:pt x="20189" y="12868"/>
                  </a:cubicBezTo>
                  <a:lnTo>
                    <a:pt x="21324" y="12868"/>
                  </a:lnTo>
                  <a:cubicBezTo>
                    <a:pt x="21475" y="12868"/>
                    <a:pt x="21600" y="12545"/>
                    <a:pt x="21600" y="12151"/>
                  </a:cubicBezTo>
                  <a:lnTo>
                    <a:pt x="21600" y="9453"/>
                  </a:lnTo>
                  <a:cubicBezTo>
                    <a:pt x="21589" y="9059"/>
                    <a:pt x="21465" y="8732"/>
                    <a:pt x="21314" y="8732"/>
                  </a:cubicBezTo>
                  <a:lnTo>
                    <a:pt x="16303" y="8732"/>
                  </a:lnTo>
                  <a:lnTo>
                    <a:pt x="16303" y="8411"/>
                  </a:lnTo>
                  <a:cubicBezTo>
                    <a:pt x="16303" y="7961"/>
                    <a:pt x="16163" y="7594"/>
                    <a:pt x="15991" y="7594"/>
                  </a:cubicBezTo>
                  <a:cubicBezTo>
                    <a:pt x="15818" y="7594"/>
                    <a:pt x="15679" y="7961"/>
                    <a:pt x="15679" y="8411"/>
                  </a:cubicBezTo>
                  <a:lnTo>
                    <a:pt x="15679" y="8732"/>
                  </a:lnTo>
                  <a:lnTo>
                    <a:pt x="7579" y="8732"/>
                  </a:lnTo>
                  <a:lnTo>
                    <a:pt x="7579" y="8411"/>
                  </a:lnTo>
                  <a:cubicBezTo>
                    <a:pt x="7579" y="7961"/>
                    <a:pt x="7438" y="7594"/>
                    <a:pt x="7266" y="7594"/>
                  </a:cubicBezTo>
                  <a:cubicBezTo>
                    <a:pt x="7094" y="7594"/>
                    <a:pt x="6953" y="7961"/>
                    <a:pt x="6953" y="8411"/>
                  </a:cubicBezTo>
                  <a:lnTo>
                    <a:pt x="6953" y="8732"/>
                  </a:lnTo>
                  <a:lnTo>
                    <a:pt x="6346" y="8732"/>
                  </a:lnTo>
                  <a:cubicBezTo>
                    <a:pt x="6174" y="8732"/>
                    <a:pt x="6017" y="8409"/>
                    <a:pt x="5984" y="7959"/>
                  </a:cubicBezTo>
                  <a:cubicBezTo>
                    <a:pt x="5635" y="3374"/>
                    <a:pt x="4451" y="0"/>
                    <a:pt x="3046" y="0"/>
                  </a:cubicBezTo>
                  <a:close/>
                  <a:moveTo>
                    <a:pt x="3041" y="3054"/>
                  </a:moveTo>
                  <a:cubicBezTo>
                    <a:pt x="3843" y="3054"/>
                    <a:pt x="4494" y="5062"/>
                    <a:pt x="4494" y="7537"/>
                  </a:cubicBezTo>
                  <a:cubicBezTo>
                    <a:pt x="4494" y="8521"/>
                    <a:pt x="4392" y="9438"/>
                    <a:pt x="4220" y="10169"/>
                  </a:cubicBezTo>
                  <a:cubicBezTo>
                    <a:pt x="4129" y="10549"/>
                    <a:pt x="4129" y="11054"/>
                    <a:pt x="4220" y="11448"/>
                  </a:cubicBezTo>
                  <a:cubicBezTo>
                    <a:pt x="4392" y="12194"/>
                    <a:pt x="4494" y="13092"/>
                    <a:pt x="4494" y="14076"/>
                  </a:cubicBezTo>
                  <a:cubicBezTo>
                    <a:pt x="4494" y="16551"/>
                    <a:pt x="3843" y="18563"/>
                    <a:pt x="3041" y="18563"/>
                  </a:cubicBezTo>
                  <a:cubicBezTo>
                    <a:pt x="2239" y="18563"/>
                    <a:pt x="1588" y="16551"/>
                    <a:pt x="1588" y="14076"/>
                  </a:cubicBezTo>
                  <a:cubicBezTo>
                    <a:pt x="1588" y="13092"/>
                    <a:pt x="1690" y="12179"/>
                    <a:pt x="1862" y="11448"/>
                  </a:cubicBezTo>
                  <a:cubicBezTo>
                    <a:pt x="1953" y="11054"/>
                    <a:pt x="1953" y="10563"/>
                    <a:pt x="1862" y="10169"/>
                  </a:cubicBezTo>
                  <a:cubicBezTo>
                    <a:pt x="1690" y="9424"/>
                    <a:pt x="1588" y="8521"/>
                    <a:pt x="1588" y="7537"/>
                  </a:cubicBezTo>
                  <a:cubicBezTo>
                    <a:pt x="1588" y="5062"/>
                    <a:pt x="2239" y="3054"/>
                    <a:pt x="3041" y="3054"/>
                  </a:cubicBezTo>
                  <a:close/>
                </a:path>
              </a:pathLst>
            </a:cu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40" name="CA public key"/>
            <p:cNvSpPr/>
            <p:nvPr/>
          </p:nvSpPr>
          <p:spPr>
            <a:xfrm>
              <a:off x="0" y="1228895"/>
              <a:ext cx="29674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defTabSz="821531">
                <a:defRPr b="1" sz="3200">
                  <a:solidFill>
                    <a:srgbClr val="000000"/>
                  </a:solidFill>
                </a:defRPr>
              </a:lvl1pPr>
            </a:lstStyle>
            <a:p>
              <a:pPr/>
              <a:r>
                <a:t>CA public key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416145 -0.306245" origin="layout" pathEditMode="relative">
                                      <p:cBhvr>
                                        <p:cTn id="6" dur="1000" fill="hold"/>
                                        <p:tgtEl>
                                          <p:spTgt spid="3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376643 -0.379906" origin="layout" pathEditMode="relative">
                                      <p:cBhvr>
                                        <p:cTn id="10" dur="1000" fill="hold"/>
                                        <p:tgtEl>
                                          <p:spTgt spid="32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098529 0.010216" origin="layout" pathEditMode="relative">
                                      <p:cBhvr>
                                        <p:cTn id="14" dur="1000" fill="hold"/>
                                        <p:tgtEl>
                                          <p:spTgt spid="329"/>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3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path" nodeType="clickEffect" presetSubtype="0" presetID="-1" grpId="6" accel="50000" decel="50000" fill="hold">
                                  <p:stCondLst>
                                    <p:cond delay="0"/>
                                  </p:stCondLst>
                                  <p:childTnLst>
                                    <p:animMotion path="M 0.000000 0.000000 L -0.277267 0.596412" origin="layout" pathEditMode="relative">
                                      <p:cBhvr>
                                        <p:cTn id="26" dur="1000" fill="hold"/>
                                        <p:tgtEl>
                                          <p:spTgt spid="332"/>
                                        </p:tgtEl>
                                        <p:attrNameLst>
                                          <p:attrName>ppt_x</p:attrName>
                                          <p:attrName>ppt_y</p:attrName>
                                        </p:attrNameLst>
                                      </p:cBhvr>
                                    </p:animMotion>
                                  </p:childTnLst>
                                </p:cTn>
                              </p:par>
                            </p:childTnLst>
                          </p:cTn>
                        </p:par>
                        <p:par>
                          <p:cTn id="27" fill="hold">
                            <p:stCondLst>
                              <p:cond delay="1000"/>
                            </p:stCondLst>
                            <p:childTnLst>
                              <p:par>
                                <p:cTn id="28" presetClass="exit" nodeType="afterEffect" presetSubtype="0" presetID="1" grpId="7" fill="hold">
                                  <p:stCondLst>
                                    <p:cond delay="0"/>
                                  </p:stCondLst>
                                  <p:iterate type="el" backwards="0">
                                    <p:tmAbs val="0"/>
                                  </p:iterate>
                                  <p:childTnLst>
                                    <p:set>
                                      <p:cBhvr>
                                        <p:cTn id="29" fill="hold">
                                          <p:stCondLst>
                                            <p:cond delay="0"/>
                                          </p:stCondLst>
                                        </p:cTn>
                                        <p:tgtEl>
                                          <p:spTgt spid="315"/>
                                        </p:tgtEl>
                                        <p:attrNameLst>
                                          <p:attrName>style.visibility</p:attrName>
                                        </p:attrNameLst>
                                      </p:cBhvr>
                                      <p:to>
                                        <p:strVal val="hidden"/>
                                      </p:to>
                                    </p:set>
                                  </p:childTnLst>
                                </p:cTn>
                              </p:par>
                            </p:childTnLst>
                          </p:cTn>
                        </p:par>
                        <p:par>
                          <p:cTn id="30" fill="hold">
                            <p:stCondLst>
                              <p:cond delay="1000"/>
                            </p:stCondLst>
                            <p:childTnLst>
                              <p:par>
                                <p:cTn id="31" presetClass="exit" nodeType="afterEffect" presetSubtype="0" presetID="1" grpId="8" fill="hold">
                                  <p:stCondLst>
                                    <p:cond delay="0"/>
                                  </p:stCondLst>
                                  <p:iterate type="el" backwards="0">
                                    <p:tmAbs val="0"/>
                                  </p:iterate>
                                  <p:childTnLst>
                                    <p:set>
                                      <p:cBhvr>
                                        <p:cTn id="32" fill="hold">
                                          <p:stCondLst>
                                            <p:cond delay="0"/>
                                          </p:stCondLst>
                                        </p:cTn>
                                        <p:tgtEl>
                                          <p:spTgt spid="3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9" fill="hold">
                                  <p:stCondLst>
                                    <p:cond delay="0"/>
                                  </p:stCondLst>
                                  <p:iterate type="el" backwards="0">
                                    <p:tmAbs val="0"/>
                                  </p:iterate>
                                  <p:childTnLst>
                                    <p:set>
                                      <p:cBhvr>
                                        <p:cTn id="36" fill="hold"/>
                                        <p:tgtEl>
                                          <p:spTgt spid="3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path" nodeType="clickEffect" presetSubtype="0" presetID="-1" grpId="10" accel="50000" decel="50000" fill="hold">
                                  <p:stCondLst>
                                    <p:cond delay="0"/>
                                  </p:stCondLst>
                                  <p:childTnLst>
                                    <p:animMotion path="M 0.000000 0.000000 L 0.410866 -0.016778" origin="layout" pathEditMode="relative">
                                      <p:cBhvr>
                                        <p:cTn id="40" dur="1000" fill="hold"/>
                                        <p:tgtEl>
                                          <p:spTgt spid="338"/>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1" fill="hold">
                                  <p:stCondLst>
                                    <p:cond delay="0"/>
                                  </p:stCondLst>
                                  <p:iterate type="el" backwards="0">
                                    <p:tmAbs val="0"/>
                                  </p:iterate>
                                  <p:childTnLst>
                                    <p:set>
                                      <p:cBhvr>
                                        <p:cTn id="44" fill="hold"/>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 grpId="9"/>
      <p:bldP build="whole" bldLvl="1" animBg="1" rev="0" advAuto="0" spid="315" grpId="7"/>
      <p:bldP build="whole" bldLvl="1" animBg="1" rev="0" advAuto="0" spid="325" grpId="8"/>
      <p:bldP build="whole" bldLvl="1" animBg="1" rev="0" advAuto="0" spid="341" grpId="11"/>
      <p:bldP build="whole" bldLvl="1" animBg="1" rev="0" advAuto="0" spid="332" grpId="5"/>
      <p:bldP build="whole" bldLvl="1" animBg="1" rev="0" advAuto="0" spid="329" grpId="4"/>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Certificate Authorities"/>
          <p:cNvSpPr txBox="1"/>
          <p:nvPr>
            <p:ph type="title"/>
          </p:nvPr>
        </p:nvSpPr>
        <p:spPr>
          <a:prstGeom prst="rect">
            <a:avLst/>
          </a:prstGeom>
        </p:spPr>
        <p:txBody>
          <a:bodyPr/>
          <a:lstStyle/>
          <a:p>
            <a:pPr/>
            <a:r>
              <a:t>Certificate Authorities</a:t>
            </a:r>
          </a:p>
        </p:txBody>
      </p:sp>
      <p:sp>
        <p:nvSpPr>
          <p:cNvPr id="344" name="Slide Subtitle"/>
          <p:cNvSpPr txBox="1"/>
          <p:nvPr>
            <p:ph type="body" idx="21"/>
          </p:nvPr>
        </p:nvSpPr>
        <p:spPr>
          <a:prstGeom prst="rect">
            <a:avLst/>
          </a:prstGeom>
        </p:spPr>
        <p:txBody>
          <a:bodyPr/>
          <a:lstStyle/>
          <a:p>
            <a:pPr/>
          </a:p>
        </p:txBody>
      </p:sp>
      <p:sp>
        <p:nvSpPr>
          <p:cNvPr id="345" name="Note: We had to already know the CA's public key…"/>
          <p:cNvSpPr txBox="1"/>
          <p:nvPr>
            <p:ph type="body" idx="1"/>
          </p:nvPr>
        </p:nvSpPr>
        <p:spPr>
          <a:xfrm>
            <a:off x="1206500" y="3586767"/>
            <a:ext cx="21971000" cy="8256012"/>
          </a:xfrm>
          <a:prstGeom prst="rect">
            <a:avLst/>
          </a:prstGeom>
        </p:spPr>
        <p:txBody>
          <a:bodyPr/>
          <a:lstStyle/>
          <a:p>
            <a:pPr/>
            <a:r>
              <a:t>Note: We had to already know the CA's public key</a:t>
            </a:r>
          </a:p>
          <a:p>
            <a:pPr/>
            <a:r>
              <a:t>There are a small set of “root” CA’s (think: root DNS servers)</a:t>
            </a:r>
          </a:p>
          <a:p>
            <a:pPr/>
            <a:r>
              <a:t>Every computer/browser is shipped with these root CA public keys</a:t>
            </a:r>
          </a:p>
        </p:txBody>
      </p:sp>
      <p:pic>
        <p:nvPicPr>
          <p:cNvPr id="346" name="Image" descr="Image"/>
          <p:cNvPicPr>
            <a:picLocks noChangeAspect="1"/>
          </p:cNvPicPr>
          <p:nvPr/>
        </p:nvPicPr>
        <p:blipFill>
          <a:blip r:embed="rId2">
            <a:extLst/>
          </a:blip>
          <a:stretch>
            <a:fillRect/>
          </a:stretch>
        </p:blipFill>
        <p:spPr>
          <a:xfrm>
            <a:off x="6968132" y="7052237"/>
            <a:ext cx="10447736" cy="664368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6"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earning Objectives for this Lesson"/>
          <p:cNvSpPr txBox="1"/>
          <p:nvPr>
            <p:ph type="title"/>
          </p:nvPr>
        </p:nvSpPr>
        <p:spPr>
          <a:prstGeom prst="rect">
            <a:avLst/>
          </a:prstGeom>
        </p:spPr>
        <p:txBody>
          <a:bodyPr/>
          <a:lstStyle/>
          <a:p>
            <a:pPr/>
            <a:r>
              <a:t>Learning Objectives for this Lesson</a:t>
            </a:r>
          </a:p>
        </p:txBody>
      </p:sp>
      <p:sp>
        <p:nvSpPr>
          <p:cNvPr id="130" name="By the end of this lesson, you should be able t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By the end of this lesson, you should be able to…</a:t>
            </a:r>
          </a:p>
        </p:txBody>
      </p:sp>
      <p:sp>
        <p:nvSpPr>
          <p:cNvPr id="131" name="Describe that security is a spectrum, and be able to define a realistic threat model for a given system…"/>
          <p:cNvSpPr txBox="1"/>
          <p:nvPr>
            <p:ph type="body" idx="1"/>
          </p:nvPr>
        </p:nvSpPr>
        <p:spPr>
          <a:xfrm>
            <a:off x="1206500" y="4243609"/>
            <a:ext cx="21971000" cy="8256012"/>
          </a:xfrm>
          <a:prstGeom prst="rect">
            <a:avLst/>
          </a:prstGeom>
        </p:spPr>
        <p:txBody>
          <a:bodyPr/>
          <a:lstStyle/>
          <a:p>
            <a:pPr marL="698500" indent="-698500">
              <a:buSzPct val="123000"/>
              <a:buChar char="•"/>
            </a:pPr>
            <a:r>
              <a:t>Describe that security is a spectrum, and be able to define a realistic threat model for a given system</a:t>
            </a:r>
          </a:p>
          <a:p>
            <a:pPr marL="698500" indent="-698500">
              <a:buSzPct val="123000"/>
              <a:buChar char="•"/>
            </a:pPr>
            <a:r>
              <a:t>Evaluate the tradeoffs between security and costs in software engineering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Certificate Authorities"/>
          <p:cNvSpPr txBox="1"/>
          <p:nvPr>
            <p:ph type="title"/>
          </p:nvPr>
        </p:nvSpPr>
        <p:spPr>
          <a:prstGeom prst="rect">
            <a:avLst/>
          </a:prstGeom>
        </p:spPr>
        <p:txBody>
          <a:bodyPr/>
          <a:lstStyle/>
          <a:p>
            <a:pPr/>
            <a:r>
              <a:t>Certificate Authorities</a:t>
            </a:r>
          </a:p>
        </p:txBody>
      </p:sp>
      <p:sp>
        <p:nvSpPr>
          <p:cNvPr id="349" name="Nation-state-scale attack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Nation-state-scale attackers</a:t>
            </a:r>
          </a:p>
        </p:txBody>
      </p:sp>
      <p:sp>
        <p:nvSpPr>
          <p:cNvPr id="350" name="What happens if a CA is compromised, and issues invalid certificates?…"/>
          <p:cNvSpPr txBox="1"/>
          <p:nvPr>
            <p:ph type="body" sz="half" idx="1"/>
          </p:nvPr>
        </p:nvSpPr>
        <p:spPr>
          <a:xfrm>
            <a:off x="1206500" y="4248504"/>
            <a:ext cx="12171142" cy="8256012"/>
          </a:xfrm>
          <a:prstGeom prst="rect">
            <a:avLst/>
          </a:prstGeom>
        </p:spPr>
        <p:txBody>
          <a:bodyPr/>
          <a:lstStyle/>
          <a:p>
            <a:pPr/>
            <a:r>
              <a:t>What happens if a CA is compromised, and issues invalid certificates?</a:t>
            </a:r>
          </a:p>
          <a:p>
            <a:pPr/>
            <a:r>
              <a:t>Not good times.</a:t>
            </a:r>
          </a:p>
        </p:txBody>
      </p:sp>
      <p:pic>
        <p:nvPicPr>
          <p:cNvPr id="351" name="Image" descr="Image"/>
          <p:cNvPicPr>
            <a:picLocks noChangeAspect="1"/>
          </p:cNvPicPr>
          <p:nvPr/>
        </p:nvPicPr>
        <p:blipFill>
          <a:blip r:embed="rId2">
            <a:extLst/>
          </a:blip>
          <a:stretch>
            <a:fillRect/>
          </a:stretch>
        </p:blipFill>
        <p:spPr>
          <a:xfrm>
            <a:off x="13429808" y="4397233"/>
            <a:ext cx="10108407" cy="9197579"/>
          </a:xfrm>
          <a:prstGeom prst="rect">
            <a:avLst/>
          </a:prstGeom>
          <a:ln w="12700">
            <a:miter lim="400000"/>
          </a:ln>
        </p:spPr>
      </p:pic>
      <p:pic>
        <p:nvPicPr>
          <p:cNvPr id="352" name="Image" descr="Image"/>
          <p:cNvPicPr>
            <a:picLocks noChangeAspect="1"/>
          </p:cNvPicPr>
          <p:nvPr/>
        </p:nvPicPr>
        <p:blipFill>
          <a:blip r:embed="rId3">
            <a:extLst/>
          </a:blip>
          <a:stretch>
            <a:fillRect/>
          </a:stretch>
        </p:blipFill>
        <p:spPr>
          <a:xfrm>
            <a:off x="3202734" y="7326170"/>
            <a:ext cx="9679782" cy="333970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1" grpId="1"/>
      <p:bldP build="whole" bldLvl="1" animBg="1" rev="0" advAuto="0" spid="352" grpId="2"/>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Dependencies and Development Environment"/>
          <p:cNvSpPr txBox="1"/>
          <p:nvPr>
            <p:ph type="title"/>
          </p:nvPr>
        </p:nvSpPr>
        <p:spPr>
          <a:prstGeom prst="rect">
            <a:avLst/>
          </a:prstGeom>
        </p:spPr>
        <p:txBody>
          <a:bodyPr/>
          <a:lstStyle>
            <a:lvl1pPr defTabSz="2340805">
              <a:defRPr spc="-163" sz="8160"/>
            </a:lvl1pPr>
          </a:lstStyle>
          <a:p>
            <a:pPr/>
            <a:r>
              <a:t>Dependencies and Development Environment</a:t>
            </a:r>
          </a:p>
        </p:txBody>
      </p:sp>
      <p:sp>
        <p:nvSpPr>
          <p:cNvPr id="355" name="Do we trust our own code? Third-party code provides an attack vect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67715">
              <a:defRPr sz="5115"/>
            </a:lvl1pPr>
          </a:lstStyle>
          <a:p>
            <a:pPr/>
            <a:r>
              <a:t>Do we trust our own code? Third-party code provides an attack vector</a:t>
            </a:r>
          </a:p>
        </p:txBody>
      </p:sp>
      <p:pic>
        <p:nvPicPr>
          <p:cNvPr id="356" name="Image" descr="Image"/>
          <p:cNvPicPr>
            <a:picLocks noChangeAspect="1"/>
          </p:cNvPicPr>
          <p:nvPr/>
        </p:nvPicPr>
        <p:blipFill>
          <a:blip r:embed="rId2">
            <a:extLst/>
          </a:blip>
          <a:stretch>
            <a:fillRect/>
          </a:stretch>
        </p:blipFill>
        <p:spPr>
          <a:xfrm>
            <a:off x="412415" y="3543634"/>
            <a:ext cx="8255001" cy="10960101"/>
          </a:xfrm>
          <a:prstGeom prst="rect">
            <a:avLst/>
          </a:prstGeom>
          <a:ln w="12700">
            <a:miter lim="400000"/>
          </a:ln>
        </p:spPr>
      </p:pic>
      <p:pic>
        <p:nvPicPr>
          <p:cNvPr id="357" name="Image" descr="Image"/>
          <p:cNvPicPr>
            <a:picLocks noChangeAspect="1"/>
          </p:cNvPicPr>
          <p:nvPr/>
        </p:nvPicPr>
        <p:blipFill>
          <a:blip r:embed="rId3">
            <a:extLst/>
          </a:blip>
          <a:stretch>
            <a:fillRect/>
          </a:stretch>
        </p:blipFill>
        <p:spPr>
          <a:xfrm>
            <a:off x="12955269" y="3530934"/>
            <a:ext cx="7251701" cy="10985501"/>
          </a:xfrm>
          <a:prstGeom prst="rect">
            <a:avLst/>
          </a:prstGeom>
          <a:ln w="12700">
            <a:miter lim="400000"/>
          </a:ln>
        </p:spPr>
      </p:pic>
      <p:sp>
        <p:nvSpPr>
          <p:cNvPr id="358" name="https://eslint.org/blog/2018/07/postmortem-for-malicious-package-publishes"/>
          <p:cNvSpPr txBox="1"/>
          <p:nvPr/>
        </p:nvSpPr>
        <p:spPr>
          <a:xfrm>
            <a:off x="616236" y="13204647"/>
            <a:ext cx="10619436" cy="47406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4" invalidUrl="" action="" tgtFrame="" tooltip="" history="1" highlightClick="0" endSnd="0"/>
              </a:defRPr>
            </a:lvl1pPr>
          </a:lstStyle>
          <a:p>
            <a:pPr>
              <a:defRPr u="none"/>
            </a:pPr>
            <a:r>
              <a:rPr u="sng">
                <a:hlinkClick r:id="rId4" invalidUrl="" action="" tgtFrame="" tooltip="" history="1" highlightClick="0" endSnd="0"/>
              </a:rPr>
              <a:t>https://eslint.org/blog/2018/07/postmortem-for-malicious-package-publishes</a:t>
            </a:r>
          </a:p>
        </p:txBody>
      </p:sp>
      <p:sp>
        <p:nvSpPr>
          <p:cNvPr id="359" name="https://www.theverge.com/2021/1/26/22248631/solarwinds-hack-cybersecurity-us-menn-decoder-podcast"/>
          <p:cNvSpPr txBox="1"/>
          <p:nvPr/>
        </p:nvSpPr>
        <p:spPr>
          <a:xfrm>
            <a:off x="14779243" y="12673988"/>
            <a:ext cx="9140581" cy="84236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u="sng">
                <a:hlinkClick r:id="rId5" invalidUrl="" action="" tgtFrame="" tooltip="" history="1" highlightClick="0" endSnd="0"/>
              </a:rPr>
              <a:t>https://www.theverge.com/2021/1/26/22248631/solarwinds-hack-cybersecurity-us-menn-decoder-podcast</a:t>
            </a:r>
            <a: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Costs &amp; Benefits"/>
          <p:cNvSpPr txBox="1"/>
          <p:nvPr>
            <p:ph type="title"/>
          </p:nvPr>
        </p:nvSpPr>
        <p:spPr>
          <a:prstGeom prst="rect">
            <a:avLst/>
          </a:prstGeom>
        </p:spPr>
        <p:txBody>
          <a:bodyPr/>
          <a:lstStyle/>
          <a:p>
            <a:pPr/>
            <a:r>
              <a:t>Costs &amp; Benefits</a:t>
            </a:r>
          </a:p>
        </p:txBody>
      </p:sp>
      <p:sp>
        <p:nvSpPr>
          <p:cNvPr id="362" name="We can fix everything at a co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We can fix everything at a cost…</a:t>
            </a:r>
          </a:p>
        </p:txBody>
      </p:sp>
      <p:sp>
        <p:nvSpPr>
          <p:cNvPr id="363" name="We can ensure our code is not tampered with by running all of it on our own machines (remove logic from frontend)…"/>
          <p:cNvSpPr txBox="1"/>
          <p:nvPr>
            <p:ph type="body" idx="1"/>
          </p:nvPr>
        </p:nvSpPr>
        <p:spPr>
          <a:prstGeom prst="rect">
            <a:avLst/>
          </a:prstGeom>
        </p:spPr>
        <p:txBody>
          <a:bodyPr/>
          <a:lstStyle/>
          <a:p>
            <a:pPr marL="524255" indent="-524255" defTabSz="2096971">
              <a:spcBef>
                <a:spcPts val="3800"/>
              </a:spcBef>
              <a:defRPr sz="4128"/>
            </a:pPr>
            <a:r>
              <a:t>We can ensure our code is not tampered with by running all of it on our own machines (remove logic from frontend)</a:t>
            </a:r>
          </a:p>
          <a:p>
            <a:pPr lvl="1" marL="1048511" indent="-524255" defTabSz="2096971">
              <a:spcBef>
                <a:spcPts val="3800"/>
              </a:spcBef>
              <a:defRPr sz="4128"/>
            </a:pPr>
            <a:r>
              <a:t>Increases latency</a:t>
            </a:r>
          </a:p>
          <a:p>
            <a:pPr lvl="1" marL="1048511" indent="-524255" defTabSz="2096971">
              <a:spcBef>
                <a:spcPts val="3800"/>
              </a:spcBef>
              <a:defRPr sz="4128"/>
            </a:pPr>
            <a:r>
              <a:t>What if someone hacks into our server?</a:t>
            </a:r>
          </a:p>
          <a:p>
            <a:pPr marL="524255" indent="-524255" defTabSz="2096971">
              <a:spcBef>
                <a:spcPts val="3800"/>
              </a:spcBef>
              <a:defRPr sz="4128"/>
            </a:pPr>
            <a:r>
              <a:t>We can fix the certificate authority issue by securely distributing our own certificate (out of band)</a:t>
            </a:r>
          </a:p>
          <a:p>
            <a:pPr lvl="1" marL="1048511" indent="-524255" defTabSz="2096971">
              <a:spcBef>
                <a:spcPts val="3800"/>
              </a:spcBef>
              <a:defRPr sz="4128"/>
            </a:pPr>
            <a:r>
              <a:t>Cumbersome</a:t>
            </a:r>
          </a:p>
          <a:p>
            <a:pPr lvl="1" marL="1048511" indent="-524255" defTabSz="2096971">
              <a:spcBef>
                <a:spcPts val="3800"/>
              </a:spcBef>
              <a:defRPr sz="4128"/>
            </a:pPr>
            <a:r>
              <a:t>What if someone hacks into the client and replaces certificate?</a:t>
            </a:r>
          </a:p>
          <a:p>
            <a:pPr marL="524255" indent="-524255" defTabSz="2096971">
              <a:spcBef>
                <a:spcPts val="3800"/>
              </a:spcBef>
              <a:defRPr sz="4128"/>
            </a:pPr>
            <a:r>
              <a:t>Can we trust our own code? How?</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Learning Objectives for this Lesson"/>
          <p:cNvSpPr txBox="1"/>
          <p:nvPr>
            <p:ph type="title"/>
          </p:nvPr>
        </p:nvSpPr>
        <p:spPr>
          <a:prstGeom prst="rect">
            <a:avLst/>
          </a:prstGeom>
        </p:spPr>
        <p:txBody>
          <a:bodyPr/>
          <a:lstStyle/>
          <a:p>
            <a:pPr/>
            <a:r>
              <a:t>Learning Objectives for this Lesson</a:t>
            </a:r>
          </a:p>
        </p:txBody>
      </p:sp>
      <p:sp>
        <p:nvSpPr>
          <p:cNvPr id="366" name="By the end of this lesson, you should be able t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By the end of this lesson, you should be able to…</a:t>
            </a:r>
          </a:p>
        </p:txBody>
      </p:sp>
      <p:sp>
        <p:nvSpPr>
          <p:cNvPr id="367" name="Describe that security is a spectrum, and be able to define a realistic threat model for a given system…"/>
          <p:cNvSpPr txBox="1"/>
          <p:nvPr>
            <p:ph type="body" idx="1"/>
          </p:nvPr>
        </p:nvSpPr>
        <p:spPr>
          <a:xfrm>
            <a:off x="1206500" y="4243609"/>
            <a:ext cx="21971000" cy="8256012"/>
          </a:xfrm>
          <a:prstGeom prst="rect">
            <a:avLst/>
          </a:prstGeom>
        </p:spPr>
        <p:txBody>
          <a:bodyPr/>
          <a:lstStyle/>
          <a:p>
            <a:pPr marL="698500" indent="-698500">
              <a:buSzPct val="123000"/>
              <a:buChar char="•"/>
            </a:pPr>
            <a:r>
              <a:t>Describe that security is a spectrum, and be able to define a realistic threat model for a given system</a:t>
            </a:r>
          </a:p>
          <a:p>
            <a:pPr marL="698500" indent="-698500">
              <a:buSzPct val="123000"/>
              <a:buChar char="•"/>
            </a:pPr>
            <a:r>
              <a:t>Evaluate the tradeoffs between security and performance in software engineering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372"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What does it mean for a system to be secure?"/>
          <p:cNvSpPr txBox="1"/>
          <p:nvPr>
            <p:ph type="title"/>
          </p:nvPr>
        </p:nvSpPr>
        <p:spPr>
          <a:prstGeom prst="rect">
            <a:avLst/>
          </a:prstGeom>
        </p:spPr>
        <p:txBody>
          <a:bodyPr/>
          <a:lstStyle>
            <a:lvl1pPr defTabSz="2340805">
              <a:defRPr spc="-163" sz="8160"/>
            </a:lvl1pPr>
          </a:lstStyle>
          <a:p>
            <a:pPr/>
            <a:r>
              <a:t>What does it mean for a system to be secure?</a:t>
            </a:r>
          </a:p>
        </p:txBody>
      </p:sp>
      <p:sp>
        <p:nvSpPr>
          <p:cNvPr id="134" name="CIA: An overview of security propert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CIA: An overview of security properties</a:t>
            </a:r>
          </a:p>
        </p:txBody>
      </p:sp>
      <p:sp>
        <p:nvSpPr>
          <p:cNvPr id="135" name="Confidentiality: is information disclosed to unauthorized individuals?…"/>
          <p:cNvSpPr txBox="1"/>
          <p:nvPr>
            <p:ph type="body" idx="1"/>
          </p:nvPr>
        </p:nvSpPr>
        <p:spPr>
          <a:prstGeom prst="rect">
            <a:avLst/>
          </a:prstGeom>
        </p:spPr>
        <p:txBody>
          <a:bodyPr/>
          <a:lstStyle/>
          <a:p>
            <a:pPr/>
            <a:r>
              <a:t>Confidentiality: is information disclosed to unauthorized individuals?</a:t>
            </a:r>
          </a:p>
          <a:p>
            <a:pPr/>
            <a:r>
              <a:t>Integrity: is code or data tampered with?</a:t>
            </a:r>
          </a:p>
          <a:p>
            <a:pPr/>
            <a:r>
              <a:t>Availability: is the system accessible and usable?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ecurity isn't (always) free"/>
          <p:cNvSpPr txBox="1"/>
          <p:nvPr>
            <p:ph type="title"/>
          </p:nvPr>
        </p:nvSpPr>
        <p:spPr>
          <a:prstGeom prst="rect">
            <a:avLst/>
          </a:prstGeom>
        </p:spPr>
        <p:txBody>
          <a:bodyPr/>
          <a:lstStyle/>
          <a:p>
            <a:pPr/>
            <a:r>
              <a:t>Security isn't (always) free</a:t>
            </a:r>
          </a:p>
        </p:txBody>
      </p:sp>
      <p:sp>
        <p:nvSpPr>
          <p:cNvPr id="140" name="In software, as in the real worl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 software, as in the real world…</a:t>
            </a:r>
          </a:p>
        </p:txBody>
      </p:sp>
      <p:sp>
        <p:nvSpPr>
          <p:cNvPr id="141" name="You just moved to a new house, someone just moved out of it. What do you do to protect your belongings/property?…"/>
          <p:cNvSpPr txBox="1"/>
          <p:nvPr>
            <p:ph type="body" idx="1"/>
          </p:nvPr>
        </p:nvSpPr>
        <p:spPr>
          <a:prstGeom prst="rect">
            <a:avLst/>
          </a:prstGeom>
        </p:spPr>
        <p:txBody>
          <a:bodyPr/>
          <a:lstStyle/>
          <a:p>
            <a:pPr/>
            <a:r>
              <a:t>You just moved to a new house, someone just moved out of it. What do you do to protect your belongings/property?</a:t>
            </a:r>
          </a:p>
          <a:p>
            <a:pPr/>
            <a:r>
              <a:t>Do you change the locks?</a:t>
            </a:r>
          </a:p>
          <a:p>
            <a:pPr/>
            <a:r>
              <a:t>Do you buy security cameras?</a:t>
            </a:r>
          </a:p>
          <a:p>
            <a:pPr/>
            <a:r>
              <a:t>Do you hire a security guard?</a:t>
            </a:r>
          </a:p>
          <a:p>
            <a:pPr/>
            <a:r>
              <a:t>Do you even bother locking the door?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4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ecurity: Managing Risk"/>
          <p:cNvSpPr txBox="1"/>
          <p:nvPr>
            <p:ph type="title"/>
          </p:nvPr>
        </p:nvSpPr>
        <p:spPr>
          <a:prstGeom prst="rect">
            <a:avLst/>
          </a:prstGeom>
        </p:spPr>
        <p:txBody>
          <a:bodyPr/>
          <a:lstStyle/>
          <a:p>
            <a:pPr/>
            <a:r>
              <a:t>Security: Managing Risk</a:t>
            </a:r>
          </a:p>
        </p:txBody>
      </p:sp>
      <p:sp>
        <p:nvSpPr>
          <p:cNvPr id="146" name="Slide Subtitle"/>
          <p:cNvSpPr txBox="1"/>
          <p:nvPr>
            <p:ph type="body" idx="21"/>
          </p:nvPr>
        </p:nvSpPr>
        <p:spPr>
          <a:prstGeom prst="rect">
            <a:avLst/>
          </a:prstGeom>
        </p:spPr>
        <p:txBody>
          <a:bodyPr/>
          <a:lstStyle/>
          <a:p>
            <a:pPr/>
          </a:p>
        </p:txBody>
      </p:sp>
      <p:sp>
        <p:nvSpPr>
          <p:cNvPr id="147" name="Security architecture is a set of mechanisms and policies that we build into our system to mitigate risks from threats…"/>
          <p:cNvSpPr txBox="1"/>
          <p:nvPr>
            <p:ph type="body" idx="1"/>
          </p:nvPr>
        </p:nvSpPr>
        <p:spPr>
          <a:prstGeom prst="rect">
            <a:avLst/>
          </a:prstGeom>
        </p:spPr>
        <p:txBody>
          <a:bodyPr/>
          <a:lstStyle/>
          <a:p>
            <a:pPr/>
            <a:r>
              <a:t>Security architecture is a set of mechanisms and policies that we build into our system to mitigate risks from threats</a:t>
            </a:r>
          </a:p>
          <a:p>
            <a:pPr/>
            <a:r>
              <a:t>Threat: potential event that could compromise a security requirement</a:t>
            </a:r>
          </a:p>
          <a:p>
            <a:pPr/>
            <a:r>
              <a:t>Attack: realization of a threat</a:t>
            </a:r>
          </a:p>
          <a:p>
            <a:pPr/>
            <a:r>
              <a:t>Vulnerability: a characteristic or flaw in system design or implementation, or in the security procedures, that, if exploited, could result in a security compromise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osts &amp; Benefits"/>
          <p:cNvSpPr txBox="1"/>
          <p:nvPr>
            <p:ph type="title"/>
          </p:nvPr>
        </p:nvSpPr>
        <p:spPr>
          <a:prstGeom prst="rect">
            <a:avLst/>
          </a:prstGeom>
        </p:spPr>
        <p:txBody>
          <a:bodyPr/>
          <a:lstStyle/>
          <a:p>
            <a:pPr/>
            <a:r>
              <a:t>Costs &amp; Benefits</a:t>
            </a:r>
          </a:p>
        </p:txBody>
      </p:sp>
      <p:sp>
        <p:nvSpPr>
          <p:cNvPr id="152" name="Slide Subtitle"/>
          <p:cNvSpPr txBox="1"/>
          <p:nvPr>
            <p:ph type="body" idx="21"/>
          </p:nvPr>
        </p:nvSpPr>
        <p:spPr>
          <a:prstGeom prst="rect">
            <a:avLst/>
          </a:prstGeom>
        </p:spPr>
        <p:txBody>
          <a:bodyPr/>
          <a:lstStyle/>
          <a:p>
            <a:pPr/>
          </a:p>
        </p:txBody>
      </p:sp>
      <p:sp>
        <p:nvSpPr>
          <p:cNvPr id="153" name="Increasing security might:…"/>
          <p:cNvSpPr txBox="1"/>
          <p:nvPr>
            <p:ph type="body" idx="1"/>
          </p:nvPr>
        </p:nvSpPr>
        <p:spPr>
          <a:prstGeom prst="rect">
            <a:avLst/>
          </a:prstGeom>
        </p:spPr>
        <p:txBody>
          <a:bodyPr/>
          <a:lstStyle/>
          <a:p>
            <a:pPr/>
            <a:r>
              <a:t>Increasing security might:</a:t>
            </a:r>
          </a:p>
          <a:p>
            <a:pPr lvl="1"/>
            <a:r>
              <a:t>Increase development &amp; maintenance cost</a:t>
            </a:r>
          </a:p>
          <a:p>
            <a:pPr lvl="1"/>
            <a:r>
              <a:t>Increase infrastructure requirements</a:t>
            </a:r>
          </a:p>
          <a:p>
            <a:pPr lvl="1"/>
            <a:r>
              <a:t>Degrade performance</a:t>
            </a:r>
          </a:p>
          <a:p>
            <a:pPr/>
            <a:r>
              <a:t>But, if we are attacked, increasing security might also:</a:t>
            </a:r>
          </a:p>
          <a:p>
            <a:pPr lvl="1"/>
            <a:r>
              <a:t>Decrease financial and intangible losses</a:t>
            </a:r>
          </a:p>
          <a:p>
            <a:pPr/>
            <a:r>
              <a:t>So: How likely do we think we are to be attacked in way </a:t>
            </a:r>
            <a:r>
              <a:rPr b="1"/>
              <a:t>X</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3">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53">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153">
                                            <p:txEl>
                                              <p:pRg st="2" end="2"/>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53">
                                            <p:txEl>
                                              <p:pRg st="4" end="4"/>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5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hreat Models"/>
          <p:cNvSpPr txBox="1"/>
          <p:nvPr>
            <p:ph type="title"/>
          </p:nvPr>
        </p:nvSpPr>
        <p:spPr>
          <a:prstGeom prst="rect">
            <a:avLst/>
          </a:prstGeom>
        </p:spPr>
        <p:txBody>
          <a:bodyPr/>
          <a:lstStyle/>
          <a:p>
            <a:pPr/>
            <a:r>
              <a:t>Threat Models</a:t>
            </a:r>
          </a:p>
        </p:txBody>
      </p:sp>
      <p:sp>
        <p:nvSpPr>
          <p:cNvPr id="156" name="Slide Subtitle"/>
          <p:cNvSpPr txBox="1"/>
          <p:nvPr>
            <p:ph type="body" idx="21"/>
          </p:nvPr>
        </p:nvSpPr>
        <p:spPr>
          <a:prstGeom prst="rect">
            <a:avLst/>
          </a:prstGeom>
        </p:spPr>
        <p:txBody>
          <a:bodyPr/>
          <a:lstStyle/>
          <a:p>
            <a:pPr/>
          </a:p>
        </p:txBody>
      </p:sp>
      <p:sp>
        <p:nvSpPr>
          <p:cNvPr id="157" name="What is being defended?…"/>
          <p:cNvSpPr txBox="1"/>
          <p:nvPr>
            <p:ph type="body" idx="1"/>
          </p:nvPr>
        </p:nvSpPr>
        <p:spPr>
          <a:prstGeom prst="rect">
            <a:avLst/>
          </a:prstGeom>
        </p:spPr>
        <p:txBody>
          <a:bodyPr/>
          <a:lstStyle/>
          <a:p>
            <a:pPr/>
            <a:r>
              <a:t>What is being defended?</a:t>
            </a:r>
          </a:p>
          <a:p>
            <a:pPr lvl="1"/>
            <a:r>
              <a:t>What resources are important to defend?</a:t>
            </a:r>
          </a:p>
          <a:p>
            <a:pPr lvl="1"/>
            <a:r>
              <a:t>What malicious actors exist and what attacks might they employ?</a:t>
            </a:r>
          </a:p>
          <a:p>
            <a:pPr/>
            <a:r>
              <a:t>Who do we trust?</a:t>
            </a:r>
          </a:p>
          <a:p>
            <a:pPr lvl="1"/>
            <a:r>
              <a:t>What entities or parts of system can be considered secure and trusted</a:t>
            </a:r>
          </a:p>
          <a:p>
            <a:pPr lvl="1"/>
            <a:r>
              <a:t>Have to trust </a:t>
            </a:r>
            <a:r>
              <a:rPr b="1"/>
              <a:t>something</a:t>
            </a:r>
            <a:r>
              <a:t>!</a:t>
            </a:r>
          </a:p>
          <a:p>
            <a:pPr lvl="1"/>
            <a:r>
              <a:t>Never trust remote users (especially remote users!)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Example: Client/server application"/>
          <p:cNvSpPr txBox="1"/>
          <p:nvPr>
            <p:ph type="title"/>
          </p:nvPr>
        </p:nvSpPr>
        <p:spPr>
          <a:prstGeom prst="rect">
            <a:avLst/>
          </a:prstGeom>
        </p:spPr>
        <p:txBody>
          <a:bodyPr/>
          <a:lstStyle/>
          <a:p>
            <a:pPr/>
            <a:r>
              <a:t>Example: Client/server application</a:t>
            </a:r>
          </a:p>
        </p:txBody>
      </p:sp>
      <p:sp>
        <p:nvSpPr>
          <p:cNvPr id="162" name="Authent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Authentication</a:t>
            </a:r>
          </a:p>
        </p:txBody>
      </p:sp>
      <p:sp>
        <p:nvSpPr>
          <p:cNvPr id="163" name="function checkPassword(inputPassword: string){…"/>
          <p:cNvSpPr txBox="1"/>
          <p:nvPr/>
        </p:nvSpPr>
        <p:spPr>
          <a:xfrm>
            <a:off x="7343905" y="5859512"/>
            <a:ext cx="10982189" cy="292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3100">
                <a:solidFill>
                  <a:srgbClr val="000000"/>
                </a:solidFill>
                <a:latin typeface="Courier"/>
                <a:ea typeface="Courier"/>
                <a:cs typeface="Courier"/>
                <a:sym typeface="Courier"/>
              </a:defRPr>
            </a:pPr>
            <a:r>
              <a:rPr b="1">
                <a:solidFill>
                  <a:srgbClr val="011480"/>
                </a:solidFill>
              </a:rPr>
              <a:t>function </a:t>
            </a:r>
            <a:r>
              <a:t>checkPassword(inputPassword: </a:t>
            </a:r>
            <a:r>
              <a:rPr b="1">
                <a:solidFill>
                  <a:srgbClr val="011480"/>
                </a:solidFill>
              </a:rPr>
              <a:t>string</a:t>
            </a:r>
            <a:r>
              <a:t>){</a:t>
            </a:r>
          </a:p>
          <a:p>
            <a:pPr algn="l" defTabSz="457200">
              <a:defRPr sz="3100">
                <a:solidFill>
                  <a:srgbClr val="000000"/>
                </a:solidFill>
                <a:latin typeface="Courier"/>
                <a:ea typeface="Courier"/>
                <a:cs typeface="Courier"/>
                <a:sym typeface="Courier"/>
              </a:defRPr>
            </a:pPr>
            <a:r>
              <a:t>  </a:t>
            </a:r>
            <a:r>
              <a:rPr b="1">
                <a:solidFill>
                  <a:srgbClr val="011480"/>
                </a:solidFill>
              </a:rPr>
              <a:t>if</a:t>
            </a:r>
            <a:r>
              <a:t>(inputPassword === </a:t>
            </a:r>
            <a:r>
              <a:rPr b="1">
                <a:solidFill>
                  <a:srgbClr val="018001"/>
                </a:solidFill>
              </a:rPr>
              <a:t>'letmein'</a:t>
            </a:r>
            <a:r>
              <a:t>){</a:t>
            </a:r>
          </a:p>
          <a:p>
            <a:pPr algn="l" defTabSz="457200">
              <a:defRPr b="1" sz="3100">
                <a:solidFill>
                  <a:srgbClr val="011480"/>
                </a:solidFill>
                <a:latin typeface="Courier"/>
                <a:ea typeface="Courier"/>
                <a:cs typeface="Courier"/>
                <a:sym typeface="Courier"/>
              </a:defRPr>
            </a:pPr>
            <a:r>
              <a:rPr b="0">
                <a:solidFill>
                  <a:srgbClr val="000000"/>
                </a:solidFill>
              </a:rPr>
              <a:t>    </a:t>
            </a:r>
            <a:r>
              <a:t>return true</a:t>
            </a:r>
            <a:r>
              <a:rPr b="0">
                <a:solidFill>
                  <a:srgbClr val="000000"/>
                </a:solidFill>
              </a:rPr>
              <a:t>;</a:t>
            </a:r>
            <a:endParaRPr b="0">
              <a:solidFill>
                <a:srgbClr val="000000"/>
              </a:solidFill>
            </a:endParaRPr>
          </a:p>
          <a:p>
            <a:pPr algn="l" defTabSz="457200">
              <a:defRPr sz="3100">
                <a:solidFill>
                  <a:srgbClr val="000000"/>
                </a:solidFill>
                <a:latin typeface="Courier"/>
                <a:ea typeface="Courier"/>
                <a:cs typeface="Courier"/>
                <a:sym typeface="Courier"/>
              </a:defRPr>
            </a:pPr>
            <a:r>
              <a:t>  }</a:t>
            </a:r>
          </a:p>
          <a:p>
            <a:pPr algn="l" defTabSz="457200">
              <a:defRPr b="1" sz="3100">
                <a:solidFill>
                  <a:srgbClr val="011480"/>
                </a:solidFill>
                <a:latin typeface="Courier"/>
                <a:ea typeface="Courier"/>
                <a:cs typeface="Courier"/>
                <a:sym typeface="Courier"/>
              </a:defRPr>
            </a:pPr>
            <a:r>
              <a:rPr b="0">
                <a:solidFill>
                  <a:srgbClr val="000000"/>
                </a:solidFill>
              </a:rPr>
              <a:t>  </a:t>
            </a:r>
            <a:r>
              <a:t>return false</a:t>
            </a:r>
            <a:r>
              <a:rPr b="0">
                <a:solidFill>
                  <a:srgbClr val="000000"/>
                </a:solidFill>
              </a:rPr>
              <a:t>;</a:t>
            </a:r>
            <a:endParaRPr b="0">
              <a:solidFill>
                <a:srgbClr val="000000"/>
              </a:solidFill>
            </a:endParaRPr>
          </a:p>
          <a:p>
            <a:pPr algn="l" defTabSz="457200">
              <a:defRPr sz="3100">
                <a:solidFill>
                  <a:srgbClr val="000000"/>
                </a:solidFill>
                <a:latin typeface="Courier"/>
                <a:ea typeface="Courier"/>
                <a:cs typeface="Courier"/>
                <a:sym typeface="Courier"/>
              </a:defRPr>
            </a:pPr>
            <a:r>
              <a:t>}</a:t>
            </a:r>
          </a:p>
        </p:txBody>
      </p:sp>
      <p:sp>
        <p:nvSpPr>
          <p:cNvPr id="164" name="Should this go in our frontend code?"/>
          <p:cNvSpPr txBox="1"/>
          <p:nvPr/>
        </p:nvSpPr>
        <p:spPr>
          <a:xfrm>
            <a:off x="8388337" y="9007555"/>
            <a:ext cx="7607326" cy="609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400">
                <a:solidFill>
                  <a:srgbClr val="000000"/>
                </a:solidFill>
              </a:defRPr>
            </a:lvl1pPr>
          </a:lstStyle>
          <a:p>
            <a:pPr/>
            <a:r>
              <a:t>Should this go in our frontend code?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Example: Client/server application"/>
          <p:cNvSpPr txBox="1"/>
          <p:nvPr>
            <p:ph type="title"/>
          </p:nvPr>
        </p:nvSpPr>
        <p:spPr>
          <a:prstGeom prst="rect">
            <a:avLst/>
          </a:prstGeom>
        </p:spPr>
        <p:txBody>
          <a:bodyPr/>
          <a:lstStyle/>
          <a:p>
            <a:pPr/>
            <a:r>
              <a:t>Example: Client/server application</a:t>
            </a:r>
          </a:p>
        </p:txBody>
      </p:sp>
      <p:sp>
        <p:nvSpPr>
          <p:cNvPr id="167" name="Authent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Authentication</a:t>
            </a:r>
          </a:p>
        </p:txBody>
      </p:sp>
      <p:sp>
        <p:nvSpPr>
          <p:cNvPr id="168" name="function checkPassword(inputPassword: string){…"/>
          <p:cNvSpPr txBox="1"/>
          <p:nvPr/>
        </p:nvSpPr>
        <p:spPr>
          <a:xfrm>
            <a:off x="6700905" y="10219756"/>
            <a:ext cx="10982190" cy="292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3100">
                <a:solidFill>
                  <a:srgbClr val="000000"/>
                </a:solidFill>
                <a:latin typeface="Courier"/>
                <a:ea typeface="Courier"/>
                <a:cs typeface="Courier"/>
                <a:sym typeface="Courier"/>
              </a:defRPr>
            </a:pPr>
            <a:r>
              <a:rPr b="1">
                <a:solidFill>
                  <a:srgbClr val="011480"/>
                </a:solidFill>
              </a:rPr>
              <a:t>function </a:t>
            </a:r>
            <a:r>
              <a:t>checkPassword(inputPassword: </a:t>
            </a:r>
            <a:r>
              <a:rPr b="1">
                <a:solidFill>
                  <a:srgbClr val="011480"/>
                </a:solidFill>
              </a:rPr>
              <a:t>string</a:t>
            </a:r>
            <a:r>
              <a:t>){</a:t>
            </a:r>
          </a:p>
          <a:p>
            <a:pPr algn="l" defTabSz="457200">
              <a:defRPr sz="3100">
                <a:solidFill>
                  <a:srgbClr val="000000"/>
                </a:solidFill>
                <a:latin typeface="Courier"/>
                <a:ea typeface="Courier"/>
                <a:cs typeface="Courier"/>
                <a:sym typeface="Courier"/>
              </a:defRPr>
            </a:pPr>
            <a:r>
              <a:t>  </a:t>
            </a:r>
            <a:r>
              <a:rPr b="1">
                <a:solidFill>
                  <a:srgbClr val="011480"/>
                </a:solidFill>
              </a:rPr>
              <a:t>if</a:t>
            </a:r>
            <a:r>
              <a:t>(inputPassword === </a:t>
            </a:r>
            <a:r>
              <a:rPr b="1">
                <a:solidFill>
                  <a:srgbClr val="018001"/>
                </a:solidFill>
              </a:rPr>
              <a:t>'letmein'</a:t>
            </a:r>
            <a:r>
              <a:t>){</a:t>
            </a:r>
          </a:p>
          <a:p>
            <a:pPr algn="l" defTabSz="457200">
              <a:defRPr b="1" sz="3100">
                <a:solidFill>
                  <a:srgbClr val="011480"/>
                </a:solidFill>
                <a:latin typeface="Courier"/>
                <a:ea typeface="Courier"/>
                <a:cs typeface="Courier"/>
                <a:sym typeface="Courier"/>
              </a:defRPr>
            </a:pPr>
            <a:r>
              <a:rPr b="0">
                <a:solidFill>
                  <a:srgbClr val="000000"/>
                </a:solidFill>
              </a:rPr>
              <a:t>    </a:t>
            </a:r>
            <a:r>
              <a:t>return true</a:t>
            </a:r>
            <a:r>
              <a:rPr b="0">
                <a:solidFill>
                  <a:srgbClr val="000000"/>
                </a:solidFill>
              </a:rPr>
              <a:t>;</a:t>
            </a:r>
            <a:endParaRPr b="0">
              <a:solidFill>
                <a:srgbClr val="000000"/>
              </a:solidFill>
            </a:endParaRPr>
          </a:p>
          <a:p>
            <a:pPr algn="l" defTabSz="457200">
              <a:defRPr sz="3100">
                <a:solidFill>
                  <a:srgbClr val="000000"/>
                </a:solidFill>
                <a:latin typeface="Courier"/>
                <a:ea typeface="Courier"/>
                <a:cs typeface="Courier"/>
                <a:sym typeface="Courier"/>
              </a:defRPr>
            </a:pPr>
            <a:r>
              <a:t>  }</a:t>
            </a:r>
          </a:p>
          <a:p>
            <a:pPr algn="l" defTabSz="457200">
              <a:defRPr b="1" sz="3100">
                <a:solidFill>
                  <a:srgbClr val="011480"/>
                </a:solidFill>
                <a:latin typeface="Courier"/>
                <a:ea typeface="Courier"/>
                <a:cs typeface="Courier"/>
                <a:sym typeface="Courier"/>
              </a:defRPr>
            </a:pPr>
            <a:r>
              <a:rPr b="0">
                <a:solidFill>
                  <a:srgbClr val="000000"/>
                </a:solidFill>
              </a:rPr>
              <a:t>  </a:t>
            </a:r>
            <a:r>
              <a:t>return false</a:t>
            </a:r>
            <a:r>
              <a:rPr b="0">
                <a:solidFill>
                  <a:srgbClr val="000000"/>
                </a:solidFill>
              </a:rPr>
              <a:t>;</a:t>
            </a:r>
            <a:endParaRPr b="0">
              <a:solidFill>
                <a:srgbClr val="000000"/>
              </a:solidFill>
            </a:endParaRPr>
          </a:p>
          <a:p>
            <a:pPr algn="l" defTabSz="457200">
              <a:defRPr sz="3100">
                <a:solidFill>
                  <a:srgbClr val="000000"/>
                </a:solidFill>
                <a:latin typeface="Courier"/>
                <a:ea typeface="Courier"/>
                <a:cs typeface="Courier"/>
                <a:sym typeface="Courier"/>
              </a:defRPr>
            </a:pPr>
            <a:r>
              <a:t>}</a:t>
            </a:r>
          </a:p>
        </p:txBody>
      </p:sp>
      <p:sp>
        <p:nvSpPr>
          <p:cNvPr id="169" name="Frontend"/>
          <p:cNvSpPr/>
          <p:nvPr/>
        </p:nvSpPr>
        <p:spPr>
          <a:xfrm>
            <a:off x="10776326" y="4628109"/>
            <a:ext cx="2831347" cy="1551313"/>
          </a:xfrm>
          <a:prstGeom prst="rect">
            <a:avLst/>
          </a:prstGeom>
          <a:solidFill>
            <a:srgbClr val="34A5DA"/>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Frontend</a:t>
            </a:r>
          </a:p>
        </p:txBody>
      </p:sp>
      <p:sp>
        <p:nvSpPr>
          <p:cNvPr id="170" name="Backend"/>
          <p:cNvSpPr/>
          <p:nvPr/>
        </p:nvSpPr>
        <p:spPr>
          <a:xfrm>
            <a:off x="10776327" y="8400181"/>
            <a:ext cx="2831347" cy="1551312"/>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Backend</a:t>
            </a:r>
          </a:p>
        </p:txBody>
      </p:sp>
      <p:sp>
        <p:nvSpPr>
          <p:cNvPr id="171" name="Line"/>
          <p:cNvSpPr/>
          <p:nvPr/>
        </p:nvSpPr>
        <p:spPr>
          <a:xfrm>
            <a:off x="6700905" y="7512490"/>
            <a:ext cx="10982189" cy="1"/>
          </a:xfrm>
          <a:prstGeom prst="line">
            <a:avLst/>
          </a:prstGeom>
          <a:ln w="63500">
            <a:solidFill>
              <a:srgbClr val="F14C0E"/>
            </a:solidFill>
            <a:custDash>
              <a:ds d="600000" sp="600000"/>
            </a:custDash>
            <a:miter lim="400000"/>
          </a:ln>
        </p:spPr>
        <p:txBody>
          <a:bodyPr lIns="50800" tIns="50800" rIns="50800" bIns="50800" anchor="ctr"/>
          <a:lstStyle/>
          <a:p>
            <a:pPr/>
          </a:p>
        </p:txBody>
      </p:sp>
      <p:sp>
        <p:nvSpPr>
          <p:cNvPr id="172" name="Trust boundary"/>
          <p:cNvSpPr txBox="1"/>
          <p:nvPr/>
        </p:nvSpPr>
        <p:spPr>
          <a:xfrm>
            <a:off x="3516913" y="7219934"/>
            <a:ext cx="3027783"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000000"/>
                </a:solidFill>
              </a:defRPr>
            </a:lvl1pPr>
          </a:lstStyle>
          <a:p>
            <a:pPr/>
            <a:r>
              <a:t>Trust boundary</a:t>
            </a:r>
          </a:p>
        </p:txBody>
      </p:sp>
      <p:pic>
        <p:nvPicPr>
          <p:cNvPr id="173" name="Image" descr="Image"/>
          <p:cNvPicPr>
            <a:picLocks noChangeAspect="1"/>
          </p:cNvPicPr>
          <p:nvPr/>
        </p:nvPicPr>
        <p:blipFill>
          <a:blip r:embed="rId2">
            <a:extLst/>
          </a:blip>
          <a:stretch>
            <a:fillRect/>
          </a:stretch>
        </p:blipFill>
        <p:spPr>
          <a:xfrm>
            <a:off x="8934393" y="4400510"/>
            <a:ext cx="1379477" cy="2006512"/>
          </a:xfrm>
          <a:prstGeom prst="rect">
            <a:avLst/>
          </a:prstGeom>
          <a:ln w="12700">
            <a:miter lim="400000"/>
          </a:ln>
        </p:spPr>
      </p:pic>
      <p:pic>
        <p:nvPicPr>
          <p:cNvPr id="174" name="Image" descr="Image"/>
          <p:cNvPicPr>
            <a:picLocks noChangeAspect="1"/>
          </p:cNvPicPr>
          <p:nvPr/>
        </p:nvPicPr>
        <p:blipFill>
          <a:blip r:embed="rId3">
            <a:extLst/>
          </a:blip>
          <a:stretch>
            <a:fillRect/>
          </a:stretch>
        </p:blipFill>
        <p:spPr>
          <a:xfrm>
            <a:off x="14070130" y="4297806"/>
            <a:ext cx="1379477" cy="2211920"/>
          </a:xfrm>
          <a:prstGeom prst="rect">
            <a:avLst/>
          </a:prstGeom>
          <a:ln w="12700">
            <a:miter lim="400000"/>
          </a:ln>
        </p:spPr>
      </p:pic>
      <p:sp>
        <p:nvSpPr>
          <p:cNvPr id="175" name="We control this side"/>
          <p:cNvSpPr txBox="1"/>
          <p:nvPr/>
        </p:nvSpPr>
        <p:spPr>
          <a:xfrm>
            <a:off x="10797082" y="7936296"/>
            <a:ext cx="278983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 control this side</a:t>
            </a:r>
          </a:p>
        </p:txBody>
      </p:sp>
      <p:sp>
        <p:nvSpPr>
          <p:cNvPr id="176" name="Users might be malicious"/>
          <p:cNvSpPr txBox="1"/>
          <p:nvPr/>
        </p:nvSpPr>
        <p:spPr>
          <a:xfrm>
            <a:off x="10412882" y="6627317"/>
            <a:ext cx="355823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Users might be malicious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1"/>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