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4"/>
  </p:notesMasterIdLst>
  <p:sldIdLst>
    <p:sldId id="256" r:id="rId2"/>
    <p:sldId id="302" r:id="rId3"/>
    <p:sldId id="330" r:id="rId4"/>
    <p:sldId id="346" r:id="rId5"/>
    <p:sldId id="349" r:id="rId6"/>
    <p:sldId id="350" r:id="rId7"/>
    <p:sldId id="353" r:id="rId8"/>
    <p:sldId id="365" r:id="rId9"/>
    <p:sldId id="354" r:id="rId10"/>
    <p:sldId id="355" r:id="rId11"/>
    <p:sldId id="356" r:id="rId12"/>
    <p:sldId id="357" r:id="rId13"/>
    <p:sldId id="361" r:id="rId14"/>
    <p:sldId id="358" r:id="rId15"/>
    <p:sldId id="362" r:id="rId16"/>
    <p:sldId id="359" r:id="rId17"/>
    <p:sldId id="363" r:id="rId18"/>
    <p:sldId id="360" r:id="rId19"/>
    <p:sldId id="364" r:id="rId20"/>
    <p:sldId id="303" r:id="rId21"/>
    <p:sldId id="298" r:id="rId22"/>
    <p:sldId id="348" r:id="rId23"/>
  </p:sldIdLst>
  <p:sldSz cx="12192000" cy="6858000"/>
  <p:notesSz cx="6858000" cy="9144000"/>
  <p:embeddedFontLst>
    <p:embeddedFont>
      <p:font typeface="Calibri" panose="020F0502020204030204" pitchFamily="34" charset="0"/>
      <p:regular r:id="rId25"/>
      <p:bold r:id="rId26"/>
      <p:italic r:id="rId27"/>
      <p:boldItalic r:id="rId28"/>
    </p:embeddedFont>
    <p:embeddedFont>
      <p:font typeface="Consolas" panose="020B0609020204030204" pitchFamily="49" charset="0"/>
      <p:regular r:id="rId29"/>
      <p:bold r:id="rId30"/>
      <p:italic r:id="rId31"/>
      <p:boldItalic r:id="rId32"/>
    </p:embeddedFont>
    <p:embeddedFont>
      <p:font typeface="Ink Free" panose="03080402000500000000" pitchFamily="66" charset="0"/>
      <p:regular r:id="rId33"/>
    </p:embeddedFont>
    <p:embeddedFont>
      <p:font typeface="Verdana" panose="020B0604030504040204" pitchFamily="34" charset="0"/>
      <p:regular r:id="rId34"/>
      <p:bold r:id="rId35"/>
      <p:italic r:id="rId36"/>
      <p:boldItalic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2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8" d="100"/>
          <a:sy n="68" d="100"/>
        </p:scale>
        <p:origin x="606" y="51"/>
      </p:cViewPr>
      <p:guideLst/>
    </p:cSldViewPr>
  </p:slideViewPr>
  <p:notesTextViewPr>
    <p:cViewPr>
      <p:scale>
        <a:sx n="3" d="2"/>
        <a:sy n="3" d="2"/>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2/6/2021</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2/6/2021</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2/6/2021</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1_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xfrm>
            <a:off x="603250" y="1262062"/>
            <a:ext cx="10985501" cy="537436"/>
          </a:xfrm>
          <a:prstGeom prst="rect">
            <a:avLst/>
          </a:prstGeom>
        </p:spPr>
        <p:txBody>
          <a:bodyPr anchor="t"/>
          <a:lstStyle>
            <a:lvl1pPr>
              <a:defRPr sz="4219" spc="-84"/>
            </a:lvl1pPr>
          </a:lstStyle>
          <a:p>
            <a:r>
              <a:t>Slide Title</a:t>
            </a:r>
          </a:p>
        </p:txBody>
      </p:sp>
      <p:sp>
        <p:nvSpPr>
          <p:cNvPr id="43" name="Slide Subtitle"/>
          <p:cNvSpPr txBox="1">
            <a:spLocks noGrp="1"/>
          </p:cNvSpPr>
          <p:nvPr>
            <p:ph type="body" sz="quarter" idx="21" hasCustomPrompt="1"/>
          </p:nvPr>
        </p:nvSpPr>
        <p:spPr>
          <a:xfrm>
            <a:off x="603250" y="1747110"/>
            <a:ext cx="10985501" cy="350543"/>
          </a:xfrm>
          <a:prstGeom prst="rect">
            <a:avLst/>
          </a:prstGeom>
        </p:spPr>
        <p:txBody>
          <a:bodyPr lIns="24383" tIns="24383" rIns="24383" bIns="24383"/>
          <a:lstStyle>
            <a:lvl1pPr defTabSz="321933">
              <a:defRPr sz="2084">
                <a:solidFill>
                  <a:srgbClr val="005493"/>
                </a:solidFill>
              </a:defRPr>
            </a:lvl1pPr>
          </a:lstStyle>
          <a:p>
            <a:r>
              <a:t>Slide Subtitle</a:t>
            </a:r>
          </a:p>
        </p:txBody>
      </p:sp>
      <p:sp>
        <p:nvSpPr>
          <p:cNvPr id="44" name="Body Level One…"/>
          <p:cNvSpPr txBox="1">
            <a:spLocks noGrp="1"/>
          </p:cNvSpPr>
          <p:nvPr>
            <p:ph type="body" idx="1" hasCustomPrompt="1"/>
          </p:nvPr>
        </p:nvSpPr>
        <p:spPr>
          <a:xfrm>
            <a:off x="603250" y="2450439"/>
            <a:ext cx="10985501" cy="3096005"/>
          </a:xfrm>
          <a:prstGeom prst="rect">
            <a:avLst/>
          </a:prstGeom>
        </p:spPr>
        <p:txBody>
          <a:bodyPr/>
          <a:lstStyle>
            <a:lvl1pPr marL="303599" indent="-303599" defTabSz="1219126">
              <a:lnSpc>
                <a:spcPct val="90000"/>
              </a:lnSpc>
              <a:spcBef>
                <a:spcPts val="2250"/>
              </a:spcBef>
              <a:buSzPct val="123000"/>
              <a:buChar char="•"/>
              <a:defRPr sz="2391" b="0"/>
            </a:lvl1pPr>
            <a:lvl2pPr marL="732208" indent="-303599" defTabSz="1219126">
              <a:lnSpc>
                <a:spcPct val="90000"/>
              </a:lnSpc>
              <a:spcBef>
                <a:spcPts val="2250"/>
              </a:spcBef>
              <a:buSzPct val="123000"/>
              <a:buChar char="•"/>
              <a:defRPr sz="2391" b="0"/>
            </a:lvl2pPr>
            <a:lvl3pPr marL="1160818" indent="-303599" defTabSz="1219126">
              <a:lnSpc>
                <a:spcPct val="90000"/>
              </a:lnSpc>
              <a:spcBef>
                <a:spcPts val="2250"/>
              </a:spcBef>
              <a:buSzPct val="123000"/>
              <a:buChar char="•"/>
              <a:defRPr sz="2391" b="0"/>
            </a:lvl3pPr>
            <a:lvl4pPr marL="1589428" indent="-303599" defTabSz="1219126">
              <a:lnSpc>
                <a:spcPct val="90000"/>
              </a:lnSpc>
              <a:spcBef>
                <a:spcPts val="2250"/>
              </a:spcBef>
              <a:buSzPct val="123000"/>
              <a:buChar char="•"/>
              <a:defRPr sz="2391" b="0"/>
            </a:lvl4pPr>
            <a:lvl5pPr marL="2018038" indent="-303599" defTabSz="1219126">
              <a:lnSpc>
                <a:spcPct val="90000"/>
              </a:lnSpc>
              <a:spcBef>
                <a:spcPts val="2250"/>
              </a:spcBef>
              <a:buSzPct val="123000"/>
              <a:buChar char="•"/>
              <a:defRPr sz="2391" b="0"/>
            </a:lvl5p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52614990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2/6/2021</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2/6/2021</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2/6/2021</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2/6/2021</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2/6/2021</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2/6/2021</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2/6/2021</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2/6/2021</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2/6/2021</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ormAutofit/>
          </a:bodyPr>
          <a:lstStyle/>
          <a:p>
            <a:r>
              <a:rPr lang="en-US" altLang="en-US" sz="3200" dirty="0">
                <a:sym typeface="Calibri" charset="0"/>
              </a:rPr>
              <a:t>CS 4350: Fundamentals of Software Engineering</a:t>
            </a:r>
            <a:br>
              <a:rPr lang="en-US" altLang="en-US" sz="3200" dirty="0">
                <a:sym typeface="Calibri" charset="0"/>
              </a:rPr>
            </a:br>
            <a:r>
              <a:rPr lang="en-US" altLang="en-US" sz="3200" dirty="0">
                <a:sym typeface="Calibri" charset="0"/>
              </a:rPr>
              <a:t>CS 5500: Foundations of Software Engineering</a:t>
            </a:r>
            <a:br>
              <a:rPr lang="en-US" altLang="en-US" sz="3200" dirty="0">
                <a:sym typeface="Calibri" charset="0"/>
              </a:rPr>
            </a:br>
            <a:br>
              <a:rPr lang="en-US" altLang="en-US" sz="3200" dirty="0">
                <a:sym typeface="Calibri" charset="0"/>
              </a:rPr>
            </a:br>
            <a:r>
              <a:rPr lang="en-US" altLang="en-US" sz="3200" dirty="0">
                <a:sym typeface="Calibri" charset="0"/>
              </a:rPr>
              <a:t>Lesson </a:t>
            </a:r>
            <a:r>
              <a:rPr lang="en-US" altLang="en-US" dirty="0">
                <a:sym typeface="Calibri" charset="0"/>
              </a:rPr>
              <a:t>4.1: The </a:t>
            </a:r>
            <a:r>
              <a:rPr lang="en-US" altLang="en-US" dirty="0" err="1">
                <a:sym typeface="Calibri" charset="0"/>
              </a:rPr>
              <a:t>Javascript</a:t>
            </a:r>
            <a:r>
              <a:rPr lang="en-US" altLang="en-US" dirty="0">
                <a:sym typeface="Calibri" charset="0"/>
              </a:rPr>
              <a:t> thread model</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dirty="0"/>
              <a:t>Jon Bell, John </a:t>
            </a:r>
            <a:r>
              <a:rPr lang="en-US" dirty="0" err="1"/>
              <a:t>Boyland</a:t>
            </a:r>
            <a:r>
              <a:rPr lang="en-US" dirty="0"/>
              <a:t>, Mitch Wand</a:t>
            </a:r>
          </a:p>
          <a:p>
            <a:pPr>
              <a:lnSpc>
                <a:spcPct val="100000"/>
              </a:lnSpc>
            </a:pPr>
            <a:r>
              <a:rPr lang="en-US"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5" name="Rectangle 4">
            <a:extLst>
              <a:ext uri="{FF2B5EF4-FFF2-40B4-BE49-F238E27FC236}">
                <a16:creationId xmlns:a16="http://schemas.microsoft.com/office/drawing/2014/main" id="{531E0F83-128C-4844-B1D8-8287D973A350}"/>
              </a:ext>
            </a:extLst>
          </p:cNvPr>
          <p:cNvSpPr/>
          <p:nvPr/>
        </p:nvSpPr>
        <p:spPr>
          <a:xfrm>
            <a:off x="705730" y="5869671"/>
            <a:ext cx="6096000" cy="646331"/>
          </a:xfrm>
          <a:prstGeom prst="rect">
            <a:avLst/>
          </a:prstGeom>
        </p:spPr>
        <p:txBody>
          <a:bodyPr>
            <a:spAutoFit/>
          </a:bodyPr>
          <a:lstStyle/>
          <a:p>
            <a:r>
              <a:rPr lang="en-US" dirty="0">
                <a:solidFill>
                  <a:srgbClr val="5C5962"/>
                </a:solidFill>
              </a:rPr>
              <a:t>© 2021 Jonathan Bell, John </a:t>
            </a:r>
            <a:r>
              <a:rPr lang="en-US" dirty="0" err="1">
                <a:solidFill>
                  <a:srgbClr val="5C5962"/>
                </a:solidFill>
              </a:rPr>
              <a:t>Boyland</a:t>
            </a:r>
            <a:r>
              <a:rPr lang="en-US" dirty="0">
                <a:solidFill>
                  <a:srgbClr val="5C5962"/>
                </a:solidFill>
              </a:rPr>
              <a:t> and Mitch Wand. Released under the </a:t>
            </a:r>
            <a:r>
              <a:rPr lang="en-US" dirty="0">
                <a:solidFill>
                  <a:srgbClr val="D41B2C"/>
                </a:solidFill>
                <a:hlinkClick r:id="rId2"/>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6CDAB-EDB2-430B-891E-15491BE49E14}"/>
              </a:ext>
            </a:extLst>
          </p:cNvPr>
          <p:cNvSpPr>
            <a:spLocks noGrp="1"/>
          </p:cNvSpPr>
          <p:nvPr>
            <p:ph type="title"/>
          </p:nvPr>
        </p:nvSpPr>
        <p:spPr/>
        <p:txBody>
          <a:bodyPr/>
          <a:lstStyle/>
          <a:p>
            <a:r>
              <a:rPr lang="en-US" dirty="0"/>
              <a:t>Naming the thread you just created</a:t>
            </a:r>
          </a:p>
        </p:txBody>
      </p:sp>
      <p:sp>
        <p:nvSpPr>
          <p:cNvPr id="3" name="Content Placeholder 2">
            <a:extLst>
              <a:ext uri="{FF2B5EF4-FFF2-40B4-BE49-F238E27FC236}">
                <a16:creationId xmlns:a16="http://schemas.microsoft.com/office/drawing/2014/main" id="{1E1F461F-81C7-4B85-BCFB-650200814A20}"/>
              </a:ext>
            </a:extLst>
          </p:cNvPr>
          <p:cNvSpPr>
            <a:spLocks noGrp="1"/>
          </p:cNvSpPr>
          <p:nvPr>
            <p:ph idx="1"/>
          </p:nvPr>
        </p:nvSpPr>
        <p:spPr/>
        <p:txBody>
          <a:bodyPr/>
          <a:lstStyle/>
          <a:p>
            <a:r>
              <a:rPr lang="en-US" dirty="0"/>
              <a:t>When you create a thread, you can get a handle for it.  This handle is called a </a:t>
            </a:r>
            <a:r>
              <a:rPr lang="en-US" dirty="0">
                <a:solidFill>
                  <a:srgbClr val="FF0000"/>
                </a:solidFill>
              </a:rPr>
              <a:t>promise</a:t>
            </a:r>
            <a:r>
              <a:rPr lang="en-US" dirty="0"/>
              <a:t>.</a:t>
            </a:r>
          </a:p>
        </p:txBody>
      </p:sp>
      <p:sp>
        <p:nvSpPr>
          <p:cNvPr id="4" name="Slide Number Placeholder 3">
            <a:extLst>
              <a:ext uri="{FF2B5EF4-FFF2-40B4-BE49-F238E27FC236}">
                <a16:creationId xmlns:a16="http://schemas.microsoft.com/office/drawing/2014/main" id="{37201718-DDAB-4795-A020-96ACB86F6648}"/>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5" name="Rectangle 4">
            <a:extLst>
              <a:ext uri="{FF2B5EF4-FFF2-40B4-BE49-F238E27FC236}">
                <a16:creationId xmlns:a16="http://schemas.microsoft.com/office/drawing/2014/main" id="{CC2BDC1D-7D7A-4BA3-BB02-E2B1E3B9E537}"/>
              </a:ext>
            </a:extLst>
          </p:cNvPr>
          <p:cNvSpPr/>
          <p:nvPr/>
        </p:nvSpPr>
        <p:spPr>
          <a:xfrm>
            <a:off x="1081635" y="2410605"/>
            <a:ext cx="6096000" cy="3693319"/>
          </a:xfrm>
          <a:prstGeom prst="rect">
            <a:avLst/>
          </a:prstGeom>
        </p:spPr>
        <p:txBody>
          <a:bodyPr>
            <a:spAutoFit/>
          </a:bodyPr>
          <a:lstStyle/>
          <a:p>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"main thread running"</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p2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Promise((resolve)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"this part is run immediately"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"creating new thread..."</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setTimeout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"thread 2 running"</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"thread 2 finishing"</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"promise exiting"</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"main thread finishing"</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BC9905DA-A244-4DDA-A3E1-13CDC193D467}"/>
              </a:ext>
            </a:extLst>
          </p:cNvPr>
          <p:cNvSpPr/>
          <p:nvPr/>
        </p:nvSpPr>
        <p:spPr>
          <a:xfrm>
            <a:off x="8243668" y="2410605"/>
            <a:ext cx="3734972" cy="2031325"/>
          </a:xfrm>
          <a:prstGeom prst="rect">
            <a:avLst/>
          </a:prstGeom>
          <a:ln w="19050">
            <a:solidFill>
              <a:schemeClr val="tx1"/>
            </a:solidFill>
          </a:ln>
        </p:spPr>
        <p:txBody>
          <a:bodyPr wrap="square">
            <a:spAutoFit/>
          </a:bodyPr>
          <a:lstStyle/>
          <a:p>
            <a:r>
              <a:rPr lang="en-US" dirty="0">
                <a:latin typeface="Consolas" panose="020B0609020204030204" pitchFamily="49" charset="0"/>
              </a:rPr>
              <a:t>main thread running</a:t>
            </a:r>
          </a:p>
          <a:p>
            <a:r>
              <a:rPr lang="en-US" dirty="0">
                <a:latin typeface="Consolas" panose="020B0609020204030204" pitchFamily="49" charset="0"/>
              </a:rPr>
              <a:t>this part is run immediately</a:t>
            </a:r>
          </a:p>
          <a:p>
            <a:r>
              <a:rPr lang="en-US" dirty="0">
                <a:latin typeface="Consolas" panose="020B0609020204030204" pitchFamily="49" charset="0"/>
              </a:rPr>
              <a:t>creating new thread...</a:t>
            </a:r>
          </a:p>
          <a:p>
            <a:r>
              <a:rPr lang="en-US" dirty="0">
                <a:latin typeface="Consolas" panose="020B0609020204030204" pitchFamily="49" charset="0"/>
              </a:rPr>
              <a:t>promise exiting</a:t>
            </a:r>
          </a:p>
          <a:p>
            <a:r>
              <a:rPr lang="en-US" dirty="0">
                <a:latin typeface="Consolas" panose="020B0609020204030204" pitchFamily="49" charset="0"/>
              </a:rPr>
              <a:t>main thread finishing</a:t>
            </a:r>
          </a:p>
          <a:p>
            <a:r>
              <a:rPr lang="en-US" dirty="0">
                <a:latin typeface="Consolas" panose="020B0609020204030204" pitchFamily="49" charset="0"/>
              </a:rPr>
              <a:t>thread 2 running</a:t>
            </a:r>
          </a:p>
          <a:p>
            <a:r>
              <a:rPr lang="en-US" dirty="0">
                <a:latin typeface="Consolas" panose="020B0609020204030204" pitchFamily="49" charset="0"/>
              </a:rPr>
              <a:t>thread 2 finishing</a:t>
            </a:r>
          </a:p>
        </p:txBody>
      </p:sp>
      <p:sp>
        <p:nvSpPr>
          <p:cNvPr id="7" name="Arrow: Right 6">
            <a:extLst>
              <a:ext uri="{FF2B5EF4-FFF2-40B4-BE49-F238E27FC236}">
                <a16:creationId xmlns:a16="http://schemas.microsoft.com/office/drawing/2014/main" id="{C4DEF8A3-51C8-4D4C-931A-209EE0F2B460}"/>
              </a:ext>
            </a:extLst>
          </p:cNvPr>
          <p:cNvSpPr/>
          <p:nvPr/>
        </p:nvSpPr>
        <p:spPr>
          <a:xfrm>
            <a:off x="7177635" y="3084987"/>
            <a:ext cx="879231" cy="583809"/>
          </a:xfrm>
          <a:prstGeom prst="rightArrow">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3808453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03FDA-6383-4728-BD83-8EAB1C7D9049}"/>
              </a:ext>
            </a:extLst>
          </p:cNvPr>
          <p:cNvSpPr>
            <a:spLocks noGrp="1"/>
          </p:cNvSpPr>
          <p:nvPr>
            <p:ph type="title"/>
          </p:nvPr>
        </p:nvSpPr>
        <p:spPr/>
        <p:txBody>
          <a:bodyPr/>
          <a:lstStyle/>
          <a:p>
            <a:r>
              <a:rPr lang="en-US" dirty="0"/>
              <a:t>Linking threads</a:t>
            </a:r>
          </a:p>
        </p:txBody>
      </p:sp>
      <p:sp>
        <p:nvSpPr>
          <p:cNvPr id="3" name="Content Placeholder 2">
            <a:extLst>
              <a:ext uri="{FF2B5EF4-FFF2-40B4-BE49-F238E27FC236}">
                <a16:creationId xmlns:a16="http://schemas.microsoft.com/office/drawing/2014/main" id="{F5240C30-986F-4293-8097-88B816AC489A}"/>
              </a:ext>
            </a:extLst>
          </p:cNvPr>
          <p:cNvSpPr>
            <a:spLocks noGrp="1"/>
          </p:cNvSpPr>
          <p:nvPr>
            <p:ph idx="1"/>
          </p:nvPr>
        </p:nvSpPr>
        <p:spPr/>
        <p:txBody>
          <a:bodyPr/>
          <a:lstStyle/>
          <a:p>
            <a:r>
              <a:rPr lang="en-US" dirty="0"/>
              <a:t>Q: What can you do with p2?</a:t>
            </a:r>
          </a:p>
          <a:p>
            <a:r>
              <a:rPr lang="en-US" dirty="0"/>
              <a:t>A: You can create a new promise that will be ready to run when p2 finishes</a:t>
            </a:r>
          </a:p>
          <a:p>
            <a:r>
              <a:rPr lang="en-US" dirty="0"/>
              <a:t>Not only that, but you can pass a value from p1 to p2.</a:t>
            </a:r>
          </a:p>
          <a:p>
            <a:r>
              <a:rPr lang="en-US" dirty="0"/>
              <a:t>IMPORTANT:  threads don't "return" when they are finished; they just pass a value to their successors– watch:</a:t>
            </a:r>
          </a:p>
        </p:txBody>
      </p:sp>
      <p:sp>
        <p:nvSpPr>
          <p:cNvPr id="4" name="Slide Number Placeholder 3">
            <a:extLst>
              <a:ext uri="{FF2B5EF4-FFF2-40B4-BE49-F238E27FC236}">
                <a16:creationId xmlns:a16="http://schemas.microsoft.com/office/drawing/2014/main" id="{F46D941E-5690-4135-8AD5-61B1599A217E}"/>
              </a:ext>
            </a:extLst>
          </p:cNvPr>
          <p:cNvSpPr>
            <a:spLocks noGrp="1"/>
          </p:cNvSpPr>
          <p:nvPr>
            <p:ph type="sldNum" sz="quarter" idx="12"/>
          </p:nvPr>
        </p:nvSpPr>
        <p:spPr/>
        <p:txBody>
          <a:bodyPr/>
          <a:lstStyle/>
          <a:p>
            <a:fld id="{20F37917-FD3A-4669-9018-DA04BCDD3D75}" type="slidenum">
              <a:rPr lang="en-US" smtClean="0"/>
              <a:t>11</a:t>
            </a:fld>
            <a:endParaRPr lang="en-US"/>
          </a:p>
        </p:txBody>
      </p:sp>
    </p:spTree>
    <p:extLst>
      <p:ext uri="{BB962C8B-B14F-4D97-AF65-F5344CB8AC3E}">
        <p14:creationId xmlns:p14="http://schemas.microsoft.com/office/powerpoint/2010/main" val="3856378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9CA99-FFDA-479F-965A-F800AD334E0B}"/>
              </a:ext>
            </a:extLst>
          </p:cNvPr>
          <p:cNvSpPr>
            <a:spLocks noGrp="1"/>
          </p:cNvSpPr>
          <p:nvPr>
            <p:ph type="title"/>
          </p:nvPr>
        </p:nvSpPr>
        <p:spPr/>
        <p:txBody>
          <a:bodyPr/>
          <a:lstStyle/>
          <a:p>
            <a:r>
              <a:rPr lang="en-US" dirty="0"/>
              <a:t>Linking threads</a:t>
            </a:r>
          </a:p>
        </p:txBody>
      </p:sp>
      <p:sp>
        <p:nvSpPr>
          <p:cNvPr id="3" name="Slide Number Placeholder 2">
            <a:extLst>
              <a:ext uri="{FF2B5EF4-FFF2-40B4-BE49-F238E27FC236}">
                <a16:creationId xmlns:a16="http://schemas.microsoft.com/office/drawing/2014/main" id="{804683D6-F4B7-4939-BB55-9000F42FA451}"/>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4" name="Rectangle 3">
            <a:extLst>
              <a:ext uri="{FF2B5EF4-FFF2-40B4-BE49-F238E27FC236}">
                <a16:creationId xmlns:a16="http://schemas.microsoft.com/office/drawing/2014/main" id="{B5F76E8E-DE44-4CF4-BE3B-58591B8982F8}"/>
              </a:ext>
            </a:extLst>
          </p:cNvPr>
          <p:cNvSpPr/>
          <p:nvPr/>
        </p:nvSpPr>
        <p:spPr>
          <a:xfrm>
            <a:off x="838200" y="1580585"/>
            <a:ext cx="8907780" cy="5355312"/>
          </a:xfrm>
          <a:prstGeom prst="rect">
            <a:avLst/>
          </a:prstGeom>
        </p:spPr>
        <p:txBody>
          <a:bodyPr wrap="square">
            <a:spAutoFit/>
          </a:bodyPr>
          <a:lstStyle/>
          <a:p>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"main thread running"</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p2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Promise((resolve)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"this part is run immediately"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"creating new thread..."</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setTimeout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"thread 2 starting"</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"thread 2 finishing\n"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resolve(</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"promise exiting"</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p3 = p2.then((n)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"starting p3 </a:t>
            </a:r>
            <a:r>
              <a:rPr lang="en-US" dirty="0" err="1">
                <a:solidFill>
                  <a:srgbClr val="A31515"/>
                </a:solidFill>
                <a:latin typeface="Consolas" panose="020B0609020204030204" pitchFamily="49" charset="0"/>
              </a:rPr>
              <a:t>with"</a:t>
            </a:r>
            <a:r>
              <a:rPr lang="en-US" dirty="0" err="1">
                <a:solidFill>
                  <a:srgbClr val="000000"/>
                </a:solidFill>
                <a:latin typeface="Consolas" panose="020B0609020204030204" pitchFamily="49" charset="0"/>
              </a:rPr>
              <a:t>,n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"p3 finishing\n"</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"main thread finishing\n"</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B461F94B-ECCC-45ED-9572-FA82119469B8}"/>
              </a:ext>
            </a:extLst>
          </p:cNvPr>
          <p:cNvSpPr/>
          <p:nvPr/>
        </p:nvSpPr>
        <p:spPr>
          <a:xfrm>
            <a:off x="8310490" y="1519858"/>
            <a:ext cx="3043310" cy="3416320"/>
          </a:xfrm>
          <a:prstGeom prst="rect">
            <a:avLst/>
          </a:prstGeom>
          <a:ln w="19050">
            <a:solidFill>
              <a:schemeClr val="tx1"/>
            </a:solidFill>
          </a:ln>
        </p:spPr>
        <p:txBody>
          <a:bodyPr wrap="square">
            <a:spAutoFit/>
          </a:bodyPr>
          <a:lstStyle/>
          <a:p>
            <a:r>
              <a:rPr lang="en-US" dirty="0">
                <a:latin typeface="Consolas" panose="020B0609020204030204" pitchFamily="49" charset="0"/>
              </a:rPr>
              <a:t>main thread running</a:t>
            </a:r>
          </a:p>
          <a:p>
            <a:r>
              <a:rPr lang="en-US" dirty="0">
                <a:latin typeface="Consolas" panose="020B0609020204030204" pitchFamily="49" charset="0"/>
              </a:rPr>
              <a:t>this part is run immediately</a:t>
            </a:r>
          </a:p>
          <a:p>
            <a:r>
              <a:rPr lang="en-US" dirty="0">
                <a:latin typeface="Consolas" panose="020B0609020204030204" pitchFamily="49" charset="0"/>
              </a:rPr>
              <a:t>creating new thread...</a:t>
            </a:r>
          </a:p>
          <a:p>
            <a:r>
              <a:rPr lang="en-US" dirty="0">
                <a:latin typeface="Consolas" panose="020B0609020204030204" pitchFamily="49" charset="0"/>
              </a:rPr>
              <a:t>promise exiting</a:t>
            </a:r>
          </a:p>
          <a:p>
            <a:r>
              <a:rPr lang="en-US" dirty="0">
                <a:latin typeface="Consolas" panose="020B0609020204030204" pitchFamily="49" charset="0"/>
              </a:rPr>
              <a:t>main thread finishing</a:t>
            </a:r>
          </a:p>
          <a:p>
            <a:endParaRPr lang="en-US" dirty="0">
              <a:latin typeface="Consolas" panose="020B0609020204030204" pitchFamily="49" charset="0"/>
            </a:endParaRPr>
          </a:p>
          <a:p>
            <a:r>
              <a:rPr lang="en-US" dirty="0">
                <a:latin typeface="Consolas" panose="020B0609020204030204" pitchFamily="49" charset="0"/>
              </a:rPr>
              <a:t>thread 2 starting</a:t>
            </a:r>
          </a:p>
          <a:p>
            <a:r>
              <a:rPr lang="en-US" dirty="0">
                <a:latin typeface="Consolas" panose="020B0609020204030204" pitchFamily="49" charset="0"/>
              </a:rPr>
              <a:t>thread 2 finishing</a:t>
            </a:r>
          </a:p>
          <a:p>
            <a:endParaRPr lang="en-US" dirty="0">
              <a:latin typeface="Consolas" panose="020B0609020204030204" pitchFamily="49" charset="0"/>
            </a:endParaRPr>
          </a:p>
          <a:p>
            <a:r>
              <a:rPr lang="en-US" dirty="0">
                <a:latin typeface="Consolas" panose="020B0609020204030204" pitchFamily="49" charset="0"/>
              </a:rPr>
              <a:t>starting p3 with 10</a:t>
            </a:r>
          </a:p>
          <a:p>
            <a:r>
              <a:rPr lang="en-US" dirty="0">
                <a:latin typeface="Consolas" panose="020B0609020204030204" pitchFamily="49" charset="0"/>
              </a:rPr>
              <a:t>p3 finishing</a:t>
            </a:r>
          </a:p>
        </p:txBody>
      </p:sp>
      <p:sp>
        <p:nvSpPr>
          <p:cNvPr id="6" name="Arrow: Right 5">
            <a:extLst>
              <a:ext uri="{FF2B5EF4-FFF2-40B4-BE49-F238E27FC236}">
                <a16:creationId xmlns:a16="http://schemas.microsoft.com/office/drawing/2014/main" id="{8064C134-602B-42B0-81C9-E409AD1F88DF}"/>
              </a:ext>
            </a:extLst>
          </p:cNvPr>
          <p:cNvSpPr/>
          <p:nvPr/>
        </p:nvSpPr>
        <p:spPr>
          <a:xfrm>
            <a:off x="7135432" y="2936113"/>
            <a:ext cx="879231" cy="583809"/>
          </a:xfrm>
          <a:prstGeom prst="rightArrow">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7" name="Rectangle 6">
            <a:extLst>
              <a:ext uri="{FF2B5EF4-FFF2-40B4-BE49-F238E27FC236}">
                <a16:creationId xmlns:a16="http://schemas.microsoft.com/office/drawing/2014/main" id="{C479FE39-3F44-497A-8B93-8C1942F1058F}"/>
              </a:ext>
            </a:extLst>
          </p:cNvPr>
          <p:cNvSpPr/>
          <p:nvPr/>
        </p:nvSpPr>
        <p:spPr>
          <a:xfrm>
            <a:off x="5521892" y="4072970"/>
            <a:ext cx="2743199" cy="68659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Pass a value to the .then by calling resolve</a:t>
            </a:r>
          </a:p>
        </p:txBody>
      </p:sp>
      <p:cxnSp>
        <p:nvCxnSpPr>
          <p:cNvPr id="10" name="Straight Arrow Connector 9">
            <a:extLst>
              <a:ext uri="{FF2B5EF4-FFF2-40B4-BE49-F238E27FC236}">
                <a16:creationId xmlns:a16="http://schemas.microsoft.com/office/drawing/2014/main" id="{CB7537A7-35C4-4012-963E-7A07B5818A4F}"/>
              </a:ext>
            </a:extLst>
          </p:cNvPr>
          <p:cNvCxnSpPr>
            <a:cxnSpLocks/>
            <a:stCxn id="7" idx="1"/>
          </p:cNvCxnSpPr>
          <p:nvPr/>
        </p:nvCxnSpPr>
        <p:spPr>
          <a:xfrm flipH="1" flipV="1">
            <a:off x="3352802" y="4010213"/>
            <a:ext cx="2169090" cy="4060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5628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E94E5-47EC-42DF-9586-3F9A067EF7F2}"/>
              </a:ext>
            </a:extLst>
          </p:cNvPr>
          <p:cNvSpPr>
            <a:spLocks noGrp="1"/>
          </p:cNvSpPr>
          <p:nvPr>
            <p:ph type="title"/>
          </p:nvPr>
        </p:nvSpPr>
        <p:spPr/>
        <p:txBody>
          <a:bodyPr/>
          <a:lstStyle/>
          <a:p>
            <a:r>
              <a:rPr lang="en-US" dirty="0"/>
              <a:t>Control Dependencies</a:t>
            </a:r>
          </a:p>
        </p:txBody>
      </p:sp>
      <p:sp>
        <p:nvSpPr>
          <p:cNvPr id="3" name="Slide Number Placeholder 2">
            <a:extLst>
              <a:ext uri="{FF2B5EF4-FFF2-40B4-BE49-F238E27FC236}">
                <a16:creationId xmlns:a16="http://schemas.microsoft.com/office/drawing/2014/main" id="{D7135225-B593-4AF7-835A-E6B810D0442D}"/>
              </a:ext>
            </a:extLst>
          </p:cNvPr>
          <p:cNvSpPr>
            <a:spLocks noGrp="1"/>
          </p:cNvSpPr>
          <p:nvPr>
            <p:ph type="sldNum" sz="quarter" idx="12"/>
          </p:nvPr>
        </p:nvSpPr>
        <p:spPr/>
        <p:txBody>
          <a:bodyPr/>
          <a:lstStyle/>
          <a:p>
            <a:fld id="{20F37917-FD3A-4669-9018-DA04BCDD3D75}" type="slidenum">
              <a:rPr lang="en-US" smtClean="0"/>
              <a:t>13</a:t>
            </a:fld>
            <a:endParaRPr lang="en-US"/>
          </a:p>
        </p:txBody>
      </p:sp>
      <p:grpSp>
        <p:nvGrpSpPr>
          <p:cNvPr id="8" name="Group 7">
            <a:extLst>
              <a:ext uri="{FF2B5EF4-FFF2-40B4-BE49-F238E27FC236}">
                <a16:creationId xmlns:a16="http://schemas.microsoft.com/office/drawing/2014/main" id="{953F644F-0619-4C55-A0C4-D632258C8135}"/>
              </a:ext>
            </a:extLst>
          </p:cNvPr>
          <p:cNvGrpSpPr/>
          <p:nvPr/>
        </p:nvGrpSpPr>
        <p:grpSpPr>
          <a:xfrm>
            <a:off x="4714436" y="1729630"/>
            <a:ext cx="492369" cy="1178755"/>
            <a:chOff x="9425354" y="2349305"/>
            <a:chExt cx="492369" cy="1178755"/>
          </a:xfrm>
        </p:grpSpPr>
        <p:sp>
          <p:nvSpPr>
            <p:cNvPr id="9" name="Oval 8">
              <a:extLst>
                <a:ext uri="{FF2B5EF4-FFF2-40B4-BE49-F238E27FC236}">
                  <a16:creationId xmlns:a16="http://schemas.microsoft.com/office/drawing/2014/main" id="{BD9E2E7D-9BC9-4CE0-B699-C7186D3DE0A1}"/>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0" name="Straight Connector 9">
              <a:extLst>
                <a:ext uri="{FF2B5EF4-FFF2-40B4-BE49-F238E27FC236}">
                  <a16:creationId xmlns:a16="http://schemas.microsoft.com/office/drawing/2014/main" id="{6519CF50-6242-43D9-A5BD-BB95678211F4}"/>
                </a:ext>
              </a:extLst>
            </p:cNvPr>
            <p:cNvCxnSpPr>
              <a:cxnSpLocks/>
            </p:cNvCxnSpPr>
            <p:nvPr/>
          </p:nvCxnSpPr>
          <p:spPr>
            <a:xfrm>
              <a:off x="9671538" y="2841674"/>
              <a:ext cx="0" cy="686386"/>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F7334878-ACFC-4B6B-AA40-37E6254AB7A8}"/>
              </a:ext>
            </a:extLst>
          </p:cNvPr>
          <p:cNvGrpSpPr/>
          <p:nvPr/>
        </p:nvGrpSpPr>
        <p:grpSpPr>
          <a:xfrm>
            <a:off x="4714435" y="3821907"/>
            <a:ext cx="492369" cy="1178755"/>
            <a:chOff x="9425354" y="2349305"/>
            <a:chExt cx="492369" cy="1178755"/>
          </a:xfrm>
        </p:grpSpPr>
        <p:sp>
          <p:nvSpPr>
            <p:cNvPr id="12" name="Oval 11">
              <a:extLst>
                <a:ext uri="{FF2B5EF4-FFF2-40B4-BE49-F238E27FC236}">
                  <a16:creationId xmlns:a16="http://schemas.microsoft.com/office/drawing/2014/main" id="{4A85292E-17C6-43A2-960B-48068BC27553}"/>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3" name="Straight Connector 12">
              <a:extLst>
                <a:ext uri="{FF2B5EF4-FFF2-40B4-BE49-F238E27FC236}">
                  <a16:creationId xmlns:a16="http://schemas.microsoft.com/office/drawing/2014/main" id="{71A359EF-3BF4-432F-B13A-F306C9F51F5E}"/>
                </a:ext>
              </a:extLst>
            </p:cNvPr>
            <p:cNvCxnSpPr>
              <a:cxnSpLocks/>
            </p:cNvCxnSpPr>
            <p:nvPr/>
          </p:nvCxnSpPr>
          <p:spPr>
            <a:xfrm>
              <a:off x="9671538" y="2841674"/>
              <a:ext cx="0" cy="686386"/>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cxnSp>
        <p:nvCxnSpPr>
          <p:cNvPr id="15" name="Straight Arrow Connector 14">
            <a:extLst>
              <a:ext uri="{FF2B5EF4-FFF2-40B4-BE49-F238E27FC236}">
                <a16:creationId xmlns:a16="http://schemas.microsoft.com/office/drawing/2014/main" id="{3CEC324E-EE98-4EEE-9A1F-129595F62A53}"/>
              </a:ext>
            </a:extLst>
          </p:cNvPr>
          <p:cNvCxnSpPr>
            <a:endCxn id="12" idx="0"/>
          </p:cNvCxnSpPr>
          <p:nvPr/>
        </p:nvCxnSpPr>
        <p:spPr>
          <a:xfrm>
            <a:off x="4960619" y="2908385"/>
            <a:ext cx="1" cy="913522"/>
          </a:xfrm>
          <a:prstGeom prst="straightConnector1">
            <a:avLst/>
          </a:prstGeom>
          <a:ln w="285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E13C89D-2637-4AFC-B5D1-FBABD40730EE}"/>
              </a:ext>
            </a:extLst>
          </p:cNvPr>
          <p:cNvSpPr txBox="1"/>
          <p:nvPr/>
        </p:nvSpPr>
        <p:spPr>
          <a:xfrm>
            <a:off x="4220308" y="1486907"/>
            <a:ext cx="423514"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p2</a:t>
            </a:r>
          </a:p>
        </p:txBody>
      </p:sp>
      <p:sp>
        <p:nvSpPr>
          <p:cNvPr id="17" name="TextBox 16">
            <a:extLst>
              <a:ext uri="{FF2B5EF4-FFF2-40B4-BE49-F238E27FC236}">
                <a16:creationId xmlns:a16="http://schemas.microsoft.com/office/drawing/2014/main" id="{61CAFB0D-388F-406B-A01A-67F9452F2103}"/>
              </a:ext>
            </a:extLst>
          </p:cNvPr>
          <p:cNvSpPr txBox="1"/>
          <p:nvPr/>
        </p:nvSpPr>
        <p:spPr>
          <a:xfrm>
            <a:off x="4167829" y="3531412"/>
            <a:ext cx="423514"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p3</a:t>
            </a:r>
          </a:p>
        </p:txBody>
      </p:sp>
      <p:sp>
        <p:nvSpPr>
          <p:cNvPr id="18" name="TextBox 17">
            <a:extLst>
              <a:ext uri="{FF2B5EF4-FFF2-40B4-BE49-F238E27FC236}">
                <a16:creationId xmlns:a16="http://schemas.microsoft.com/office/drawing/2014/main" id="{CC0F4241-233C-4DA2-AECE-DD79489D6B33}"/>
              </a:ext>
            </a:extLst>
          </p:cNvPr>
          <p:cNvSpPr txBox="1"/>
          <p:nvPr/>
        </p:nvSpPr>
        <p:spPr>
          <a:xfrm>
            <a:off x="5329896" y="3183603"/>
            <a:ext cx="3154133"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p3 is waiting for p2 to complete</a:t>
            </a:r>
          </a:p>
        </p:txBody>
      </p:sp>
      <p:grpSp>
        <p:nvGrpSpPr>
          <p:cNvPr id="19" name="Group 18">
            <a:extLst>
              <a:ext uri="{FF2B5EF4-FFF2-40B4-BE49-F238E27FC236}">
                <a16:creationId xmlns:a16="http://schemas.microsoft.com/office/drawing/2014/main" id="{E6A782EC-33E1-4E2C-B9B1-74073B7548E9}"/>
              </a:ext>
            </a:extLst>
          </p:cNvPr>
          <p:cNvGrpSpPr/>
          <p:nvPr/>
        </p:nvGrpSpPr>
        <p:grpSpPr>
          <a:xfrm>
            <a:off x="6597830" y="3867782"/>
            <a:ext cx="2860662" cy="1325562"/>
            <a:chOff x="5614178" y="2816470"/>
            <a:chExt cx="4933360" cy="2286000"/>
          </a:xfrm>
        </p:grpSpPr>
        <p:grpSp>
          <p:nvGrpSpPr>
            <p:cNvPr id="20" name="Group 19">
              <a:extLst>
                <a:ext uri="{FF2B5EF4-FFF2-40B4-BE49-F238E27FC236}">
                  <a16:creationId xmlns:a16="http://schemas.microsoft.com/office/drawing/2014/main" id="{72091F87-A60A-4AA4-8813-57BAC1F17DE6}"/>
                </a:ext>
              </a:extLst>
            </p:cNvPr>
            <p:cNvGrpSpPr/>
            <p:nvPr/>
          </p:nvGrpSpPr>
          <p:grpSpPr>
            <a:xfrm>
              <a:off x="6724426" y="2816470"/>
              <a:ext cx="492369" cy="2286000"/>
              <a:chOff x="9425354" y="2349305"/>
              <a:chExt cx="492369" cy="2286000"/>
            </a:xfrm>
            <a:solidFill>
              <a:srgbClr val="00B050"/>
            </a:solidFill>
          </p:grpSpPr>
          <p:cxnSp>
            <p:nvCxnSpPr>
              <p:cNvPr id="33" name="Straight Connector 32">
                <a:extLst>
                  <a:ext uri="{FF2B5EF4-FFF2-40B4-BE49-F238E27FC236}">
                    <a16:creationId xmlns:a16="http://schemas.microsoft.com/office/drawing/2014/main" id="{1682B698-3AA5-436A-A144-8B2EB9F6A070}"/>
                  </a:ext>
                </a:extLst>
              </p:cNvPr>
              <p:cNvCxnSpPr>
                <a:stCxn id="34"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C73652CC-9779-4191-A844-EF8AF7E78676}"/>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grpSp>
          <p:nvGrpSpPr>
            <p:cNvPr id="21" name="Group 20">
              <a:extLst>
                <a:ext uri="{FF2B5EF4-FFF2-40B4-BE49-F238E27FC236}">
                  <a16:creationId xmlns:a16="http://schemas.microsoft.com/office/drawing/2014/main" id="{EB539A8D-4EF5-4807-8BC1-C8286B4E1C2E}"/>
                </a:ext>
              </a:extLst>
            </p:cNvPr>
            <p:cNvGrpSpPr/>
            <p:nvPr/>
          </p:nvGrpSpPr>
          <p:grpSpPr>
            <a:xfrm>
              <a:off x="8944922" y="2816470"/>
              <a:ext cx="492369" cy="2286000"/>
              <a:chOff x="9425354" y="2349305"/>
              <a:chExt cx="492369" cy="2286000"/>
            </a:xfrm>
            <a:solidFill>
              <a:srgbClr val="FF0000"/>
            </a:solidFill>
          </p:grpSpPr>
          <p:sp>
            <p:nvSpPr>
              <p:cNvPr id="31" name="Oval 30">
                <a:extLst>
                  <a:ext uri="{FF2B5EF4-FFF2-40B4-BE49-F238E27FC236}">
                    <a16:creationId xmlns:a16="http://schemas.microsoft.com/office/drawing/2014/main" id="{7613F6CB-1B2B-43C1-9B95-9514DE1711C0}"/>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32" name="Straight Connector 31">
                <a:extLst>
                  <a:ext uri="{FF2B5EF4-FFF2-40B4-BE49-F238E27FC236}">
                    <a16:creationId xmlns:a16="http://schemas.microsoft.com/office/drawing/2014/main" id="{942C0A1E-8C53-4339-9DBB-67E77097D3EE}"/>
                  </a:ext>
                </a:extLst>
              </p:cNvPr>
              <p:cNvCxnSpPr>
                <a:stCxn id="31"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189E8007-CCB8-486A-BCB9-3208C447AB4F}"/>
                </a:ext>
              </a:extLst>
            </p:cNvPr>
            <p:cNvGrpSpPr/>
            <p:nvPr/>
          </p:nvGrpSpPr>
          <p:grpSpPr>
            <a:xfrm>
              <a:off x="10055169" y="2816470"/>
              <a:ext cx="492369" cy="2286000"/>
              <a:chOff x="9425354" y="2349305"/>
              <a:chExt cx="492369" cy="2286000"/>
            </a:xfrm>
            <a:solidFill>
              <a:srgbClr val="FF0000"/>
            </a:solidFill>
          </p:grpSpPr>
          <p:sp>
            <p:nvSpPr>
              <p:cNvPr id="29" name="Oval 28">
                <a:extLst>
                  <a:ext uri="{FF2B5EF4-FFF2-40B4-BE49-F238E27FC236}">
                    <a16:creationId xmlns:a16="http://schemas.microsoft.com/office/drawing/2014/main" id="{239A7BF7-C9CC-4169-AFB6-D92A3499D9B3}"/>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30" name="Straight Connector 29">
                <a:extLst>
                  <a:ext uri="{FF2B5EF4-FFF2-40B4-BE49-F238E27FC236}">
                    <a16:creationId xmlns:a16="http://schemas.microsoft.com/office/drawing/2014/main" id="{1D419DED-733C-46B6-B8F0-6355DEFD0602}"/>
                  </a:ext>
                </a:extLst>
              </p:cNvPr>
              <p:cNvCxnSpPr>
                <a:stCxn id="29"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EAF932B6-94F5-49FB-B299-C6F95FC024ED}"/>
                </a:ext>
              </a:extLst>
            </p:cNvPr>
            <p:cNvGrpSpPr/>
            <p:nvPr/>
          </p:nvGrpSpPr>
          <p:grpSpPr>
            <a:xfrm>
              <a:off x="5614178" y="2816470"/>
              <a:ext cx="492369" cy="2286000"/>
              <a:chOff x="9425354" y="2349305"/>
              <a:chExt cx="492369" cy="2286000"/>
            </a:xfrm>
            <a:solidFill>
              <a:srgbClr val="FF0000"/>
            </a:solidFill>
          </p:grpSpPr>
          <p:sp>
            <p:nvSpPr>
              <p:cNvPr id="27" name="Oval 26">
                <a:extLst>
                  <a:ext uri="{FF2B5EF4-FFF2-40B4-BE49-F238E27FC236}">
                    <a16:creationId xmlns:a16="http://schemas.microsoft.com/office/drawing/2014/main" id="{13F65627-F1F6-497D-810C-A76B6A5D4633}"/>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28" name="Straight Connector 27">
                <a:extLst>
                  <a:ext uri="{FF2B5EF4-FFF2-40B4-BE49-F238E27FC236}">
                    <a16:creationId xmlns:a16="http://schemas.microsoft.com/office/drawing/2014/main" id="{0FC493D0-6317-4FA9-BD76-6C8A3DC5B1E7}"/>
                  </a:ext>
                </a:extLst>
              </p:cNvPr>
              <p:cNvCxnSpPr>
                <a:stCxn id="27"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0B812B73-CFA6-405E-AF2E-6DE8508EB44E}"/>
                </a:ext>
              </a:extLst>
            </p:cNvPr>
            <p:cNvGrpSpPr/>
            <p:nvPr/>
          </p:nvGrpSpPr>
          <p:grpSpPr>
            <a:xfrm>
              <a:off x="7834674" y="2816470"/>
              <a:ext cx="492369" cy="2286000"/>
              <a:chOff x="9425354" y="2349305"/>
              <a:chExt cx="492369" cy="2286000"/>
            </a:xfrm>
            <a:solidFill>
              <a:srgbClr val="00B050"/>
            </a:solidFill>
          </p:grpSpPr>
          <p:sp>
            <p:nvSpPr>
              <p:cNvPr id="25" name="Oval 24">
                <a:extLst>
                  <a:ext uri="{FF2B5EF4-FFF2-40B4-BE49-F238E27FC236}">
                    <a16:creationId xmlns:a16="http://schemas.microsoft.com/office/drawing/2014/main" id="{EFE5AC2E-7AAB-4A40-AE8E-C11BE84490BA}"/>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26" name="Straight Connector 25">
                <a:extLst>
                  <a:ext uri="{FF2B5EF4-FFF2-40B4-BE49-F238E27FC236}">
                    <a16:creationId xmlns:a16="http://schemas.microsoft.com/office/drawing/2014/main" id="{2A91AEBC-112D-4AA5-8EAC-35A1BF08F489}"/>
                  </a:ext>
                </a:extLst>
              </p:cNvPr>
              <p:cNvCxnSpPr>
                <a:stCxn id="25"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sp>
        <p:nvSpPr>
          <p:cNvPr id="35" name="TextBox 34">
            <a:extLst>
              <a:ext uri="{FF2B5EF4-FFF2-40B4-BE49-F238E27FC236}">
                <a16:creationId xmlns:a16="http://schemas.microsoft.com/office/drawing/2014/main" id="{15A086E6-CCDA-46C2-ADC1-5ED63EFD002F}"/>
              </a:ext>
            </a:extLst>
          </p:cNvPr>
          <p:cNvSpPr txBox="1"/>
          <p:nvPr/>
        </p:nvSpPr>
        <p:spPr>
          <a:xfrm>
            <a:off x="5829130" y="5453987"/>
            <a:ext cx="4398063"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other threads are also eligible to run after p2</a:t>
            </a:r>
          </a:p>
        </p:txBody>
      </p:sp>
    </p:spTree>
    <p:extLst>
      <p:ext uri="{BB962C8B-B14F-4D97-AF65-F5344CB8AC3E}">
        <p14:creationId xmlns:p14="http://schemas.microsoft.com/office/powerpoint/2010/main" val="3395759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F2CB-965B-49E2-A259-4495EF80E81C}"/>
              </a:ext>
            </a:extLst>
          </p:cNvPr>
          <p:cNvSpPr>
            <a:spLocks noGrp="1"/>
          </p:cNvSpPr>
          <p:nvPr>
            <p:ph type="title"/>
          </p:nvPr>
        </p:nvSpPr>
        <p:spPr/>
        <p:txBody>
          <a:bodyPr/>
          <a:lstStyle/>
          <a:p>
            <a:r>
              <a:rPr lang="en-US" dirty="0"/>
              <a:t>You can even link more than one .then thread:</a:t>
            </a:r>
          </a:p>
        </p:txBody>
      </p:sp>
      <p:sp>
        <p:nvSpPr>
          <p:cNvPr id="3" name="Slide Number Placeholder 2">
            <a:extLst>
              <a:ext uri="{FF2B5EF4-FFF2-40B4-BE49-F238E27FC236}">
                <a16:creationId xmlns:a16="http://schemas.microsoft.com/office/drawing/2014/main" id="{C60572AF-B37B-4E16-ADC6-03D34311C9A0}"/>
              </a:ext>
            </a:extLst>
          </p:cNvPr>
          <p:cNvSpPr>
            <a:spLocks noGrp="1"/>
          </p:cNvSpPr>
          <p:nvPr>
            <p:ph type="sldNum" sz="quarter" idx="12"/>
          </p:nvPr>
        </p:nvSpPr>
        <p:spPr/>
        <p:txBody>
          <a:bodyPr/>
          <a:lstStyle/>
          <a:p>
            <a:fld id="{20F37917-FD3A-4669-9018-DA04BCDD3D75}" type="slidenum">
              <a:rPr lang="en-US" smtClean="0"/>
              <a:t>14</a:t>
            </a:fld>
            <a:endParaRPr lang="en-US" dirty="0"/>
          </a:p>
        </p:txBody>
      </p:sp>
      <p:sp>
        <p:nvSpPr>
          <p:cNvPr id="4" name="Rectangle 3">
            <a:extLst>
              <a:ext uri="{FF2B5EF4-FFF2-40B4-BE49-F238E27FC236}">
                <a16:creationId xmlns:a16="http://schemas.microsoft.com/office/drawing/2014/main" id="{2E2434C3-AFED-49D7-848B-10CDFFFB119A}"/>
              </a:ext>
            </a:extLst>
          </p:cNvPr>
          <p:cNvSpPr/>
          <p:nvPr/>
        </p:nvSpPr>
        <p:spPr>
          <a:xfrm>
            <a:off x="838200" y="1512675"/>
            <a:ext cx="8101818" cy="5078313"/>
          </a:xfrm>
          <a:prstGeom prst="rect">
            <a:avLst/>
          </a:prstGeom>
        </p:spPr>
        <p:txBody>
          <a:bodyPr wrap="square">
            <a:spAutoFit/>
          </a:bodyPr>
          <a:lstStyle/>
          <a:p>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"main thread running"</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p2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Promise((resolve) </a:t>
            </a:r>
            <a:r>
              <a:rPr lang="en-US" sz="1400" dirty="0">
                <a:solidFill>
                  <a:srgbClr val="0000FF"/>
                </a:solidFill>
                <a:latin typeface="Consolas" panose="020B0609020204030204" pitchFamily="49" charset="0"/>
              </a:rPr>
              <a:t>=&gt;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console.log(</a:t>
            </a:r>
            <a:r>
              <a:rPr lang="en-US" sz="1400" dirty="0">
                <a:solidFill>
                  <a:srgbClr val="A31515"/>
                </a:solidFill>
                <a:latin typeface="Consolas" panose="020B0609020204030204" pitchFamily="49" charset="0"/>
              </a:rPr>
              <a:t>"creating new thread p2.."</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setTimeout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=&gt;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console.log(</a:t>
            </a:r>
            <a:r>
              <a:rPr lang="en-US" sz="1400" dirty="0">
                <a:solidFill>
                  <a:srgbClr val="A31515"/>
                </a:solidFill>
                <a:latin typeface="Consolas" panose="020B0609020204030204" pitchFamily="49" charset="0"/>
              </a:rPr>
              <a:t>"thread p2 starting"</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console.log(</a:t>
            </a:r>
            <a:r>
              <a:rPr lang="en-US" sz="1400" dirty="0">
                <a:solidFill>
                  <a:srgbClr val="A31515"/>
                </a:solidFill>
                <a:latin typeface="Consolas" panose="020B0609020204030204" pitchFamily="49" charset="0"/>
              </a:rPr>
              <a:t>"thread p2 finishing\n"</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resolve(</a:t>
            </a:r>
            <a:r>
              <a:rPr lang="en-US" sz="1400" dirty="0">
                <a:solidFill>
                  <a:srgbClr val="098658"/>
                </a:solidFill>
                <a:latin typeface="Consolas" panose="020B0609020204030204" pitchFamily="49" charset="0"/>
              </a:rPr>
              <a:t>10</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console.log(</a:t>
            </a:r>
            <a:r>
              <a:rPr lang="en-US" sz="1400" dirty="0">
                <a:solidFill>
                  <a:srgbClr val="A31515"/>
                </a:solidFill>
                <a:latin typeface="Consolas" panose="020B0609020204030204" pitchFamily="49" charset="0"/>
              </a:rPr>
              <a:t>"promise exiting"</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p3 = p2.then((n)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"starting p3 </a:t>
            </a:r>
            <a:r>
              <a:rPr lang="en-US" dirty="0" err="1">
                <a:solidFill>
                  <a:srgbClr val="A31515"/>
                </a:solidFill>
                <a:latin typeface="Consolas" panose="020B0609020204030204" pitchFamily="49" charset="0"/>
              </a:rPr>
              <a:t>with"</a:t>
            </a:r>
            <a:r>
              <a:rPr lang="en-US" dirty="0" err="1">
                <a:solidFill>
                  <a:srgbClr val="000000"/>
                </a:solidFill>
                <a:latin typeface="Consolas" panose="020B0609020204030204" pitchFamily="49" charset="0"/>
              </a:rPr>
              <a:t>,n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"p3 finishing\n"</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p4 = p2.then((n)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"starting p4 </a:t>
            </a:r>
            <a:r>
              <a:rPr lang="en-US" dirty="0" err="1">
                <a:solidFill>
                  <a:srgbClr val="A31515"/>
                </a:solidFill>
                <a:latin typeface="Consolas" panose="020B0609020204030204" pitchFamily="49" charset="0"/>
              </a:rPr>
              <a:t>with"</a:t>
            </a:r>
            <a:r>
              <a:rPr lang="en-US" dirty="0" err="1">
                <a:solidFill>
                  <a:srgbClr val="000000"/>
                </a:solidFill>
                <a:latin typeface="Consolas" panose="020B0609020204030204" pitchFamily="49" charset="0"/>
              </a:rPr>
              <a:t>,n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"p4 finishing\n"</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"main thread finishing\n"</a:t>
            </a:r>
            <a:r>
              <a:rPr lang="en-US" dirty="0">
                <a:solidFill>
                  <a:srgbClr val="000000"/>
                </a:solidFill>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4C7DC654-C7C9-4BA2-906D-D7F68D74F7C8}"/>
              </a:ext>
            </a:extLst>
          </p:cNvPr>
          <p:cNvSpPr/>
          <p:nvPr/>
        </p:nvSpPr>
        <p:spPr>
          <a:xfrm>
            <a:off x="8864991" y="1736412"/>
            <a:ext cx="2909667" cy="3970318"/>
          </a:xfrm>
          <a:prstGeom prst="rect">
            <a:avLst/>
          </a:prstGeom>
          <a:ln w="19050">
            <a:solidFill>
              <a:schemeClr val="tx1"/>
            </a:solidFill>
          </a:ln>
        </p:spPr>
        <p:txBody>
          <a:bodyPr wrap="square">
            <a:spAutoFit/>
          </a:bodyPr>
          <a:lstStyle/>
          <a:p>
            <a:r>
              <a:rPr lang="en-US" dirty="0">
                <a:latin typeface="Consolas" panose="020B0609020204030204" pitchFamily="49" charset="0"/>
              </a:rPr>
              <a:t>main thread running</a:t>
            </a:r>
          </a:p>
          <a:p>
            <a:r>
              <a:rPr lang="en-US" dirty="0">
                <a:latin typeface="Consolas" panose="020B0609020204030204" pitchFamily="49" charset="0"/>
              </a:rPr>
              <a:t>creating new thread p2..</a:t>
            </a:r>
          </a:p>
          <a:p>
            <a:r>
              <a:rPr lang="en-US" dirty="0">
                <a:latin typeface="Consolas" panose="020B0609020204030204" pitchFamily="49" charset="0"/>
              </a:rPr>
              <a:t>promise exiting</a:t>
            </a:r>
          </a:p>
          <a:p>
            <a:r>
              <a:rPr lang="en-US" dirty="0">
                <a:latin typeface="Consolas" panose="020B0609020204030204" pitchFamily="49" charset="0"/>
              </a:rPr>
              <a:t>main thread finishing</a:t>
            </a:r>
          </a:p>
          <a:p>
            <a:endParaRPr lang="en-US" dirty="0">
              <a:latin typeface="Consolas" panose="020B0609020204030204" pitchFamily="49" charset="0"/>
            </a:endParaRPr>
          </a:p>
          <a:p>
            <a:r>
              <a:rPr lang="en-US" dirty="0">
                <a:latin typeface="Consolas" panose="020B0609020204030204" pitchFamily="49" charset="0"/>
              </a:rPr>
              <a:t>thread p2 starting</a:t>
            </a:r>
          </a:p>
          <a:p>
            <a:r>
              <a:rPr lang="en-US" dirty="0">
                <a:latin typeface="Consolas" panose="020B0609020204030204" pitchFamily="49" charset="0"/>
              </a:rPr>
              <a:t>thread p2 finishing</a:t>
            </a:r>
          </a:p>
          <a:p>
            <a:endParaRPr lang="en-US" dirty="0">
              <a:latin typeface="Consolas" panose="020B0609020204030204" pitchFamily="49" charset="0"/>
            </a:endParaRPr>
          </a:p>
          <a:p>
            <a:r>
              <a:rPr lang="en-US" dirty="0">
                <a:latin typeface="Consolas" panose="020B0609020204030204" pitchFamily="49" charset="0"/>
              </a:rPr>
              <a:t>starting p3 with 10</a:t>
            </a:r>
          </a:p>
          <a:p>
            <a:r>
              <a:rPr lang="en-US" dirty="0">
                <a:latin typeface="Consolas" panose="020B0609020204030204" pitchFamily="49" charset="0"/>
              </a:rPr>
              <a:t>p3 finishing</a:t>
            </a:r>
          </a:p>
          <a:p>
            <a:endParaRPr lang="en-US" dirty="0">
              <a:latin typeface="Consolas" panose="020B0609020204030204" pitchFamily="49" charset="0"/>
            </a:endParaRPr>
          </a:p>
          <a:p>
            <a:r>
              <a:rPr lang="en-US" dirty="0">
                <a:latin typeface="Consolas" panose="020B0609020204030204" pitchFamily="49" charset="0"/>
              </a:rPr>
              <a:t>starting p4 with 10</a:t>
            </a:r>
          </a:p>
          <a:p>
            <a:r>
              <a:rPr lang="en-US" dirty="0">
                <a:latin typeface="Consolas" panose="020B0609020204030204" pitchFamily="49" charset="0"/>
              </a:rPr>
              <a:t>p4 finishing</a:t>
            </a:r>
          </a:p>
        </p:txBody>
      </p:sp>
      <p:sp>
        <p:nvSpPr>
          <p:cNvPr id="6" name="Arrow: Right 5">
            <a:extLst>
              <a:ext uri="{FF2B5EF4-FFF2-40B4-BE49-F238E27FC236}">
                <a16:creationId xmlns:a16="http://schemas.microsoft.com/office/drawing/2014/main" id="{8B920F73-1C92-4F8A-A177-7C3040D9FAAD}"/>
              </a:ext>
            </a:extLst>
          </p:cNvPr>
          <p:cNvSpPr/>
          <p:nvPr/>
        </p:nvSpPr>
        <p:spPr>
          <a:xfrm>
            <a:off x="7171765" y="3429000"/>
            <a:ext cx="1321015" cy="583809"/>
          </a:xfrm>
          <a:prstGeom prst="rightArrow">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7" name="Rectangle 6">
            <a:extLst>
              <a:ext uri="{FF2B5EF4-FFF2-40B4-BE49-F238E27FC236}">
                <a16:creationId xmlns:a16="http://schemas.microsoft.com/office/drawing/2014/main" id="{2BE3C51A-FD98-40EA-BA0D-2AF4C048ED13}"/>
              </a:ext>
            </a:extLst>
          </p:cNvPr>
          <p:cNvSpPr/>
          <p:nvPr/>
        </p:nvSpPr>
        <p:spPr>
          <a:xfrm>
            <a:off x="6030351" y="5482647"/>
            <a:ext cx="2743199" cy="1108341"/>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tx1"/>
                </a:solidFill>
                <a:latin typeface="Ink Free" panose="03080402000500000000" pitchFamily="66" charset="0"/>
              </a:rPr>
              <a:t>When p2 finishes, both p3 and p4 become ready for execution.  Their order of execution is unspecified.</a:t>
            </a:r>
          </a:p>
        </p:txBody>
      </p:sp>
    </p:spTree>
    <p:extLst>
      <p:ext uri="{BB962C8B-B14F-4D97-AF65-F5344CB8AC3E}">
        <p14:creationId xmlns:p14="http://schemas.microsoft.com/office/powerpoint/2010/main" val="1476238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E94E5-47EC-42DF-9586-3F9A067EF7F2}"/>
              </a:ext>
            </a:extLst>
          </p:cNvPr>
          <p:cNvSpPr>
            <a:spLocks noGrp="1"/>
          </p:cNvSpPr>
          <p:nvPr>
            <p:ph type="title"/>
          </p:nvPr>
        </p:nvSpPr>
        <p:spPr/>
        <p:txBody>
          <a:bodyPr/>
          <a:lstStyle/>
          <a:p>
            <a:r>
              <a:rPr lang="en-US" dirty="0"/>
              <a:t>Control Dependencies</a:t>
            </a:r>
          </a:p>
        </p:txBody>
      </p:sp>
      <p:sp>
        <p:nvSpPr>
          <p:cNvPr id="3" name="Slide Number Placeholder 2">
            <a:extLst>
              <a:ext uri="{FF2B5EF4-FFF2-40B4-BE49-F238E27FC236}">
                <a16:creationId xmlns:a16="http://schemas.microsoft.com/office/drawing/2014/main" id="{D7135225-B593-4AF7-835A-E6B810D0442D}"/>
              </a:ext>
            </a:extLst>
          </p:cNvPr>
          <p:cNvSpPr>
            <a:spLocks noGrp="1"/>
          </p:cNvSpPr>
          <p:nvPr>
            <p:ph type="sldNum" sz="quarter" idx="12"/>
          </p:nvPr>
        </p:nvSpPr>
        <p:spPr/>
        <p:txBody>
          <a:bodyPr/>
          <a:lstStyle/>
          <a:p>
            <a:fld id="{20F37917-FD3A-4669-9018-DA04BCDD3D75}" type="slidenum">
              <a:rPr lang="en-US" smtClean="0"/>
              <a:t>15</a:t>
            </a:fld>
            <a:endParaRPr lang="en-US"/>
          </a:p>
        </p:txBody>
      </p:sp>
      <p:cxnSp>
        <p:nvCxnSpPr>
          <p:cNvPr id="15" name="Straight Arrow Connector 14">
            <a:extLst>
              <a:ext uri="{FF2B5EF4-FFF2-40B4-BE49-F238E27FC236}">
                <a16:creationId xmlns:a16="http://schemas.microsoft.com/office/drawing/2014/main" id="{3CEC324E-EE98-4EEE-9A1F-129595F62A53}"/>
              </a:ext>
            </a:extLst>
          </p:cNvPr>
          <p:cNvCxnSpPr>
            <a:cxnSpLocks/>
            <a:endCxn id="12" idx="0"/>
          </p:cNvCxnSpPr>
          <p:nvPr/>
        </p:nvCxnSpPr>
        <p:spPr>
          <a:xfrm flipH="1">
            <a:off x="4285371" y="2908385"/>
            <a:ext cx="675250" cy="913522"/>
          </a:xfrm>
          <a:prstGeom prst="straightConnector1">
            <a:avLst/>
          </a:prstGeom>
          <a:ln w="285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89AABFBB-8C13-44D8-8F30-6DE33A12660B}"/>
              </a:ext>
            </a:extLst>
          </p:cNvPr>
          <p:cNvGrpSpPr/>
          <p:nvPr/>
        </p:nvGrpSpPr>
        <p:grpSpPr>
          <a:xfrm>
            <a:off x="4222945" y="1486907"/>
            <a:ext cx="986497" cy="1421478"/>
            <a:chOff x="4220308" y="1486907"/>
            <a:chExt cx="986497" cy="1421478"/>
          </a:xfrm>
        </p:grpSpPr>
        <p:grpSp>
          <p:nvGrpSpPr>
            <p:cNvPr id="8" name="Group 7">
              <a:extLst>
                <a:ext uri="{FF2B5EF4-FFF2-40B4-BE49-F238E27FC236}">
                  <a16:creationId xmlns:a16="http://schemas.microsoft.com/office/drawing/2014/main" id="{953F644F-0619-4C55-A0C4-D632258C8135}"/>
                </a:ext>
              </a:extLst>
            </p:cNvPr>
            <p:cNvGrpSpPr/>
            <p:nvPr/>
          </p:nvGrpSpPr>
          <p:grpSpPr>
            <a:xfrm>
              <a:off x="4714436" y="1729630"/>
              <a:ext cx="492369" cy="1178755"/>
              <a:chOff x="9425354" y="2349305"/>
              <a:chExt cx="492369" cy="1178755"/>
            </a:xfrm>
          </p:grpSpPr>
          <p:sp>
            <p:nvSpPr>
              <p:cNvPr id="9" name="Oval 8">
                <a:extLst>
                  <a:ext uri="{FF2B5EF4-FFF2-40B4-BE49-F238E27FC236}">
                    <a16:creationId xmlns:a16="http://schemas.microsoft.com/office/drawing/2014/main" id="{BD9E2E7D-9BC9-4CE0-B699-C7186D3DE0A1}"/>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0" name="Straight Connector 9">
                <a:extLst>
                  <a:ext uri="{FF2B5EF4-FFF2-40B4-BE49-F238E27FC236}">
                    <a16:creationId xmlns:a16="http://schemas.microsoft.com/office/drawing/2014/main" id="{6519CF50-6242-43D9-A5BD-BB95678211F4}"/>
                  </a:ext>
                </a:extLst>
              </p:cNvPr>
              <p:cNvCxnSpPr>
                <a:cxnSpLocks/>
              </p:cNvCxnSpPr>
              <p:nvPr/>
            </p:nvCxnSpPr>
            <p:spPr>
              <a:xfrm>
                <a:off x="9671538" y="2841674"/>
                <a:ext cx="0" cy="686386"/>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16" name="TextBox 15">
              <a:extLst>
                <a:ext uri="{FF2B5EF4-FFF2-40B4-BE49-F238E27FC236}">
                  <a16:creationId xmlns:a16="http://schemas.microsoft.com/office/drawing/2014/main" id="{AE13C89D-2637-4AFC-B5D1-FBABD40730EE}"/>
                </a:ext>
              </a:extLst>
            </p:cNvPr>
            <p:cNvSpPr txBox="1"/>
            <p:nvPr/>
          </p:nvSpPr>
          <p:spPr>
            <a:xfrm>
              <a:off x="4220308" y="1486907"/>
              <a:ext cx="423514"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p2</a:t>
              </a:r>
            </a:p>
          </p:txBody>
        </p:sp>
      </p:grpSp>
      <p:grpSp>
        <p:nvGrpSpPr>
          <p:cNvPr id="4" name="Group 3">
            <a:extLst>
              <a:ext uri="{FF2B5EF4-FFF2-40B4-BE49-F238E27FC236}">
                <a16:creationId xmlns:a16="http://schemas.microsoft.com/office/drawing/2014/main" id="{FAC80B77-4817-413B-BCD7-DD94F517823F}"/>
              </a:ext>
            </a:extLst>
          </p:cNvPr>
          <p:cNvGrpSpPr/>
          <p:nvPr/>
        </p:nvGrpSpPr>
        <p:grpSpPr>
          <a:xfrm>
            <a:off x="3492580" y="3531412"/>
            <a:ext cx="1038975" cy="1469250"/>
            <a:chOff x="4167829" y="3531412"/>
            <a:chExt cx="1038975" cy="1469250"/>
          </a:xfrm>
        </p:grpSpPr>
        <p:grpSp>
          <p:nvGrpSpPr>
            <p:cNvPr id="11" name="Group 10">
              <a:extLst>
                <a:ext uri="{FF2B5EF4-FFF2-40B4-BE49-F238E27FC236}">
                  <a16:creationId xmlns:a16="http://schemas.microsoft.com/office/drawing/2014/main" id="{F7334878-ACFC-4B6B-AA40-37E6254AB7A8}"/>
                </a:ext>
              </a:extLst>
            </p:cNvPr>
            <p:cNvGrpSpPr/>
            <p:nvPr/>
          </p:nvGrpSpPr>
          <p:grpSpPr>
            <a:xfrm>
              <a:off x="4714435" y="3821907"/>
              <a:ext cx="492369" cy="1178755"/>
              <a:chOff x="9425354" y="2349305"/>
              <a:chExt cx="492369" cy="1178755"/>
            </a:xfrm>
          </p:grpSpPr>
          <p:sp>
            <p:nvSpPr>
              <p:cNvPr id="12" name="Oval 11">
                <a:extLst>
                  <a:ext uri="{FF2B5EF4-FFF2-40B4-BE49-F238E27FC236}">
                    <a16:creationId xmlns:a16="http://schemas.microsoft.com/office/drawing/2014/main" id="{4A85292E-17C6-43A2-960B-48068BC27553}"/>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3" name="Straight Connector 12">
                <a:extLst>
                  <a:ext uri="{FF2B5EF4-FFF2-40B4-BE49-F238E27FC236}">
                    <a16:creationId xmlns:a16="http://schemas.microsoft.com/office/drawing/2014/main" id="{71A359EF-3BF4-432F-B13A-F306C9F51F5E}"/>
                  </a:ext>
                </a:extLst>
              </p:cNvPr>
              <p:cNvCxnSpPr>
                <a:cxnSpLocks/>
              </p:cNvCxnSpPr>
              <p:nvPr/>
            </p:nvCxnSpPr>
            <p:spPr>
              <a:xfrm>
                <a:off x="9671538" y="2841674"/>
                <a:ext cx="0" cy="686386"/>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61CAFB0D-388F-406B-A01A-67F9452F2103}"/>
                </a:ext>
              </a:extLst>
            </p:cNvPr>
            <p:cNvSpPr txBox="1"/>
            <p:nvPr/>
          </p:nvSpPr>
          <p:spPr>
            <a:xfrm>
              <a:off x="4167829" y="3531412"/>
              <a:ext cx="423514"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p3</a:t>
              </a:r>
            </a:p>
          </p:txBody>
        </p:sp>
      </p:grpSp>
      <p:sp>
        <p:nvSpPr>
          <p:cNvPr id="18" name="TextBox 17">
            <a:extLst>
              <a:ext uri="{FF2B5EF4-FFF2-40B4-BE49-F238E27FC236}">
                <a16:creationId xmlns:a16="http://schemas.microsoft.com/office/drawing/2014/main" id="{CC0F4241-233C-4DA2-AECE-DD79489D6B33}"/>
              </a:ext>
            </a:extLst>
          </p:cNvPr>
          <p:cNvSpPr txBox="1"/>
          <p:nvPr/>
        </p:nvSpPr>
        <p:spPr>
          <a:xfrm>
            <a:off x="6807004" y="2776975"/>
            <a:ext cx="4624279" cy="64633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p3 and p4 are both waiting for p2 to complete; </a:t>
            </a:r>
          </a:p>
          <a:p>
            <a:pPr algn="l"/>
            <a:r>
              <a:rPr lang="en-US" dirty="0">
                <a:solidFill>
                  <a:schemeClr val="tx1"/>
                </a:solidFill>
              </a:rPr>
              <a:t>p3 and p4 can execute in either order</a:t>
            </a:r>
          </a:p>
        </p:txBody>
      </p:sp>
      <p:grpSp>
        <p:nvGrpSpPr>
          <p:cNvPr id="19" name="Group 18">
            <a:extLst>
              <a:ext uri="{FF2B5EF4-FFF2-40B4-BE49-F238E27FC236}">
                <a16:creationId xmlns:a16="http://schemas.microsoft.com/office/drawing/2014/main" id="{B2643ED1-6D3A-4749-8E45-BE34E8B9907F}"/>
              </a:ext>
            </a:extLst>
          </p:cNvPr>
          <p:cNvGrpSpPr/>
          <p:nvPr/>
        </p:nvGrpSpPr>
        <p:grpSpPr>
          <a:xfrm>
            <a:off x="4900831" y="3531412"/>
            <a:ext cx="1038975" cy="1469250"/>
            <a:chOff x="4167829" y="3531412"/>
            <a:chExt cx="1038975" cy="1469250"/>
          </a:xfrm>
        </p:grpSpPr>
        <p:grpSp>
          <p:nvGrpSpPr>
            <p:cNvPr id="20" name="Group 19">
              <a:extLst>
                <a:ext uri="{FF2B5EF4-FFF2-40B4-BE49-F238E27FC236}">
                  <a16:creationId xmlns:a16="http://schemas.microsoft.com/office/drawing/2014/main" id="{859A39B6-5462-455E-9AE3-7A5091095754}"/>
                </a:ext>
              </a:extLst>
            </p:cNvPr>
            <p:cNvGrpSpPr/>
            <p:nvPr/>
          </p:nvGrpSpPr>
          <p:grpSpPr>
            <a:xfrm>
              <a:off x="4714435" y="3821907"/>
              <a:ext cx="492369" cy="1178755"/>
              <a:chOff x="9425354" y="2349305"/>
              <a:chExt cx="492369" cy="1178755"/>
            </a:xfrm>
          </p:grpSpPr>
          <p:sp>
            <p:nvSpPr>
              <p:cNvPr id="22" name="Oval 21">
                <a:extLst>
                  <a:ext uri="{FF2B5EF4-FFF2-40B4-BE49-F238E27FC236}">
                    <a16:creationId xmlns:a16="http://schemas.microsoft.com/office/drawing/2014/main" id="{201C6686-DCE5-4E8F-8141-349731E31F98}"/>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23" name="Straight Connector 22">
                <a:extLst>
                  <a:ext uri="{FF2B5EF4-FFF2-40B4-BE49-F238E27FC236}">
                    <a16:creationId xmlns:a16="http://schemas.microsoft.com/office/drawing/2014/main" id="{1956A18E-6AB9-4E4E-ADA3-11906E063625}"/>
                  </a:ext>
                </a:extLst>
              </p:cNvPr>
              <p:cNvCxnSpPr>
                <a:cxnSpLocks/>
              </p:cNvCxnSpPr>
              <p:nvPr/>
            </p:nvCxnSpPr>
            <p:spPr>
              <a:xfrm>
                <a:off x="9671538" y="2841674"/>
                <a:ext cx="0" cy="686386"/>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A43F487A-B312-406B-9031-45BCB83E1A54}"/>
                </a:ext>
              </a:extLst>
            </p:cNvPr>
            <p:cNvSpPr txBox="1"/>
            <p:nvPr/>
          </p:nvSpPr>
          <p:spPr>
            <a:xfrm>
              <a:off x="4167829" y="3531412"/>
              <a:ext cx="423514"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p4</a:t>
              </a:r>
            </a:p>
          </p:txBody>
        </p:sp>
      </p:grpSp>
      <p:cxnSp>
        <p:nvCxnSpPr>
          <p:cNvPr id="24" name="Straight Arrow Connector 23">
            <a:extLst>
              <a:ext uri="{FF2B5EF4-FFF2-40B4-BE49-F238E27FC236}">
                <a16:creationId xmlns:a16="http://schemas.microsoft.com/office/drawing/2014/main" id="{5E76469E-09AE-4D6B-835D-8E806FAB1566}"/>
              </a:ext>
            </a:extLst>
          </p:cNvPr>
          <p:cNvCxnSpPr>
            <a:cxnSpLocks/>
            <a:endCxn id="22" idx="0"/>
          </p:cNvCxnSpPr>
          <p:nvPr/>
        </p:nvCxnSpPr>
        <p:spPr>
          <a:xfrm>
            <a:off x="4960620" y="2922874"/>
            <a:ext cx="733002" cy="899033"/>
          </a:xfrm>
          <a:prstGeom prst="straightConnector1">
            <a:avLst/>
          </a:prstGeom>
          <a:ln w="285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B96C5942-0D36-4489-B7CF-54DA153CB886}"/>
              </a:ext>
            </a:extLst>
          </p:cNvPr>
          <p:cNvGrpSpPr/>
          <p:nvPr/>
        </p:nvGrpSpPr>
        <p:grpSpPr>
          <a:xfrm>
            <a:off x="7370302" y="3821907"/>
            <a:ext cx="2742046" cy="1270598"/>
            <a:chOff x="5614178" y="2816470"/>
            <a:chExt cx="4933360" cy="2286000"/>
          </a:xfrm>
        </p:grpSpPr>
        <p:grpSp>
          <p:nvGrpSpPr>
            <p:cNvPr id="27" name="Group 26">
              <a:extLst>
                <a:ext uri="{FF2B5EF4-FFF2-40B4-BE49-F238E27FC236}">
                  <a16:creationId xmlns:a16="http://schemas.microsoft.com/office/drawing/2014/main" id="{A22C9E42-8612-49E6-84D5-ACE581905981}"/>
                </a:ext>
              </a:extLst>
            </p:cNvPr>
            <p:cNvGrpSpPr/>
            <p:nvPr/>
          </p:nvGrpSpPr>
          <p:grpSpPr>
            <a:xfrm>
              <a:off x="6724426" y="2816470"/>
              <a:ext cx="492369" cy="2286000"/>
              <a:chOff x="9425354" y="2349305"/>
              <a:chExt cx="492369" cy="2286000"/>
            </a:xfrm>
            <a:solidFill>
              <a:srgbClr val="00B050"/>
            </a:solidFill>
          </p:grpSpPr>
          <p:cxnSp>
            <p:nvCxnSpPr>
              <p:cNvPr id="40" name="Straight Connector 39">
                <a:extLst>
                  <a:ext uri="{FF2B5EF4-FFF2-40B4-BE49-F238E27FC236}">
                    <a16:creationId xmlns:a16="http://schemas.microsoft.com/office/drawing/2014/main" id="{4BC04815-3AD3-4BB9-814A-CAB06DF0C353}"/>
                  </a:ext>
                </a:extLst>
              </p:cNvPr>
              <p:cNvCxnSpPr>
                <a:stCxn id="41"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092C3FCC-B712-4F32-9698-84A93C9E7071}"/>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grpSp>
          <p:nvGrpSpPr>
            <p:cNvPr id="28" name="Group 27">
              <a:extLst>
                <a:ext uri="{FF2B5EF4-FFF2-40B4-BE49-F238E27FC236}">
                  <a16:creationId xmlns:a16="http://schemas.microsoft.com/office/drawing/2014/main" id="{9C6E4E1A-3AF5-4730-89E1-90723F53A2EC}"/>
                </a:ext>
              </a:extLst>
            </p:cNvPr>
            <p:cNvGrpSpPr/>
            <p:nvPr/>
          </p:nvGrpSpPr>
          <p:grpSpPr>
            <a:xfrm>
              <a:off x="8944922" y="2816470"/>
              <a:ext cx="492369" cy="2286000"/>
              <a:chOff x="9425354" y="2349305"/>
              <a:chExt cx="492369" cy="2286000"/>
            </a:xfrm>
            <a:solidFill>
              <a:srgbClr val="FF0000"/>
            </a:solidFill>
          </p:grpSpPr>
          <p:sp>
            <p:nvSpPr>
              <p:cNvPr id="38" name="Oval 37">
                <a:extLst>
                  <a:ext uri="{FF2B5EF4-FFF2-40B4-BE49-F238E27FC236}">
                    <a16:creationId xmlns:a16="http://schemas.microsoft.com/office/drawing/2014/main" id="{19AD1E52-CE21-4EE9-8DAB-8978D19DC99C}"/>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39" name="Straight Connector 38">
                <a:extLst>
                  <a:ext uri="{FF2B5EF4-FFF2-40B4-BE49-F238E27FC236}">
                    <a16:creationId xmlns:a16="http://schemas.microsoft.com/office/drawing/2014/main" id="{212C85DA-FAB4-4722-88CC-606C9978B1C9}"/>
                  </a:ext>
                </a:extLst>
              </p:cNvPr>
              <p:cNvCxnSpPr>
                <a:stCxn id="38"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6C81F185-53EE-40E4-B34B-E6388BCC4E62}"/>
                </a:ext>
              </a:extLst>
            </p:cNvPr>
            <p:cNvGrpSpPr/>
            <p:nvPr/>
          </p:nvGrpSpPr>
          <p:grpSpPr>
            <a:xfrm>
              <a:off x="10055169" y="2816470"/>
              <a:ext cx="492369" cy="2286000"/>
              <a:chOff x="9425354" y="2349305"/>
              <a:chExt cx="492369" cy="2286000"/>
            </a:xfrm>
            <a:solidFill>
              <a:srgbClr val="FF0000"/>
            </a:solidFill>
          </p:grpSpPr>
          <p:sp>
            <p:nvSpPr>
              <p:cNvPr id="36" name="Oval 35">
                <a:extLst>
                  <a:ext uri="{FF2B5EF4-FFF2-40B4-BE49-F238E27FC236}">
                    <a16:creationId xmlns:a16="http://schemas.microsoft.com/office/drawing/2014/main" id="{74F4A23B-B7FA-43C9-BF2F-1A212CE692F3}"/>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37" name="Straight Connector 36">
                <a:extLst>
                  <a:ext uri="{FF2B5EF4-FFF2-40B4-BE49-F238E27FC236}">
                    <a16:creationId xmlns:a16="http://schemas.microsoft.com/office/drawing/2014/main" id="{C818181B-676B-42C1-8E5F-0895740785F2}"/>
                  </a:ext>
                </a:extLst>
              </p:cNvPr>
              <p:cNvCxnSpPr>
                <a:stCxn id="36"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BAD8FDA5-3800-4F75-9EBE-6EA14A43BEEE}"/>
                </a:ext>
              </a:extLst>
            </p:cNvPr>
            <p:cNvGrpSpPr/>
            <p:nvPr/>
          </p:nvGrpSpPr>
          <p:grpSpPr>
            <a:xfrm>
              <a:off x="5614178" y="2816470"/>
              <a:ext cx="492369" cy="2286000"/>
              <a:chOff x="9425354" y="2349305"/>
              <a:chExt cx="492369" cy="2286000"/>
            </a:xfrm>
            <a:solidFill>
              <a:srgbClr val="FF0000"/>
            </a:solidFill>
          </p:grpSpPr>
          <p:sp>
            <p:nvSpPr>
              <p:cNvPr id="34" name="Oval 33">
                <a:extLst>
                  <a:ext uri="{FF2B5EF4-FFF2-40B4-BE49-F238E27FC236}">
                    <a16:creationId xmlns:a16="http://schemas.microsoft.com/office/drawing/2014/main" id="{30E03C74-804A-4EBB-86C9-316D543A87F5}"/>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35" name="Straight Connector 34">
                <a:extLst>
                  <a:ext uri="{FF2B5EF4-FFF2-40B4-BE49-F238E27FC236}">
                    <a16:creationId xmlns:a16="http://schemas.microsoft.com/office/drawing/2014/main" id="{C7EF48F5-36A6-4688-9817-DA0ADCC95B93}"/>
                  </a:ext>
                </a:extLst>
              </p:cNvPr>
              <p:cNvCxnSpPr>
                <a:stCxn id="34"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036C3580-B69E-43E6-B1AD-DA4D35EE9031}"/>
                </a:ext>
              </a:extLst>
            </p:cNvPr>
            <p:cNvGrpSpPr/>
            <p:nvPr/>
          </p:nvGrpSpPr>
          <p:grpSpPr>
            <a:xfrm>
              <a:off x="7834674" y="2816470"/>
              <a:ext cx="492369" cy="2286000"/>
              <a:chOff x="9425354" y="2349305"/>
              <a:chExt cx="492369" cy="2286000"/>
            </a:xfrm>
            <a:solidFill>
              <a:srgbClr val="00B050"/>
            </a:solidFill>
          </p:grpSpPr>
          <p:sp>
            <p:nvSpPr>
              <p:cNvPr id="32" name="Oval 31">
                <a:extLst>
                  <a:ext uri="{FF2B5EF4-FFF2-40B4-BE49-F238E27FC236}">
                    <a16:creationId xmlns:a16="http://schemas.microsoft.com/office/drawing/2014/main" id="{26600509-849F-4D6C-AB69-1B1190E822F7}"/>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33" name="Straight Connector 32">
                <a:extLst>
                  <a:ext uri="{FF2B5EF4-FFF2-40B4-BE49-F238E27FC236}">
                    <a16:creationId xmlns:a16="http://schemas.microsoft.com/office/drawing/2014/main" id="{6BC9B252-3871-4E0B-94B3-231E77781E2B}"/>
                  </a:ext>
                </a:extLst>
              </p:cNvPr>
              <p:cNvCxnSpPr>
                <a:stCxn id="32"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sp>
        <p:nvSpPr>
          <p:cNvPr id="42" name="TextBox 41">
            <a:extLst>
              <a:ext uri="{FF2B5EF4-FFF2-40B4-BE49-F238E27FC236}">
                <a16:creationId xmlns:a16="http://schemas.microsoft.com/office/drawing/2014/main" id="{23EEBF4F-99D9-4755-81E9-1400AACB3B4D}"/>
              </a:ext>
            </a:extLst>
          </p:cNvPr>
          <p:cNvSpPr txBox="1"/>
          <p:nvPr/>
        </p:nvSpPr>
        <p:spPr>
          <a:xfrm>
            <a:off x="6478311" y="5263046"/>
            <a:ext cx="5359652"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other threads may run after p2, or between p3 and p4</a:t>
            </a:r>
          </a:p>
        </p:txBody>
      </p:sp>
    </p:spTree>
    <p:extLst>
      <p:ext uri="{BB962C8B-B14F-4D97-AF65-F5344CB8AC3E}">
        <p14:creationId xmlns:p14="http://schemas.microsoft.com/office/powerpoint/2010/main" val="4084799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6DD6C-3200-4048-A04A-D01593EF549A}"/>
              </a:ext>
            </a:extLst>
          </p:cNvPr>
          <p:cNvSpPr>
            <a:spLocks noGrp="1"/>
          </p:cNvSpPr>
          <p:nvPr>
            <p:ph type="title"/>
          </p:nvPr>
        </p:nvSpPr>
        <p:spPr/>
        <p:txBody>
          <a:bodyPr/>
          <a:lstStyle/>
          <a:p>
            <a:r>
              <a:rPr lang="en-US" dirty="0"/>
              <a:t>Linking threads in series</a:t>
            </a:r>
          </a:p>
        </p:txBody>
      </p:sp>
      <p:sp>
        <p:nvSpPr>
          <p:cNvPr id="3" name="Slide Number Placeholder 2">
            <a:extLst>
              <a:ext uri="{FF2B5EF4-FFF2-40B4-BE49-F238E27FC236}">
                <a16:creationId xmlns:a16="http://schemas.microsoft.com/office/drawing/2014/main" id="{F3F41CAE-1095-42E6-BD0B-0FA82430346D}"/>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4" name="Rectangle 3">
            <a:extLst>
              <a:ext uri="{FF2B5EF4-FFF2-40B4-BE49-F238E27FC236}">
                <a16:creationId xmlns:a16="http://schemas.microsoft.com/office/drawing/2014/main" id="{FA451F29-D4DC-407C-8E3D-DA8173D18A68}"/>
              </a:ext>
            </a:extLst>
          </p:cNvPr>
          <p:cNvSpPr/>
          <p:nvPr/>
        </p:nvSpPr>
        <p:spPr>
          <a:xfrm>
            <a:off x="838200" y="1491376"/>
            <a:ext cx="4918544" cy="5047536"/>
          </a:xfrm>
          <a:prstGeom prst="rect">
            <a:avLst/>
          </a:prstGeom>
        </p:spPr>
        <p:txBody>
          <a:bodyPr wrap="square">
            <a:spAutoFit/>
          </a:bodyPr>
          <a:lstStyle/>
          <a:p>
            <a:r>
              <a:rPr lang="en-US" sz="1400" dirty="0">
                <a:solidFill>
                  <a:srgbClr val="000000"/>
                </a:solidFill>
                <a:latin typeface="Consolas" panose="020B0609020204030204" pitchFamily="49" charset="0"/>
              </a:rPr>
              <a:t>console.log(</a:t>
            </a:r>
            <a:r>
              <a:rPr lang="en-US" sz="1400" dirty="0">
                <a:solidFill>
                  <a:srgbClr val="A31515"/>
                </a:solidFill>
                <a:latin typeface="Consolas" panose="020B0609020204030204" pitchFamily="49" charset="0"/>
              </a:rPr>
              <a:t>"main thread starting"</a:t>
            </a:r>
            <a:r>
              <a:rPr lang="en-US"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p2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Promise&lt;number&gt;((resolve) </a:t>
            </a:r>
            <a:r>
              <a:rPr lang="en-US" sz="1400" dirty="0">
                <a:solidFill>
                  <a:srgbClr val="0000FF"/>
                </a:solidFill>
                <a:latin typeface="Consolas" panose="020B0609020204030204" pitchFamily="49" charset="0"/>
              </a:rPr>
              <a:t>=&gt;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console.log(</a:t>
            </a:r>
            <a:r>
              <a:rPr lang="en-US" sz="1400" dirty="0">
                <a:solidFill>
                  <a:srgbClr val="A31515"/>
                </a:solidFill>
                <a:latin typeface="Consolas" panose="020B0609020204030204" pitchFamily="49" charset="0"/>
              </a:rPr>
              <a:t>"creating new thread p2.."</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setTimeout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=&gt;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console.log(</a:t>
            </a:r>
            <a:r>
              <a:rPr lang="en-US" sz="1400" dirty="0">
                <a:solidFill>
                  <a:srgbClr val="A31515"/>
                </a:solidFill>
                <a:latin typeface="Consolas" panose="020B0609020204030204" pitchFamily="49" charset="0"/>
              </a:rPr>
              <a:t>"thread p2 starting"</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console.log(</a:t>
            </a:r>
            <a:r>
              <a:rPr lang="en-US" sz="1400" dirty="0">
                <a:solidFill>
                  <a:srgbClr val="A31515"/>
                </a:solidFill>
                <a:latin typeface="Consolas" panose="020B0609020204030204" pitchFamily="49" charset="0"/>
              </a:rPr>
              <a:t>"thread p2 finishing\n"</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resolve(</a:t>
            </a:r>
            <a:r>
              <a:rPr lang="en-US" sz="1400" dirty="0">
                <a:solidFill>
                  <a:srgbClr val="098658"/>
                </a:solidFill>
                <a:latin typeface="Consolas" panose="020B0609020204030204" pitchFamily="49" charset="0"/>
              </a:rPr>
              <a:t>10</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console.log(</a:t>
            </a:r>
            <a:r>
              <a:rPr lang="en-US" sz="1400" dirty="0">
                <a:solidFill>
                  <a:srgbClr val="A31515"/>
                </a:solidFill>
                <a:latin typeface="Consolas" panose="020B0609020204030204" pitchFamily="49" charset="0"/>
              </a:rPr>
              <a:t>"promise exiting"</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p>
          <a:p>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p3 = p2.then((n) </a:t>
            </a:r>
            <a:r>
              <a:rPr lang="en-US" sz="1400" dirty="0">
                <a:solidFill>
                  <a:srgbClr val="0000FF"/>
                </a:solidFill>
                <a:latin typeface="Consolas" panose="020B0609020204030204" pitchFamily="49" charset="0"/>
              </a:rPr>
              <a:t>=&gt;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console.log(</a:t>
            </a:r>
            <a:r>
              <a:rPr lang="en-US" sz="1400" dirty="0">
                <a:solidFill>
                  <a:srgbClr val="A31515"/>
                </a:solidFill>
                <a:latin typeface="Consolas" panose="020B0609020204030204" pitchFamily="49" charset="0"/>
              </a:rPr>
              <a:t>"starting p3 with"</a:t>
            </a:r>
            <a:r>
              <a:rPr lang="en-US" sz="1400" dirty="0">
                <a:solidFill>
                  <a:srgbClr val="000000"/>
                </a:solidFill>
                <a:latin typeface="Consolas" panose="020B0609020204030204" pitchFamily="49" charset="0"/>
              </a:rPr>
              <a:t>, n);</a:t>
            </a:r>
          </a:p>
          <a:p>
            <a:r>
              <a:rPr lang="en-US" sz="1400" dirty="0">
                <a:solidFill>
                  <a:srgbClr val="000000"/>
                </a:solidFill>
                <a:latin typeface="Consolas" panose="020B0609020204030204" pitchFamily="49" charset="0"/>
              </a:rPr>
              <a:t>    console.log(</a:t>
            </a:r>
            <a:r>
              <a:rPr lang="en-US" sz="1400" dirty="0">
                <a:solidFill>
                  <a:srgbClr val="A31515"/>
                </a:solidFill>
                <a:latin typeface="Consolas" panose="020B0609020204030204" pitchFamily="49" charset="0"/>
              </a:rPr>
              <a:t>"p3 finishing\n"</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(n + </a:t>
            </a:r>
            <a:r>
              <a:rPr lang="en-US" sz="1400" dirty="0">
                <a:solidFill>
                  <a:srgbClr val="098658"/>
                </a:solidFill>
                <a:latin typeface="Consolas" panose="020B0609020204030204" pitchFamily="49" charset="0"/>
              </a:rPr>
              <a:t>10</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p>
          <a:p>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p4 = p3.then((n) </a:t>
            </a:r>
            <a:r>
              <a:rPr lang="en-US" sz="1400" dirty="0">
                <a:solidFill>
                  <a:srgbClr val="0000FF"/>
                </a:solidFill>
                <a:latin typeface="Consolas" panose="020B0609020204030204" pitchFamily="49" charset="0"/>
              </a:rPr>
              <a:t>=&gt;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console.log(</a:t>
            </a:r>
            <a:r>
              <a:rPr lang="en-US" sz="1400" dirty="0">
                <a:solidFill>
                  <a:srgbClr val="A31515"/>
                </a:solidFill>
                <a:latin typeface="Consolas" panose="020B0609020204030204" pitchFamily="49" charset="0"/>
              </a:rPr>
              <a:t>"starting p4 with"</a:t>
            </a:r>
            <a:r>
              <a:rPr lang="en-US" sz="1400" dirty="0">
                <a:solidFill>
                  <a:srgbClr val="000000"/>
                </a:solidFill>
                <a:latin typeface="Consolas" panose="020B0609020204030204" pitchFamily="49" charset="0"/>
              </a:rPr>
              <a:t>, n);</a:t>
            </a:r>
          </a:p>
          <a:p>
            <a:r>
              <a:rPr lang="en-US" sz="1400" dirty="0">
                <a:solidFill>
                  <a:srgbClr val="000000"/>
                </a:solidFill>
                <a:latin typeface="Consolas" panose="020B0609020204030204" pitchFamily="49" charset="0"/>
              </a:rPr>
              <a:t>    console.log(</a:t>
            </a:r>
            <a:r>
              <a:rPr lang="en-US" sz="1400" dirty="0">
                <a:solidFill>
                  <a:srgbClr val="A31515"/>
                </a:solidFill>
                <a:latin typeface="Consolas" panose="020B0609020204030204" pitchFamily="49" charset="0"/>
              </a:rPr>
              <a:t>"p4 finishing\n"</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p>
          <a:p>
            <a:br>
              <a:rPr lang="en-US" sz="1400" dirty="0">
                <a:solidFill>
                  <a:srgbClr val="000000"/>
                </a:solidFill>
                <a:latin typeface="Consolas" panose="020B0609020204030204" pitchFamily="49" charset="0"/>
              </a:rPr>
            </a:br>
            <a:r>
              <a:rPr lang="en-US" sz="1400" dirty="0">
                <a:solidFill>
                  <a:srgbClr val="000000"/>
                </a:solidFill>
                <a:latin typeface="Consolas" panose="020B0609020204030204" pitchFamily="49" charset="0"/>
              </a:rPr>
              <a:t>console.log(</a:t>
            </a:r>
            <a:r>
              <a:rPr lang="en-US" sz="1400" dirty="0">
                <a:solidFill>
                  <a:srgbClr val="A31515"/>
                </a:solidFill>
                <a:latin typeface="Consolas" panose="020B0609020204030204" pitchFamily="49" charset="0"/>
              </a:rPr>
              <a:t>"main thread finishing\n"</a:t>
            </a:r>
            <a:r>
              <a:rPr lang="en-US" sz="1400" dirty="0">
                <a:solidFill>
                  <a:srgbClr val="000000"/>
                </a:solidFill>
                <a:latin typeface="Consolas" panose="020B0609020204030204" pitchFamily="49" charset="0"/>
              </a:rPr>
              <a:t>)</a:t>
            </a:r>
          </a:p>
        </p:txBody>
      </p:sp>
      <p:sp>
        <p:nvSpPr>
          <p:cNvPr id="5" name="Rectangle 4">
            <a:extLst>
              <a:ext uri="{FF2B5EF4-FFF2-40B4-BE49-F238E27FC236}">
                <a16:creationId xmlns:a16="http://schemas.microsoft.com/office/drawing/2014/main" id="{AA1F293C-C789-4248-94A6-B3E05914097D}"/>
              </a:ext>
            </a:extLst>
          </p:cNvPr>
          <p:cNvSpPr/>
          <p:nvPr/>
        </p:nvSpPr>
        <p:spPr>
          <a:xfrm>
            <a:off x="7682948" y="1491376"/>
            <a:ext cx="3670852" cy="3693319"/>
          </a:xfrm>
          <a:prstGeom prst="rect">
            <a:avLst/>
          </a:prstGeom>
          <a:ln w="19050">
            <a:solidFill>
              <a:schemeClr val="tx1"/>
            </a:solidFill>
          </a:ln>
        </p:spPr>
        <p:txBody>
          <a:bodyPr wrap="square">
            <a:spAutoFit/>
          </a:bodyPr>
          <a:lstStyle/>
          <a:p>
            <a:r>
              <a:rPr lang="en-US">
                <a:latin typeface="Consolas" panose="020B0609020204030204" pitchFamily="49" charset="0"/>
              </a:rPr>
              <a:t>main thread starting</a:t>
            </a:r>
          </a:p>
          <a:p>
            <a:r>
              <a:rPr lang="en-US">
                <a:latin typeface="Consolas" panose="020B0609020204030204" pitchFamily="49" charset="0"/>
              </a:rPr>
              <a:t>creating new thread p2..</a:t>
            </a:r>
          </a:p>
          <a:p>
            <a:r>
              <a:rPr lang="en-US">
                <a:latin typeface="Consolas" panose="020B0609020204030204" pitchFamily="49" charset="0"/>
              </a:rPr>
              <a:t>promise exiting</a:t>
            </a:r>
          </a:p>
          <a:p>
            <a:r>
              <a:rPr lang="en-US">
                <a:latin typeface="Consolas" panose="020B0609020204030204" pitchFamily="49" charset="0"/>
              </a:rPr>
              <a:t>main thread finishing</a:t>
            </a:r>
          </a:p>
          <a:p>
            <a:endParaRPr lang="en-US">
              <a:latin typeface="Consolas" panose="020B0609020204030204" pitchFamily="49" charset="0"/>
            </a:endParaRPr>
          </a:p>
          <a:p>
            <a:r>
              <a:rPr lang="en-US">
                <a:latin typeface="Consolas" panose="020B0609020204030204" pitchFamily="49" charset="0"/>
              </a:rPr>
              <a:t>thread p2 starting</a:t>
            </a:r>
          </a:p>
          <a:p>
            <a:r>
              <a:rPr lang="en-US">
                <a:latin typeface="Consolas" panose="020B0609020204030204" pitchFamily="49" charset="0"/>
              </a:rPr>
              <a:t>thread p2 finishing</a:t>
            </a:r>
          </a:p>
          <a:p>
            <a:endParaRPr lang="en-US">
              <a:latin typeface="Consolas" panose="020B0609020204030204" pitchFamily="49" charset="0"/>
            </a:endParaRPr>
          </a:p>
          <a:p>
            <a:r>
              <a:rPr lang="en-US">
                <a:latin typeface="Consolas" panose="020B0609020204030204" pitchFamily="49" charset="0"/>
              </a:rPr>
              <a:t>starting p3 with 10</a:t>
            </a:r>
          </a:p>
          <a:p>
            <a:r>
              <a:rPr lang="en-US">
                <a:latin typeface="Consolas" panose="020B0609020204030204" pitchFamily="49" charset="0"/>
              </a:rPr>
              <a:t>p3 finishing</a:t>
            </a:r>
          </a:p>
          <a:p>
            <a:endParaRPr lang="en-US">
              <a:latin typeface="Consolas" panose="020B0609020204030204" pitchFamily="49" charset="0"/>
            </a:endParaRPr>
          </a:p>
          <a:p>
            <a:r>
              <a:rPr lang="en-US">
                <a:latin typeface="Consolas" panose="020B0609020204030204" pitchFamily="49" charset="0"/>
              </a:rPr>
              <a:t>starting p4 with 20</a:t>
            </a:r>
          </a:p>
          <a:p>
            <a:r>
              <a:rPr lang="en-US">
                <a:latin typeface="Consolas" panose="020B0609020204030204" pitchFamily="49" charset="0"/>
              </a:rPr>
              <a:t>p4 finishing</a:t>
            </a:r>
            <a:endParaRPr lang="en-US" dirty="0">
              <a:latin typeface="Consolas" panose="020B0609020204030204" pitchFamily="49" charset="0"/>
            </a:endParaRPr>
          </a:p>
        </p:txBody>
      </p:sp>
      <p:sp>
        <p:nvSpPr>
          <p:cNvPr id="6" name="Arrow: Right 5">
            <a:extLst>
              <a:ext uri="{FF2B5EF4-FFF2-40B4-BE49-F238E27FC236}">
                <a16:creationId xmlns:a16="http://schemas.microsoft.com/office/drawing/2014/main" id="{F0BBF749-EC59-49A0-8278-6F4E1A53E498}"/>
              </a:ext>
            </a:extLst>
          </p:cNvPr>
          <p:cNvSpPr/>
          <p:nvPr/>
        </p:nvSpPr>
        <p:spPr>
          <a:xfrm>
            <a:off x="5868507" y="2126693"/>
            <a:ext cx="1321015" cy="583809"/>
          </a:xfrm>
          <a:prstGeom prst="rightArrow">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7" name="Rectangle 6">
            <a:extLst>
              <a:ext uri="{FF2B5EF4-FFF2-40B4-BE49-F238E27FC236}">
                <a16:creationId xmlns:a16="http://schemas.microsoft.com/office/drawing/2014/main" id="{21F62182-B951-4E13-8AD3-AFE152B5827E}"/>
              </a:ext>
            </a:extLst>
          </p:cNvPr>
          <p:cNvSpPr/>
          <p:nvPr/>
        </p:nvSpPr>
        <p:spPr>
          <a:xfrm>
            <a:off x="4939749" y="5478618"/>
            <a:ext cx="2743199" cy="583809"/>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tx1"/>
                </a:solidFill>
                <a:latin typeface="Ink Free" panose="03080402000500000000" pitchFamily="66" charset="0"/>
              </a:rPr>
              <a:t>Here p4 isn't ready until p3 finishes.</a:t>
            </a:r>
          </a:p>
        </p:txBody>
      </p:sp>
      <p:sp>
        <p:nvSpPr>
          <p:cNvPr id="8" name="Rectangle 7">
            <a:extLst>
              <a:ext uri="{FF2B5EF4-FFF2-40B4-BE49-F238E27FC236}">
                <a16:creationId xmlns:a16="http://schemas.microsoft.com/office/drawing/2014/main" id="{FF59CE65-46D6-4C1A-A3D9-F33062BA6064}"/>
              </a:ext>
            </a:extLst>
          </p:cNvPr>
          <p:cNvSpPr/>
          <p:nvPr/>
        </p:nvSpPr>
        <p:spPr>
          <a:xfrm>
            <a:off x="7851252" y="5478618"/>
            <a:ext cx="2743199" cy="1379382"/>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tx1"/>
                </a:solidFill>
                <a:latin typeface="Ink Free" panose="03080402000500000000" pitchFamily="66" charset="0"/>
              </a:rPr>
              <a:t>The first promise calls resolve, the others have to do a return.   Can you think of a reason why it has to be that way?</a:t>
            </a:r>
          </a:p>
        </p:txBody>
      </p:sp>
      <p:grpSp>
        <p:nvGrpSpPr>
          <p:cNvPr id="12" name="Group 11">
            <a:extLst>
              <a:ext uri="{FF2B5EF4-FFF2-40B4-BE49-F238E27FC236}">
                <a16:creationId xmlns:a16="http://schemas.microsoft.com/office/drawing/2014/main" id="{BC898A10-77E4-46AA-BDA3-4A86D0DF5BA2}"/>
              </a:ext>
            </a:extLst>
          </p:cNvPr>
          <p:cNvGrpSpPr/>
          <p:nvPr/>
        </p:nvGrpSpPr>
        <p:grpSpPr>
          <a:xfrm>
            <a:off x="3609892" y="2042817"/>
            <a:ext cx="4073056" cy="2718547"/>
            <a:chOff x="3609892" y="2042817"/>
            <a:chExt cx="4073056" cy="2718547"/>
          </a:xfrm>
        </p:grpSpPr>
        <p:sp>
          <p:nvSpPr>
            <p:cNvPr id="9" name="Rectangle 8">
              <a:extLst>
                <a:ext uri="{FF2B5EF4-FFF2-40B4-BE49-F238E27FC236}">
                  <a16:creationId xmlns:a16="http://schemas.microsoft.com/office/drawing/2014/main" id="{2BAC86A9-1C74-4E7B-AD35-96D6AAF3343C}"/>
                </a:ext>
              </a:extLst>
            </p:cNvPr>
            <p:cNvSpPr/>
            <p:nvPr/>
          </p:nvSpPr>
          <p:spPr>
            <a:xfrm>
              <a:off x="4939749" y="3186987"/>
              <a:ext cx="2743199" cy="1574377"/>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tx1"/>
                  </a:solidFill>
                  <a:latin typeface="Ink Free" panose="03080402000500000000" pitchFamily="66" charset="0"/>
                </a:rPr>
                <a:t>The &lt;number&gt; tells TS that this promise (and all its successors, will be transmitting numbers.  If you didn't say that, TS would complain about the n+10</a:t>
              </a:r>
            </a:p>
          </p:txBody>
        </p:sp>
        <p:cxnSp>
          <p:nvCxnSpPr>
            <p:cNvPr id="11" name="Straight Arrow Connector 10">
              <a:extLst>
                <a:ext uri="{FF2B5EF4-FFF2-40B4-BE49-F238E27FC236}">
                  <a16:creationId xmlns:a16="http://schemas.microsoft.com/office/drawing/2014/main" id="{49276514-1DF7-4A34-8389-B8A53C04C900}"/>
                </a:ext>
              </a:extLst>
            </p:cNvPr>
            <p:cNvCxnSpPr>
              <a:stCxn id="9" idx="1"/>
            </p:cNvCxnSpPr>
            <p:nvPr/>
          </p:nvCxnSpPr>
          <p:spPr>
            <a:xfrm flipH="1" flipV="1">
              <a:off x="3609892" y="2042817"/>
              <a:ext cx="1329857" cy="193135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09921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E94E5-47EC-42DF-9586-3F9A067EF7F2}"/>
              </a:ext>
            </a:extLst>
          </p:cNvPr>
          <p:cNvSpPr>
            <a:spLocks noGrp="1"/>
          </p:cNvSpPr>
          <p:nvPr>
            <p:ph type="title"/>
          </p:nvPr>
        </p:nvSpPr>
        <p:spPr/>
        <p:txBody>
          <a:bodyPr/>
          <a:lstStyle/>
          <a:p>
            <a:r>
              <a:rPr lang="en-US" dirty="0"/>
              <a:t>Control Dependencies</a:t>
            </a:r>
          </a:p>
        </p:txBody>
      </p:sp>
      <p:sp>
        <p:nvSpPr>
          <p:cNvPr id="3" name="Slide Number Placeholder 2">
            <a:extLst>
              <a:ext uri="{FF2B5EF4-FFF2-40B4-BE49-F238E27FC236}">
                <a16:creationId xmlns:a16="http://schemas.microsoft.com/office/drawing/2014/main" id="{D7135225-B593-4AF7-835A-E6B810D0442D}"/>
              </a:ext>
            </a:extLst>
          </p:cNvPr>
          <p:cNvSpPr>
            <a:spLocks noGrp="1"/>
          </p:cNvSpPr>
          <p:nvPr>
            <p:ph type="sldNum" sz="quarter" idx="12"/>
          </p:nvPr>
        </p:nvSpPr>
        <p:spPr/>
        <p:txBody>
          <a:bodyPr/>
          <a:lstStyle/>
          <a:p>
            <a:fld id="{20F37917-FD3A-4669-9018-DA04BCDD3D75}" type="slidenum">
              <a:rPr lang="en-US" smtClean="0"/>
              <a:t>17</a:t>
            </a:fld>
            <a:endParaRPr lang="en-US"/>
          </a:p>
        </p:txBody>
      </p:sp>
      <p:cxnSp>
        <p:nvCxnSpPr>
          <p:cNvPr id="15" name="Straight Arrow Connector 14">
            <a:extLst>
              <a:ext uri="{FF2B5EF4-FFF2-40B4-BE49-F238E27FC236}">
                <a16:creationId xmlns:a16="http://schemas.microsoft.com/office/drawing/2014/main" id="{3CEC324E-EE98-4EEE-9A1F-129595F62A53}"/>
              </a:ext>
            </a:extLst>
          </p:cNvPr>
          <p:cNvCxnSpPr>
            <a:cxnSpLocks/>
            <a:endCxn id="12" idx="0"/>
          </p:cNvCxnSpPr>
          <p:nvPr/>
        </p:nvCxnSpPr>
        <p:spPr>
          <a:xfrm>
            <a:off x="2930477" y="2908385"/>
            <a:ext cx="1575004" cy="581319"/>
          </a:xfrm>
          <a:prstGeom prst="straightConnector1">
            <a:avLst/>
          </a:prstGeom>
          <a:ln w="285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89AABFBB-8C13-44D8-8F30-6DE33A12660B}"/>
              </a:ext>
            </a:extLst>
          </p:cNvPr>
          <p:cNvGrpSpPr/>
          <p:nvPr/>
        </p:nvGrpSpPr>
        <p:grpSpPr>
          <a:xfrm>
            <a:off x="2190165" y="1486907"/>
            <a:ext cx="986497" cy="1421478"/>
            <a:chOff x="4220308" y="1486907"/>
            <a:chExt cx="986497" cy="1421478"/>
          </a:xfrm>
        </p:grpSpPr>
        <p:grpSp>
          <p:nvGrpSpPr>
            <p:cNvPr id="8" name="Group 7">
              <a:extLst>
                <a:ext uri="{FF2B5EF4-FFF2-40B4-BE49-F238E27FC236}">
                  <a16:creationId xmlns:a16="http://schemas.microsoft.com/office/drawing/2014/main" id="{953F644F-0619-4C55-A0C4-D632258C8135}"/>
                </a:ext>
              </a:extLst>
            </p:cNvPr>
            <p:cNvGrpSpPr/>
            <p:nvPr/>
          </p:nvGrpSpPr>
          <p:grpSpPr>
            <a:xfrm>
              <a:off x="4714436" y="1729630"/>
              <a:ext cx="492369" cy="1178755"/>
              <a:chOff x="9425354" y="2349305"/>
              <a:chExt cx="492369" cy="1178755"/>
            </a:xfrm>
          </p:grpSpPr>
          <p:sp>
            <p:nvSpPr>
              <p:cNvPr id="9" name="Oval 8">
                <a:extLst>
                  <a:ext uri="{FF2B5EF4-FFF2-40B4-BE49-F238E27FC236}">
                    <a16:creationId xmlns:a16="http://schemas.microsoft.com/office/drawing/2014/main" id="{BD9E2E7D-9BC9-4CE0-B699-C7186D3DE0A1}"/>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0" name="Straight Connector 9">
                <a:extLst>
                  <a:ext uri="{FF2B5EF4-FFF2-40B4-BE49-F238E27FC236}">
                    <a16:creationId xmlns:a16="http://schemas.microsoft.com/office/drawing/2014/main" id="{6519CF50-6242-43D9-A5BD-BB95678211F4}"/>
                  </a:ext>
                </a:extLst>
              </p:cNvPr>
              <p:cNvCxnSpPr>
                <a:cxnSpLocks/>
              </p:cNvCxnSpPr>
              <p:nvPr/>
            </p:nvCxnSpPr>
            <p:spPr>
              <a:xfrm>
                <a:off x="9671538" y="2841674"/>
                <a:ext cx="0" cy="686386"/>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16" name="TextBox 15">
              <a:extLst>
                <a:ext uri="{FF2B5EF4-FFF2-40B4-BE49-F238E27FC236}">
                  <a16:creationId xmlns:a16="http://schemas.microsoft.com/office/drawing/2014/main" id="{AE13C89D-2637-4AFC-B5D1-FBABD40730EE}"/>
                </a:ext>
              </a:extLst>
            </p:cNvPr>
            <p:cNvSpPr txBox="1"/>
            <p:nvPr/>
          </p:nvSpPr>
          <p:spPr>
            <a:xfrm>
              <a:off x="4220308" y="1486907"/>
              <a:ext cx="423514"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p2</a:t>
              </a:r>
            </a:p>
          </p:txBody>
        </p:sp>
      </p:grpSp>
      <p:grpSp>
        <p:nvGrpSpPr>
          <p:cNvPr id="4" name="Group 3">
            <a:extLst>
              <a:ext uri="{FF2B5EF4-FFF2-40B4-BE49-F238E27FC236}">
                <a16:creationId xmlns:a16="http://schemas.microsoft.com/office/drawing/2014/main" id="{FAC80B77-4817-413B-BCD7-DD94F517823F}"/>
              </a:ext>
            </a:extLst>
          </p:cNvPr>
          <p:cNvGrpSpPr/>
          <p:nvPr/>
        </p:nvGrpSpPr>
        <p:grpSpPr>
          <a:xfrm>
            <a:off x="3712690" y="3199209"/>
            <a:ext cx="1038975" cy="1469250"/>
            <a:chOff x="4167829" y="3531412"/>
            <a:chExt cx="1038975" cy="1469250"/>
          </a:xfrm>
        </p:grpSpPr>
        <p:grpSp>
          <p:nvGrpSpPr>
            <p:cNvPr id="11" name="Group 10">
              <a:extLst>
                <a:ext uri="{FF2B5EF4-FFF2-40B4-BE49-F238E27FC236}">
                  <a16:creationId xmlns:a16="http://schemas.microsoft.com/office/drawing/2014/main" id="{F7334878-ACFC-4B6B-AA40-37E6254AB7A8}"/>
                </a:ext>
              </a:extLst>
            </p:cNvPr>
            <p:cNvGrpSpPr/>
            <p:nvPr/>
          </p:nvGrpSpPr>
          <p:grpSpPr>
            <a:xfrm>
              <a:off x="4714435" y="3821907"/>
              <a:ext cx="492369" cy="1178755"/>
              <a:chOff x="9425354" y="2349305"/>
              <a:chExt cx="492369" cy="1178755"/>
            </a:xfrm>
          </p:grpSpPr>
          <p:sp>
            <p:nvSpPr>
              <p:cNvPr id="12" name="Oval 11">
                <a:extLst>
                  <a:ext uri="{FF2B5EF4-FFF2-40B4-BE49-F238E27FC236}">
                    <a16:creationId xmlns:a16="http://schemas.microsoft.com/office/drawing/2014/main" id="{4A85292E-17C6-43A2-960B-48068BC27553}"/>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3" name="Straight Connector 12">
                <a:extLst>
                  <a:ext uri="{FF2B5EF4-FFF2-40B4-BE49-F238E27FC236}">
                    <a16:creationId xmlns:a16="http://schemas.microsoft.com/office/drawing/2014/main" id="{71A359EF-3BF4-432F-B13A-F306C9F51F5E}"/>
                  </a:ext>
                </a:extLst>
              </p:cNvPr>
              <p:cNvCxnSpPr>
                <a:cxnSpLocks/>
              </p:cNvCxnSpPr>
              <p:nvPr/>
            </p:nvCxnSpPr>
            <p:spPr>
              <a:xfrm>
                <a:off x="9671538" y="2841674"/>
                <a:ext cx="0" cy="686386"/>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61CAFB0D-388F-406B-A01A-67F9452F2103}"/>
                </a:ext>
              </a:extLst>
            </p:cNvPr>
            <p:cNvSpPr txBox="1"/>
            <p:nvPr/>
          </p:nvSpPr>
          <p:spPr>
            <a:xfrm>
              <a:off x="4167829" y="3531412"/>
              <a:ext cx="423514"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p3</a:t>
              </a:r>
            </a:p>
          </p:txBody>
        </p:sp>
      </p:grpSp>
      <p:sp>
        <p:nvSpPr>
          <p:cNvPr id="18" name="TextBox 17">
            <a:extLst>
              <a:ext uri="{FF2B5EF4-FFF2-40B4-BE49-F238E27FC236}">
                <a16:creationId xmlns:a16="http://schemas.microsoft.com/office/drawing/2014/main" id="{CC0F4241-233C-4DA2-AECE-DD79489D6B33}"/>
              </a:ext>
            </a:extLst>
          </p:cNvPr>
          <p:cNvSpPr txBox="1"/>
          <p:nvPr/>
        </p:nvSpPr>
        <p:spPr>
          <a:xfrm>
            <a:off x="6969717" y="2487847"/>
            <a:ext cx="3269549" cy="64633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p3 is waiting for p2 to complete; </a:t>
            </a:r>
          </a:p>
          <a:p>
            <a:pPr algn="l"/>
            <a:r>
              <a:rPr lang="en-US" dirty="0">
                <a:solidFill>
                  <a:schemeClr val="tx1"/>
                </a:solidFill>
              </a:rPr>
              <a:t>p4 is waiting for p3 to complete</a:t>
            </a:r>
          </a:p>
        </p:txBody>
      </p:sp>
      <p:grpSp>
        <p:nvGrpSpPr>
          <p:cNvPr id="19" name="Group 18">
            <a:extLst>
              <a:ext uri="{FF2B5EF4-FFF2-40B4-BE49-F238E27FC236}">
                <a16:creationId xmlns:a16="http://schemas.microsoft.com/office/drawing/2014/main" id="{B2643ED1-6D3A-4749-8E45-BE34E8B9907F}"/>
              </a:ext>
            </a:extLst>
          </p:cNvPr>
          <p:cNvGrpSpPr/>
          <p:nvPr/>
        </p:nvGrpSpPr>
        <p:grpSpPr>
          <a:xfrm>
            <a:off x="5287693" y="4959283"/>
            <a:ext cx="1038975" cy="1469250"/>
            <a:chOff x="4167829" y="3531412"/>
            <a:chExt cx="1038975" cy="1469250"/>
          </a:xfrm>
        </p:grpSpPr>
        <p:grpSp>
          <p:nvGrpSpPr>
            <p:cNvPr id="20" name="Group 19">
              <a:extLst>
                <a:ext uri="{FF2B5EF4-FFF2-40B4-BE49-F238E27FC236}">
                  <a16:creationId xmlns:a16="http://schemas.microsoft.com/office/drawing/2014/main" id="{859A39B6-5462-455E-9AE3-7A5091095754}"/>
                </a:ext>
              </a:extLst>
            </p:cNvPr>
            <p:cNvGrpSpPr/>
            <p:nvPr/>
          </p:nvGrpSpPr>
          <p:grpSpPr>
            <a:xfrm>
              <a:off x="4714435" y="3821907"/>
              <a:ext cx="492369" cy="1178755"/>
              <a:chOff x="9425354" y="2349305"/>
              <a:chExt cx="492369" cy="1178755"/>
            </a:xfrm>
          </p:grpSpPr>
          <p:sp>
            <p:nvSpPr>
              <p:cNvPr id="22" name="Oval 21">
                <a:extLst>
                  <a:ext uri="{FF2B5EF4-FFF2-40B4-BE49-F238E27FC236}">
                    <a16:creationId xmlns:a16="http://schemas.microsoft.com/office/drawing/2014/main" id="{201C6686-DCE5-4E8F-8141-349731E31F98}"/>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23" name="Straight Connector 22">
                <a:extLst>
                  <a:ext uri="{FF2B5EF4-FFF2-40B4-BE49-F238E27FC236}">
                    <a16:creationId xmlns:a16="http://schemas.microsoft.com/office/drawing/2014/main" id="{1956A18E-6AB9-4E4E-ADA3-11906E063625}"/>
                  </a:ext>
                </a:extLst>
              </p:cNvPr>
              <p:cNvCxnSpPr>
                <a:cxnSpLocks/>
              </p:cNvCxnSpPr>
              <p:nvPr/>
            </p:nvCxnSpPr>
            <p:spPr>
              <a:xfrm>
                <a:off x="9671538" y="2841674"/>
                <a:ext cx="0" cy="686386"/>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A43F487A-B312-406B-9031-45BCB83E1A54}"/>
                </a:ext>
              </a:extLst>
            </p:cNvPr>
            <p:cNvSpPr txBox="1"/>
            <p:nvPr/>
          </p:nvSpPr>
          <p:spPr>
            <a:xfrm>
              <a:off x="4167829" y="3531412"/>
              <a:ext cx="423514"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p4</a:t>
              </a:r>
            </a:p>
          </p:txBody>
        </p:sp>
      </p:grpSp>
      <p:cxnSp>
        <p:nvCxnSpPr>
          <p:cNvPr id="24" name="Straight Arrow Connector 23">
            <a:extLst>
              <a:ext uri="{FF2B5EF4-FFF2-40B4-BE49-F238E27FC236}">
                <a16:creationId xmlns:a16="http://schemas.microsoft.com/office/drawing/2014/main" id="{5E76469E-09AE-4D6B-835D-8E806FAB1566}"/>
              </a:ext>
            </a:extLst>
          </p:cNvPr>
          <p:cNvCxnSpPr>
            <a:cxnSpLocks/>
            <a:endCxn id="22" idx="0"/>
          </p:cNvCxnSpPr>
          <p:nvPr/>
        </p:nvCxnSpPr>
        <p:spPr>
          <a:xfrm>
            <a:off x="4567026" y="4668459"/>
            <a:ext cx="1513458" cy="581319"/>
          </a:xfrm>
          <a:prstGeom prst="straightConnector1">
            <a:avLst/>
          </a:prstGeom>
          <a:ln w="285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F04E4461-E394-46A2-A2C5-A5D2EBE11A8C}"/>
              </a:ext>
            </a:extLst>
          </p:cNvPr>
          <p:cNvGrpSpPr/>
          <p:nvPr/>
        </p:nvGrpSpPr>
        <p:grpSpPr>
          <a:xfrm>
            <a:off x="7370302" y="3821907"/>
            <a:ext cx="2742046" cy="1270598"/>
            <a:chOff x="5614178" y="2816470"/>
            <a:chExt cx="4933360" cy="2286000"/>
          </a:xfrm>
        </p:grpSpPr>
        <p:grpSp>
          <p:nvGrpSpPr>
            <p:cNvPr id="28" name="Group 27">
              <a:extLst>
                <a:ext uri="{FF2B5EF4-FFF2-40B4-BE49-F238E27FC236}">
                  <a16:creationId xmlns:a16="http://schemas.microsoft.com/office/drawing/2014/main" id="{0373407C-980B-48AE-B4BD-0819F249C749}"/>
                </a:ext>
              </a:extLst>
            </p:cNvPr>
            <p:cNvGrpSpPr/>
            <p:nvPr/>
          </p:nvGrpSpPr>
          <p:grpSpPr>
            <a:xfrm>
              <a:off x="6724426" y="2816470"/>
              <a:ext cx="492369" cy="2286000"/>
              <a:chOff x="9425354" y="2349305"/>
              <a:chExt cx="492369" cy="2286000"/>
            </a:xfrm>
            <a:solidFill>
              <a:srgbClr val="00B050"/>
            </a:solidFill>
          </p:grpSpPr>
          <p:cxnSp>
            <p:nvCxnSpPr>
              <p:cNvPr id="41" name="Straight Connector 40">
                <a:extLst>
                  <a:ext uri="{FF2B5EF4-FFF2-40B4-BE49-F238E27FC236}">
                    <a16:creationId xmlns:a16="http://schemas.microsoft.com/office/drawing/2014/main" id="{56545DF0-4FC7-4155-9DF1-E8E368E7ADDF}"/>
                  </a:ext>
                </a:extLst>
              </p:cNvPr>
              <p:cNvCxnSpPr>
                <a:stCxn id="42"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B4D9E21-683D-46B4-8D7B-F04ED3538D8D}"/>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grpSp>
          <p:nvGrpSpPr>
            <p:cNvPr id="29" name="Group 28">
              <a:extLst>
                <a:ext uri="{FF2B5EF4-FFF2-40B4-BE49-F238E27FC236}">
                  <a16:creationId xmlns:a16="http://schemas.microsoft.com/office/drawing/2014/main" id="{2604E5F9-9E2E-47C8-A6D6-87185ECF82CF}"/>
                </a:ext>
              </a:extLst>
            </p:cNvPr>
            <p:cNvGrpSpPr/>
            <p:nvPr/>
          </p:nvGrpSpPr>
          <p:grpSpPr>
            <a:xfrm>
              <a:off x="8944922" y="2816470"/>
              <a:ext cx="492369" cy="2286000"/>
              <a:chOff x="9425354" y="2349305"/>
              <a:chExt cx="492369" cy="2286000"/>
            </a:xfrm>
            <a:solidFill>
              <a:srgbClr val="FF0000"/>
            </a:solidFill>
          </p:grpSpPr>
          <p:sp>
            <p:nvSpPr>
              <p:cNvPr id="39" name="Oval 38">
                <a:extLst>
                  <a:ext uri="{FF2B5EF4-FFF2-40B4-BE49-F238E27FC236}">
                    <a16:creationId xmlns:a16="http://schemas.microsoft.com/office/drawing/2014/main" id="{3700D7F5-40F2-4BA9-B799-8A7277928204}"/>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40" name="Straight Connector 39">
                <a:extLst>
                  <a:ext uri="{FF2B5EF4-FFF2-40B4-BE49-F238E27FC236}">
                    <a16:creationId xmlns:a16="http://schemas.microsoft.com/office/drawing/2014/main" id="{174FC338-20AF-4FF8-B322-6272F13EAAA7}"/>
                  </a:ext>
                </a:extLst>
              </p:cNvPr>
              <p:cNvCxnSpPr>
                <a:stCxn id="39"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4E9E309F-E73F-49CF-A5D3-AB8A4AF5F81F}"/>
                </a:ext>
              </a:extLst>
            </p:cNvPr>
            <p:cNvGrpSpPr/>
            <p:nvPr/>
          </p:nvGrpSpPr>
          <p:grpSpPr>
            <a:xfrm>
              <a:off x="10055169" y="2816470"/>
              <a:ext cx="492369" cy="2286000"/>
              <a:chOff x="9425354" y="2349305"/>
              <a:chExt cx="492369" cy="2286000"/>
            </a:xfrm>
            <a:solidFill>
              <a:srgbClr val="FF0000"/>
            </a:solidFill>
          </p:grpSpPr>
          <p:sp>
            <p:nvSpPr>
              <p:cNvPr id="37" name="Oval 36">
                <a:extLst>
                  <a:ext uri="{FF2B5EF4-FFF2-40B4-BE49-F238E27FC236}">
                    <a16:creationId xmlns:a16="http://schemas.microsoft.com/office/drawing/2014/main" id="{7BC051B3-68C8-4FCA-A0CA-77D6FD13064C}"/>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38" name="Straight Connector 37">
                <a:extLst>
                  <a:ext uri="{FF2B5EF4-FFF2-40B4-BE49-F238E27FC236}">
                    <a16:creationId xmlns:a16="http://schemas.microsoft.com/office/drawing/2014/main" id="{F35889D4-B7F7-4203-8E7F-D153591051FF}"/>
                  </a:ext>
                </a:extLst>
              </p:cNvPr>
              <p:cNvCxnSpPr>
                <a:stCxn id="37"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812A02B9-F12B-411E-851E-367777B52EFD}"/>
                </a:ext>
              </a:extLst>
            </p:cNvPr>
            <p:cNvGrpSpPr/>
            <p:nvPr/>
          </p:nvGrpSpPr>
          <p:grpSpPr>
            <a:xfrm>
              <a:off x="5614178" y="2816470"/>
              <a:ext cx="492369" cy="2286000"/>
              <a:chOff x="9425354" y="2349305"/>
              <a:chExt cx="492369" cy="2286000"/>
            </a:xfrm>
            <a:solidFill>
              <a:srgbClr val="FF0000"/>
            </a:solidFill>
          </p:grpSpPr>
          <p:sp>
            <p:nvSpPr>
              <p:cNvPr id="35" name="Oval 34">
                <a:extLst>
                  <a:ext uri="{FF2B5EF4-FFF2-40B4-BE49-F238E27FC236}">
                    <a16:creationId xmlns:a16="http://schemas.microsoft.com/office/drawing/2014/main" id="{CBF86BBD-E7A5-4407-85D1-E1582072E790}"/>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36" name="Straight Connector 35">
                <a:extLst>
                  <a:ext uri="{FF2B5EF4-FFF2-40B4-BE49-F238E27FC236}">
                    <a16:creationId xmlns:a16="http://schemas.microsoft.com/office/drawing/2014/main" id="{2D9D5868-7767-4FDD-84BB-CE0A5BCB7BEC}"/>
                  </a:ext>
                </a:extLst>
              </p:cNvPr>
              <p:cNvCxnSpPr>
                <a:stCxn id="35"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7DDE428C-6ACC-4E11-9323-00ECC796BBB5}"/>
                </a:ext>
              </a:extLst>
            </p:cNvPr>
            <p:cNvGrpSpPr/>
            <p:nvPr/>
          </p:nvGrpSpPr>
          <p:grpSpPr>
            <a:xfrm>
              <a:off x="7834674" y="2816470"/>
              <a:ext cx="492369" cy="2286000"/>
              <a:chOff x="9425354" y="2349305"/>
              <a:chExt cx="492369" cy="2286000"/>
            </a:xfrm>
            <a:solidFill>
              <a:srgbClr val="00B050"/>
            </a:solidFill>
          </p:grpSpPr>
          <p:sp>
            <p:nvSpPr>
              <p:cNvPr id="33" name="Oval 32">
                <a:extLst>
                  <a:ext uri="{FF2B5EF4-FFF2-40B4-BE49-F238E27FC236}">
                    <a16:creationId xmlns:a16="http://schemas.microsoft.com/office/drawing/2014/main" id="{3B97DE2D-82F5-4498-94BD-8113CE4CF752}"/>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34" name="Straight Connector 33">
                <a:extLst>
                  <a:ext uri="{FF2B5EF4-FFF2-40B4-BE49-F238E27FC236}">
                    <a16:creationId xmlns:a16="http://schemas.microsoft.com/office/drawing/2014/main" id="{49B15E12-C96B-4CD4-B49C-F8E4926E1B0C}"/>
                  </a:ext>
                </a:extLst>
              </p:cNvPr>
              <p:cNvCxnSpPr>
                <a:stCxn id="33"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sp>
        <p:nvSpPr>
          <p:cNvPr id="43" name="TextBox 42">
            <a:extLst>
              <a:ext uri="{FF2B5EF4-FFF2-40B4-BE49-F238E27FC236}">
                <a16:creationId xmlns:a16="http://schemas.microsoft.com/office/drawing/2014/main" id="{FD0BFCB5-F1EE-43A9-8F34-D839511EA0F1}"/>
              </a:ext>
            </a:extLst>
          </p:cNvPr>
          <p:cNvSpPr txBox="1"/>
          <p:nvPr/>
        </p:nvSpPr>
        <p:spPr>
          <a:xfrm>
            <a:off x="7117893" y="5266286"/>
            <a:ext cx="4754721" cy="64633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as before, other threads might be chosen to run between the threads shown to the left</a:t>
            </a:r>
          </a:p>
        </p:txBody>
      </p:sp>
    </p:spTree>
    <p:extLst>
      <p:ext uri="{BB962C8B-B14F-4D97-AF65-F5344CB8AC3E}">
        <p14:creationId xmlns:p14="http://schemas.microsoft.com/office/powerpoint/2010/main" val="551908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A2042-3B80-442F-9DE5-32F1EE943AAE}"/>
              </a:ext>
            </a:extLst>
          </p:cNvPr>
          <p:cNvSpPr>
            <a:spLocks noGrp="1"/>
          </p:cNvSpPr>
          <p:nvPr>
            <p:ph type="title"/>
          </p:nvPr>
        </p:nvSpPr>
        <p:spPr/>
        <p:txBody>
          <a:bodyPr/>
          <a:lstStyle/>
          <a:p>
            <a:r>
              <a:rPr lang="en-US" dirty="0"/>
              <a:t>Synchronizing threads</a:t>
            </a:r>
          </a:p>
        </p:txBody>
      </p:sp>
      <p:sp>
        <p:nvSpPr>
          <p:cNvPr id="3" name="Slide Number Placeholder 2">
            <a:extLst>
              <a:ext uri="{FF2B5EF4-FFF2-40B4-BE49-F238E27FC236}">
                <a16:creationId xmlns:a16="http://schemas.microsoft.com/office/drawing/2014/main" id="{BE3AB13E-F6F9-4506-B6CE-2B305AB3678F}"/>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4" name="Rectangle 3">
            <a:extLst>
              <a:ext uri="{FF2B5EF4-FFF2-40B4-BE49-F238E27FC236}">
                <a16:creationId xmlns:a16="http://schemas.microsoft.com/office/drawing/2014/main" id="{4393ECB5-E880-4E8E-A9D1-C9C374DF3660}"/>
              </a:ext>
            </a:extLst>
          </p:cNvPr>
          <p:cNvSpPr/>
          <p:nvPr/>
        </p:nvSpPr>
        <p:spPr>
          <a:xfrm>
            <a:off x="922606" y="1502688"/>
            <a:ext cx="6589541" cy="5355312"/>
          </a:xfrm>
          <a:prstGeom prst="rect">
            <a:avLst/>
          </a:prstGeom>
        </p:spPr>
        <p:txBody>
          <a:bodyPr wrap="square">
            <a:spAutoFit/>
          </a:bodyPr>
          <a:lstStyle/>
          <a:p>
            <a:r>
              <a:rPr lang="en-US" dirty="0">
                <a:solidFill>
                  <a:srgbClr val="098658"/>
                </a:solidFill>
                <a:latin typeface="Consolas" panose="020B0609020204030204" pitchFamily="49" charset="0"/>
              </a:rPr>
              <a:t>// p2, etc. as  before</a:t>
            </a:r>
          </a:p>
          <a:p>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p3 = p2.then((n)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"starting p3 with"</a:t>
            </a:r>
            <a:r>
              <a:rPr lang="en-US" dirty="0">
                <a:solidFill>
                  <a:srgbClr val="000000"/>
                </a:solidFill>
                <a:latin typeface="Consolas" panose="020B0609020204030204" pitchFamily="49" charset="0"/>
              </a:rPr>
              <a:t>, n);</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"p3 finishing with"</a:t>
            </a:r>
            <a:r>
              <a:rPr lang="en-US" dirty="0">
                <a:solidFill>
                  <a:srgbClr val="000000"/>
                </a:solidFill>
                <a:latin typeface="Consolas" panose="020B0609020204030204" pitchFamily="49" charset="0"/>
              </a:rPr>
              <a:t>, n+</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(n + </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p4 = p2.then((n)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"starting p4 with"</a:t>
            </a:r>
            <a:r>
              <a:rPr lang="en-US" dirty="0">
                <a:solidFill>
                  <a:srgbClr val="000000"/>
                </a:solidFill>
                <a:latin typeface="Consolas" panose="020B0609020204030204" pitchFamily="49" charset="0"/>
              </a:rPr>
              <a:t>, n);</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"p4 finishing with"</a:t>
            </a:r>
            <a:r>
              <a:rPr lang="en-US" dirty="0">
                <a:solidFill>
                  <a:srgbClr val="000000"/>
                </a:solidFill>
                <a:latin typeface="Consolas" panose="020B0609020204030204" pitchFamily="49" charset="0"/>
              </a:rPr>
              <a:t>, n+</a:t>
            </a:r>
            <a:r>
              <a:rPr lang="en-US" dirty="0">
                <a:solidFill>
                  <a:srgbClr val="098658"/>
                </a:solidFill>
                <a:latin typeface="Consolas" panose="020B0609020204030204" pitchFamily="49" charset="0"/>
              </a:rPr>
              <a:t>20</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(n + </a:t>
            </a:r>
            <a:r>
              <a:rPr lang="en-US" dirty="0">
                <a:solidFill>
                  <a:srgbClr val="098658"/>
                </a:solidFill>
                <a:latin typeface="Consolas" panose="020B0609020204030204" pitchFamily="49" charset="0"/>
              </a:rPr>
              <a:t>20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p5 = </a:t>
            </a:r>
            <a:r>
              <a:rPr lang="en-US" dirty="0" err="1">
                <a:solidFill>
                  <a:srgbClr val="000000"/>
                </a:solidFill>
                <a:latin typeface="Consolas" panose="020B0609020204030204" pitchFamily="49" charset="0"/>
              </a:rPr>
              <a:t>Promise.all</a:t>
            </a:r>
            <a:r>
              <a:rPr lang="en-US" dirty="0">
                <a:solidFill>
                  <a:srgbClr val="000000"/>
                </a:solidFill>
                <a:latin typeface="Consolas" panose="020B0609020204030204" pitchFamily="49" charset="0"/>
              </a:rPr>
              <a:t>([p4,p3]).then((values)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"p5 received"</a:t>
            </a:r>
            <a:r>
              <a:rPr lang="en-US" dirty="0">
                <a:solidFill>
                  <a:srgbClr val="000000"/>
                </a:solidFill>
                <a:latin typeface="Consolas" panose="020B0609020204030204" pitchFamily="49" charset="0"/>
              </a:rPr>
              <a:t>, values)})</a:t>
            </a:r>
          </a:p>
          <a:p>
            <a:br>
              <a:rPr lang="en-US" dirty="0">
                <a:solidFill>
                  <a:srgbClr val="000000"/>
                </a:solidFill>
                <a:latin typeface="Consolas" panose="020B0609020204030204" pitchFamily="49" charset="0"/>
              </a:rPr>
            </a:b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"main thread finishing\n"</a:t>
            </a:r>
            <a:r>
              <a:rPr lang="en-US" dirty="0">
                <a:solidFill>
                  <a:srgbClr val="000000"/>
                </a:solidFill>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2DB0C964-C0C1-4E16-9B9C-A2FD1E156451}"/>
              </a:ext>
            </a:extLst>
          </p:cNvPr>
          <p:cNvSpPr/>
          <p:nvPr/>
        </p:nvSpPr>
        <p:spPr>
          <a:xfrm>
            <a:off x="8210842" y="1512922"/>
            <a:ext cx="3584917" cy="4247317"/>
          </a:xfrm>
          <a:prstGeom prst="rect">
            <a:avLst/>
          </a:prstGeom>
          <a:ln w="19050">
            <a:solidFill>
              <a:schemeClr val="tx1"/>
            </a:solidFill>
          </a:ln>
        </p:spPr>
        <p:txBody>
          <a:bodyPr wrap="square">
            <a:spAutoFit/>
          </a:bodyPr>
          <a:lstStyle/>
          <a:p>
            <a:r>
              <a:rPr lang="en-US" dirty="0">
                <a:latin typeface="Consolas" panose="020B0609020204030204" pitchFamily="49" charset="0"/>
              </a:rPr>
              <a:t>main thread starting</a:t>
            </a:r>
          </a:p>
          <a:p>
            <a:r>
              <a:rPr lang="en-US" dirty="0">
                <a:latin typeface="Consolas" panose="020B0609020204030204" pitchFamily="49" charset="0"/>
              </a:rPr>
              <a:t>creating new thread p2..</a:t>
            </a:r>
          </a:p>
          <a:p>
            <a:r>
              <a:rPr lang="en-US" dirty="0">
                <a:latin typeface="Consolas" panose="020B0609020204030204" pitchFamily="49" charset="0"/>
              </a:rPr>
              <a:t>promise exiting</a:t>
            </a:r>
          </a:p>
          <a:p>
            <a:r>
              <a:rPr lang="en-US" dirty="0">
                <a:latin typeface="Consolas" panose="020B0609020204030204" pitchFamily="49" charset="0"/>
              </a:rPr>
              <a:t>main thread finishing</a:t>
            </a:r>
          </a:p>
          <a:p>
            <a:endParaRPr lang="en-US" dirty="0">
              <a:latin typeface="Consolas" panose="020B0609020204030204" pitchFamily="49" charset="0"/>
            </a:endParaRPr>
          </a:p>
          <a:p>
            <a:r>
              <a:rPr lang="en-US" dirty="0">
                <a:latin typeface="Consolas" panose="020B0609020204030204" pitchFamily="49" charset="0"/>
              </a:rPr>
              <a:t>thread p2 starting</a:t>
            </a:r>
          </a:p>
          <a:p>
            <a:r>
              <a:rPr lang="en-US" dirty="0">
                <a:latin typeface="Consolas" panose="020B0609020204030204" pitchFamily="49" charset="0"/>
              </a:rPr>
              <a:t>thread p2 finishing with 10</a:t>
            </a:r>
          </a:p>
          <a:p>
            <a:endParaRPr lang="en-US" dirty="0">
              <a:latin typeface="Consolas" panose="020B0609020204030204" pitchFamily="49" charset="0"/>
            </a:endParaRPr>
          </a:p>
          <a:p>
            <a:r>
              <a:rPr lang="en-US" dirty="0">
                <a:latin typeface="Consolas" panose="020B0609020204030204" pitchFamily="49" charset="0"/>
              </a:rPr>
              <a:t>starting p3 with 10</a:t>
            </a:r>
          </a:p>
          <a:p>
            <a:r>
              <a:rPr lang="en-US" dirty="0">
                <a:latin typeface="Consolas" panose="020B0609020204030204" pitchFamily="49" charset="0"/>
              </a:rPr>
              <a:t>p3 finishing with 20</a:t>
            </a:r>
          </a:p>
          <a:p>
            <a:endParaRPr lang="en-US" dirty="0">
              <a:latin typeface="Consolas" panose="020B0609020204030204" pitchFamily="49" charset="0"/>
            </a:endParaRPr>
          </a:p>
          <a:p>
            <a:r>
              <a:rPr lang="en-US" dirty="0">
                <a:latin typeface="Consolas" panose="020B0609020204030204" pitchFamily="49" charset="0"/>
              </a:rPr>
              <a:t>starting p4 with 10</a:t>
            </a:r>
          </a:p>
          <a:p>
            <a:r>
              <a:rPr lang="en-US" dirty="0">
                <a:latin typeface="Consolas" panose="020B0609020204030204" pitchFamily="49" charset="0"/>
              </a:rPr>
              <a:t>p4 finishing with 30 </a:t>
            </a:r>
          </a:p>
          <a:p>
            <a:endParaRPr lang="en-US" dirty="0">
              <a:latin typeface="Consolas" panose="020B0609020204030204" pitchFamily="49" charset="0"/>
            </a:endParaRPr>
          </a:p>
          <a:p>
            <a:r>
              <a:rPr lang="en-US" dirty="0">
                <a:latin typeface="Consolas" panose="020B0609020204030204" pitchFamily="49" charset="0"/>
              </a:rPr>
              <a:t>p5 received [ 30, 20 ]</a:t>
            </a:r>
          </a:p>
        </p:txBody>
      </p:sp>
      <p:sp>
        <p:nvSpPr>
          <p:cNvPr id="6" name="Arrow: Right 5">
            <a:extLst>
              <a:ext uri="{FF2B5EF4-FFF2-40B4-BE49-F238E27FC236}">
                <a16:creationId xmlns:a16="http://schemas.microsoft.com/office/drawing/2014/main" id="{65EFAB49-5F37-45DE-8F1A-675A603CA5C8}"/>
              </a:ext>
            </a:extLst>
          </p:cNvPr>
          <p:cNvSpPr/>
          <p:nvPr/>
        </p:nvSpPr>
        <p:spPr>
          <a:xfrm>
            <a:off x="6540479" y="3052771"/>
            <a:ext cx="1321015" cy="583809"/>
          </a:xfrm>
          <a:prstGeom prst="rightArrow">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7" name="Rectangle 6">
            <a:extLst>
              <a:ext uri="{FF2B5EF4-FFF2-40B4-BE49-F238E27FC236}">
                <a16:creationId xmlns:a16="http://schemas.microsoft.com/office/drawing/2014/main" id="{ECEA7D28-B90D-4358-9F1F-0636ADEA3EF6}"/>
              </a:ext>
            </a:extLst>
          </p:cNvPr>
          <p:cNvSpPr/>
          <p:nvPr/>
        </p:nvSpPr>
        <p:spPr>
          <a:xfrm>
            <a:off x="5760721" y="5772351"/>
            <a:ext cx="3983500" cy="1065732"/>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tx1"/>
                </a:solidFill>
                <a:latin typeface="Ink Free" panose="03080402000500000000" pitchFamily="66" charset="0"/>
              </a:rPr>
              <a:t>values is bound to the list containing the value passed by p4 and the value passed by p3, in that order, regardless of the order in which p3 and p4 executed.</a:t>
            </a:r>
          </a:p>
        </p:txBody>
      </p:sp>
      <p:sp>
        <p:nvSpPr>
          <p:cNvPr id="10" name="Rectangle 9">
            <a:extLst>
              <a:ext uri="{FF2B5EF4-FFF2-40B4-BE49-F238E27FC236}">
                <a16:creationId xmlns:a16="http://schemas.microsoft.com/office/drawing/2014/main" id="{C1D5EFFD-9B01-4CEE-8B3C-B8E5DA01BA49}"/>
              </a:ext>
            </a:extLst>
          </p:cNvPr>
          <p:cNvSpPr/>
          <p:nvPr/>
        </p:nvSpPr>
        <p:spPr>
          <a:xfrm>
            <a:off x="7476977" y="230115"/>
            <a:ext cx="3983500" cy="867646"/>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tx1"/>
                </a:solidFill>
                <a:latin typeface="Ink Free" panose="03080402000500000000" pitchFamily="66" charset="0"/>
              </a:rPr>
              <a:t>Technically, when I wrote "p5 starting with", that was a lie.  Can you figure out why?</a:t>
            </a:r>
          </a:p>
        </p:txBody>
      </p:sp>
    </p:spTree>
    <p:extLst>
      <p:ext uri="{BB962C8B-B14F-4D97-AF65-F5344CB8AC3E}">
        <p14:creationId xmlns:p14="http://schemas.microsoft.com/office/powerpoint/2010/main" val="3573155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E94E5-47EC-42DF-9586-3F9A067EF7F2}"/>
              </a:ext>
            </a:extLst>
          </p:cNvPr>
          <p:cNvSpPr>
            <a:spLocks noGrp="1"/>
          </p:cNvSpPr>
          <p:nvPr>
            <p:ph type="title"/>
          </p:nvPr>
        </p:nvSpPr>
        <p:spPr/>
        <p:txBody>
          <a:bodyPr/>
          <a:lstStyle/>
          <a:p>
            <a:r>
              <a:rPr lang="en-US" dirty="0"/>
              <a:t>Control Dependencies</a:t>
            </a:r>
          </a:p>
        </p:txBody>
      </p:sp>
      <p:sp>
        <p:nvSpPr>
          <p:cNvPr id="3" name="Slide Number Placeholder 2">
            <a:extLst>
              <a:ext uri="{FF2B5EF4-FFF2-40B4-BE49-F238E27FC236}">
                <a16:creationId xmlns:a16="http://schemas.microsoft.com/office/drawing/2014/main" id="{D7135225-B593-4AF7-835A-E6B810D0442D}"/>
              </a:ext>
            </a:extLst>
          </p:cNvPr>
          <p:cNvSpPr>
            <a:spLocks noGrp="1"/>
          </p:cNvSpPr>
          <p:nvPr>
            <p:ph type="sldNum" sz="quarter" idx="12"/>
          </p:nvPr>
        </p:nvSpPr>
        <p:spPr/>
        <p:txBody>
          <a:bodyPr/>
          <a:lstStyle/>
          <a:p>
            <a:fld id="{20F37917-FD3A-4669-9018-DA04BCDD3D75}" type="slidenum">
              <a:rPr lang="en-US" smtClean="0"/>
              <a:t>19</a:t>
            </a:fld>
            <a:endParaRPr lang="en-US"/>
          </a:p>
        </p:txBody>
      </p:sp>
      <p:cxnSp>
        <p:nvCxnSpPr>
          <p:cNvPr id="15" name="Straight Arrow Connector 14">
            <a:extLst>
              <a:ext uri="{FF2B5EF4-FFF2-40B4-BE49-F238E27FC236}">
                <a16:creationId xmlns:a16="http://schemas.microsoft.com/office/drawing/2014/main" id="{3CEC324E-EE98-4EEE-9A1F-129595F62A53}"/>
              </a:ext>
            </a:extLst>
          </p:cNvPr>
          <p:cNvCxnSpPr>
            <a:cxnSpLocks/>
            <a:endCxn id="12" idx="0"/>
          </p:cNvCxnSpPr>
          <p:nvPr/>
        </p:nvCxnSpPr>
        <p:spPr>
          <a:xfrm flipH="1">
            <a:off x="4069382" y="2652232"/>
            <a:ext cx="895799" cy="415238"/>
          </a:xfrm>
          <a:prstGeom prst="straightConnector1">
            <a:avLst/>
          </a:prstGeom>
          <a:ln w="285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89AABFBB-8C13-44D8-8F30-6DE33A12660B}"/>
              </a:ext>
            </a:extLst>
          </p:cNvPr>
          <p:cNvGrpSpPr/>
          <p:nvPr/>
        </p:nvGrpSpPr>
        <p:grpSpPr>
          <a:xfrm>
            <a:off x="4287431" y="1230754"/>
            <a:ext cx="986497" cy="1421478"/>
            <a:chOff x="4220308" y="1486907"/>
            <a:chExt cx="986497" cy="1421478"/>
          </a:xfrm>
        </p:grpSpPr>
        <p:grpSp>
          <p:nvGrpSpPr>
            <p:cNvPr id="8" name="Group 7">
              <a:extLst>
                <a:ext uri="{FF2B5EF4-FFF2-40B4-BE49-F238E27FC236}">
                  <a16:creationId xmlns:a16="http://schemas.microsoft.com/office/drawing/2014/main" id="{953F644F-0619-4C55-A0C4-D632258C8135}"/>
                </a:ext>
              </a:extLst>
            </p:cNvPr>
            <p:cNvGrpSpPr/>
            <p:nvPr/>
          </p:nvGrpSpPr>
          <p:grpSpPr>
            <a:xfrm>
              <a:off x="4714436" y="1729630"/>
              <a:ext cx="492369" cy="1178755"/>
              <a:chOff x="9425354" y="2349305"/>
              <a:chExt cx="492369" cy="1178755"/>
            </a:xfrm>
          </p:grpSpPr>
          <p:sp>
            <p:nvSpPr>
              <p:cNvPr id="9" name="Oval 8">
                <a:extLst>
                  <a:ext uri="{FF2B5EF4-FFF2-40B4-BE49-F238E27FC236}">
                    <a16:creationId xmlns:a16="http://schemas.microsoft.com/office/drawing/2014/main" id="{BD9E2E7D-9BC9-4CE0-B699-C7186D3DE0A1}"/>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0" name="Straight Connector 9">
                <a:extLst>
                  <a:ext uri="{FF2B5EF4-FFF2-40B4-BE49-F238E27FC236}">
                    <a16:creationId xmlns:a16="http://schemas.microsoft.com/office/drawing/2014/main" id="{6519CF50-6242-43D9-A5BD-BB95678211F4}"/>
                  </a:ext>
                </a:extLst>
              </p:cNvPr>
              <p:cNvCxnSpPr>
                <a:cxnSpLocks/>
              </p:cNvCxnSpPr>
              <p:nvPr/>
            </p:nvCxnSpPr>
            <p:spPr>
              <a:xfrm>
                <a:off x="9671538" y="2841674"/>
                <a:ext cx="0" cy="686386"/>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16" name="TextBox 15">
              <a:extLst>
                <a:ext uri="{FF2B5EF4-FFF2-40B4-BE49-F238E27FC236}">
                  <a16:creationId xmlns:a16="http://schemas.microsoft.com/office/drawing/2014/main" id="{AE13C89D-2637-4AFC-B5D1-FBABD40730EE}"/>
                </a:ext>
              </a:extLst>
            </p:cNvPr>
            <p:cNvSpPr txBox="1"/>
            <p:nvPr/>
          </p:nvSpPr>
          <p:spPr>
            <a:xfrm>
              <a:off x="4220308" y="1486907"/>
              <a:ext cx="423514"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p2</a:t>
              </a:r>
            </a:p>
          </p:txBody>
        </p:sp>
      </p:grpSp>
      <p:grpSp>
        <p:nvGrpSpPr>
          <p:cNvPr id="4" name="Group 3">
            <a:extLst>
              <a:ext uri="{FF2B5EF4-FFF2-40B4-BE49-F238E27FC236}">
                <a16:creationId xmlns:a16="http://schemas.microsoft.com/office/drawing/2014/main" id="{FAC80B77-4817-413B-BCD7-DD94F517823F}"/>
              </a:ext>
            </a:extLst>
          </p:cNvPr>
          <p:cNvGrpSpPr/>
          <p:nvPr/>
        </p:nvGrpSpPr>
        <p:grpSpPr>
          <a:xfrm>
            <a:off x="3276591" y="2776975"/>
            <a:ext cx="1038975" cy="1469250"/>
            <a:chOff x="4167829" y="3531412"/>
            <a:chExt cx="1038975" cy="1469250"/>
          </a:xfrm>
        </p:grpSpPr>
        <p:grpSp>
          <p:nvGrpSpPr>
            <p:cNvPr id="11" name="Group 10">
              <a:extLst>
                <a:ext uri="{FF2B5EF4-FFF2-40B4-BE49-F238E27FC236}">
                  <a16:creationId xmlns:a16="http://schemas.microsoft.com/office/drawing/2014/main" id="{F7334878-ACFC-4B6B-AA40-37E6254AB7A8}"/>
                </a:ext>
              </a:extLst>
            </p:cNvPr>
            <p:cNvGrpSpPr/>
            <p:nvPr/>
          </p:nvGrpSpPr>
          <p:grpSpPr>
            <a:xfrm>
              <a:off x="4714435" y="3821907"/>
              <a:ext cx="492369" cy="1178755"/>
              <a:chOff x="9425354" y="2349305"/>
              <a:chExt cx="492369" cy="1178755"/>
            </a:xfrm>
          </p:grpSpPr>
          <p:sp>
            <p:nvSpPr>
              <p:cNvPr id="12" name="Oval 11">
                <a:extLst>
                  <a:ext uri="{FF2B5EF4-FFF2-40B4-BE49-F238E27FC236}">
                    <a16:creationId xmlns:a16="http://schemas.microsoft.com/office/drawing/2014/main" id="{4A85292E-17C6-43A2-960B-48068BC27553}"/>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3" name="Straight Connector 12">
                <a:extLst>
                  <a:ext uri="{FF2B5EF4-FFF2-40B4-BE49-F238E27FC236}">
                    <a16:creationId xmlns:a16="http://schemas.microsoft.com/office/drawing/2014/main" id="{71A359EF-3BF4-432F-B13A-F306C9F51F5E}"/>
                  </a:ext>
                </a:extLst>
              </p:cNvPr>
              <p:cNvCxnSpPr>
                <a:cxnSpLocks/>
              </p:cNvCxnSpPr>
              <p:nvPr/>
            </p:nvCxnSpPr>
            <p:spPr>
              <a:xfrm>
                <a:off x="9671538" y="2841674"/>
                <a:ext cx="0" cy="686386"/>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61CAFB0D-388F-406B-A01A-67F9452F2103}"/>
                </a:ext>
              </a:extLst>
            </p:cNvPr>
            <p:cNvSpPr txBox="1"/>
            <p:nvPr/>
          </p:nvSpPr>
          <p:spPr>
            <a:xfrm>
              <a:off x="4167829" y="3531412"/>
              <a:ext cx="423514"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p3</a:t>
              </a:r>
            </a:p>
          </p:txBody>
        </p:sp>
      </p:grpSp>
      <p:sp>
        <p:nvSpPr>
          <p:cNvPr id="18" name="TextBox 17">
            <a:extLst>
              <a:ext uri="{FF2B5EF4-FFF2-40B4-BE49-F238E27FC236}">
                <a16:creationId xmlns:a16="http://schemas.microsoft.com/office/drawing/2014/main" id="{CC0F4241-233C-4DA2-AECE-DD79489D6B33}"/>
              </a:ext>
            </a:extLst>
          </p:cNvPr>
          <p:cNvSpPr txBox="1"/>
          <p:nvPr/>
        </p:nvSpPr>
        <p:spPr>
          <a:xfrm>
            <a:off x="6807004" y="2776975"/>
            <a:ext cx="3269549" cy="64633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p3 is waiting for p2 to complete; </a:t>
            </a:r>
          </a:p>
          <a:p>
            <a:pPr algn="l"/>
            <a:r>
              <a:rPr lang="en-US" dirty="0">
                <a:solidFill>
                  <a:schemeClr val="tx1"/>
                </a:solidFill>
              </a:rPr>
              <a:t>p4 is waiting for p3 to complete</a:t>
            </a:r>
          </a:p>
        </p:txBody>
      </p:sp>
      <p:grpSp>
        <p:nvGrpSpPr>
          <p:cNvPr id="19" name="Group 18">
            <a:extLst>
              <a:ext uri="{FF2B5EF4-FFF2-40B4-BE49-F238E27FC236}">
                <a16:creationId xmlns:a16="http://schemas.microsoft.com/office/drawing/2014/main" id="{B2643ED1-6D3A-4749-8E45-BE34E8B9907F}"/>
              </a:ext>
            </a:extLst>
          </p:cNvPr>
          <p:cNvGrpSpPr/>
          <p:nvPr/>
        </p:nvGrpSpPr>
        <p:grpSpPr>
          <a:xfrm>
            <a:off x="5245793" y="2825214"/>
            <a:ext cx="1038975" cy="1469250"/>
            <a:chOff x="4167829" y="3531412"/>
            <a:chExt cx="1038975" cy="1469250"/>
          </a:xfrm>
        </p:grpSpPr>
        <p:grpSp>
          <p:nvGrpSpPr>
            <p:cNvPr id="20" name="Group 19">
              <a:extLst>
                <a:ext uri="{FF2B5EF4-FFF2-40B4-BE49-F238E27FC236}">
                  <a16:creationId xmlns:a16="http://schemas.microsoft.com/office/drawing/2014/main" id="{859A39B6-5462-455E-9AE3-7A5091095754}"/>
                </a:ext>
              </a:extLst>
            </p:cNvPr>
            <p:cNvGrpSpPr/>
            <p:nvPr/>
          </p:nvGrpSpPr>
          <p:grpSpPr>
            <a:xfrm>
              <a:off x="4714435" y="3821907"/>
              <a:ext cx="492369" cy="1178755"/>
              <a:chOff x="9425354" y="2349305"/>
              <a:chExt cx="492369" cy="1178755"/>
            </a:xfrm>
          </p:grpSpPr>
          <p:sp>
            <p:nvSpPr>
              <p:cNvPr id="22" name="Oval 21">
                <a:extLst>
                  <a:ext uri="{FF2B5EF4-FFF2-40B4-BE49-F238E27FC236}">
                    <a16:creationId xmlns:a16="http://schemas.microsoft.com/office/drawing/2014/main" id="{201C6686-DCE5-4E8F-8141-349731E31F98}"/>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23" name="Straight Connector 22">
                <a:extLst>
                  <a:ext uri="{FF2B5EF4-FFF2-40B4-BE49-F238E27FC236}">
                    <a16:creationId xmlns:a16="http://schemas.microsoft.com/office/drawing/2014/main" id="{1956A18E-6AB9-4E4E-ADA3-11906E063625}"/>
                  </a:ext>
                </a:extLst>
              </p:cNvPr>
              <p:cNvCxnSpPr>
                <a:cxnSpLocks/>
              </p:cNvCxnSpPr>
              <p:nvPr/>
            </p:nvCxnSpPr>
            <p:spPr>
              <a:xfrm>
                <a:off x="9671538" y="2841674"/>
                <a:ext cx="0" cy="686386"/>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A43F487A-B312-406B-9031-45BCB83E1A54}"/>
                </a:ext>
              </a:extLst>
            </p:cNvPr>
            <p:cNvSpPr txBox="1"/>
            <p:nvPr/>
          </p:nvSpPr>
          <p:spPr>
            <a:xfrm>
              <a:off x="4167829" y="3531412"/>
              <a:ext cx="423514"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p4</a:t>
              </a:r>
            </a:p>
          </p:txBody>
        </p:sp>
      </p:grpSp>
      <p:cxnSp>
        <p:nvCxnSpPr>
          <p:cNvPr id="24" name="Straight Arrow Connector 23">
            <a:extLst>
              <a:ext uri="{FF2B5EF4-FFF2-40B4-BE49-F238E27FC236}">
                <a16:creationId xmlns:a16="http://schemas.microsoft.com/office/drawing/2014/main" id="{5E76469E-09AE-4D6B-835D-8E806FAB1566}"/>
              </a:ext>
            </a:extLst>
          </p:cNvPr>
          <p:cNvCxnSpPr>
            <a:cxnSpLocks/>
            <a:endCxn id="22" idx="0"/>
          </p:cNvCxnSpPr>
          <p:nvPr/>
        </p:nvCxnSpPr>
        <p:spPr>
          <a:xfrm>
            <a:off x="4999608" y="2619972"/>
            <a:ext cx="1038976" cy="495737"/>
          </a:xfrm>
          <a:prstGeom prst="straightConnector1">
            <a:avLst/>
          </a:prstGeom>
          <a:ln w="285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4CA4C4B-26BA-4B66-A689-999CAAA9EBD4}"/>
              </a:ext>
            </a:extLst>
          </p:cNvPr>
          <p:cNvGrpSpPr/>
          <p:nvPr/>
        </p:nvGrpSpPr>
        <p:grpSpPr>
          <a:xfrm>
            <a:off x="4261192" y="4845488"/>
            <a:ext cx="1038975" cy="1469250"/>
            <a:chOff x="4167829" y="3531412"/>
            <a:chExt cx="1038975" cy="1469250"/>
          </a:xfrm>
        </p:grpSpPr>
        <p:grpSp>
          <p:nvGrpSpPr>
            <p:cNvPr id="26" name="Group 25">
              <a:extLst>
                <a:ext uri="{FF2B5EF4-FFF2-40B4-BE49-F238E27FC236}">
                  <a16:creationId xmlns:a16="http://schemas.microsoft.com/office/drawing/2014/main" id="{BC9C1762-8140-4B9C-A0FF-0A0AAB77F847}"/>
                </a:ext>
              </a:extLst>
            </p:cNvPr>
            <p:cNvGrpSpPr/>
            <p:nvPr/>
          </p:nvGrpSpPr>
          <p:grpSpPr>
            <a:xfrm>
              <a:off x="4714435" y="3821907"/>
              <a:ext cx="492369" cy="1178755"/>
              <a:chOff x="9425354" y="2349305"/>
              <a:chExt cx="492369" cy="1178755"/>
            </a:xfrm>
          </p:grpSpPr>
          <p:sp>
            <p:nvSpPr>
              <p:cNvPr id="28" name="Oval 27">
                <a:extLst>
                  <a:ext uri="{FF2B5EF4-FFF2-40B4-BE49-F238E27FC236}">
                    <a16:creationId xmlns:a16="http://schemas.microsoft.com/office/drawing/2014/main" id="{3642A179-3F43-414B-A6A2-486ACBA1506D}"/>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29" name="Straight Connector 28">
                <a:extLst>
                  <a:ext uri="{FF2B5EF4-FFF2-40B4-BE49-F238E27FC236}">
                    <a16:creationId xmlns:a16="http://schemas.microsoft.com/office/drawing/2014/main" id="{425E8218-BF43-4000-8226-E6DC394D30F4}"/>
                  </a:ext>
                </a:extLst>
              </p:cNvPr>
              <p:cNvCxnSpPr>
                <a:cxnSpLocks/>
              </p:cNvCxnSpPr>
              <p:nvPr/>
            </p:nvCxnSpPr>
            <p:spPr>
              <a:xfrm>
                <a:off x="9671538" y="2841674"/>
                <a:ext cx="0" cy="686386"/>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AFB554E0-71C7-4855-98D2-718A7A093563}"/>
                </a:ext>
              </a:extLst>
            </p:cNvPr>
            <p:cNvSpPr txBox="1"/>
            <p:nvPr/>
          </p:nvSpPr>
          <p:spPr>
            <a:xfrm>
              <a:off x="4167829" y="3531412"/>
              <a:ext cx="423514"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p5</a:t>
              </a:r>
            </a:p>
          </p:txBody>
        </p:sp>
      </p:grpSp>
      <p:cxnSp>
        <p:nvCxnSpPr>
          <p:cNvPr id="30" name="Straight Arrow Connector 29">
            <a:extLst>
              <a:ext uri="{FF2B5EF4-FFF2-40B4-BE49-F238E27FC236}">
                <a16:creationId xmlns:a16="http://schemas.microsoft.com/office/drawing/2014/main" id="{DD9C8E08-5414-4B83-AF8A-E0EF82DB4B69}"/>
              </a:ext>
            </a:extLst>
          </p:cNvPr>
          <p:cNvCxnSpPr>
            <a:cxnSpLocks/>
            <a:endCxn id="28" idx="0"/>
          </p:cNvCxnSpPr>
          <p:nvPr/>
        </p:nvCxnSpPr>
        <p:spPr>
          <a:xfrm>
            <a:off x="4069381" y="4246225"/>
            <a:ext cx="984602" cy="889758"/>
          </a:xfrm>
          <a:prstGeom prst="straightConnector1">
            <a:avLst/>
          </a:prstGeom>
          <a:ln w="285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CEE1B4E-F132-4391-B9B3-7B44DDA32A84}"/>
              </a:ext>
            </a:extLst>
          </p:cNvPr>
          <p:cNvCxnSpPr>
            <a:cxnSpLocks/>
            <a:endCxn id="28" idx="0"/>
          </p:cNvCxnSpPr>
          <p:nvPr/>
        </p:nvCxnSpPr>
        <p:spPr>
          <a:xfrm flipH="1">
            <a:off x="5053983" y="4346917"/>
            <a:ext cx="984601" cy="789066"/>
          </a:xfrm>
          <a:prstGeom prst="straightConnector1">
            <a:avLst/>
          </a:prstGeom>
          <a:ln w="285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61848E9-B56D-434C-982D-A33251DDA088}"/>
              </a:ext>
            </a:extLst>
          </p:cNvPr>
          <p:cNvSpPr txBox="1"/>
          <p:nvPr/>
        </p:nvSpPr>
        <p:spPr>
          <a:xfrm>
            <a:off x="6656949" y="4660822"/>
            <a:ext cx="4589846"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p5 is waiting for BOTH p3 and p4 to be finished</a:t>
            </a:r>
          </a:p>
        </p:txBody>
      </p:sp>
      <p:sp>
        <p:nvSpPr>
          <p:cNvPr id="38" name="TextBox 37">
            <a:extLst>
              <a:ext uri="{FF2B5EF4-FFF2-40B4-BE49-F238E27FC236}">
                <a16:creationId xmlns:a16="http://schemas.microsoft.com/office/drawing/2014/main" id="{2EBB184F-8B21-4202-82FA-6560ACCBAA6C}"/>
              </a:ext>
            </a:extLst>
          </p:cNvPr>
          <p:cNvSpPr txBox="1"/>
          <p:nvPr/>
        </p:nvSpPr>
        <p:spPr>
          <a:xfrm>
            <a:off x="6656949" y="5405023"/>
            <a:ext cx="5096605" cy="1200329"/>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And, as usual, other eligible threads might be chosen to execute in between the ones shown here.  BUT remember, individual threads are not interruptible.</a:t>
            </a:r>
          </a:p>
        </p:txBody>
      </p:sp>
    </p:spTree>
    <p:extLst>
      <p:ext uri="{BB962C8B-B14F-4D97-AF65-F5344CB8AC3E}">
        <p14:creationId xmlns:p14="http://schemas.microsoft.com/office/powerpoint/2010/main" val="3222618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prepared to:</a:t>
            </a:r>
          </a:p>
          <a:p>
            <a:pPr lvl="1"/>
            <a:r>
              <a:rPr lang="en-US" dirty="0"/>
              <a:t>Explain what is meant by "run-to-completion semantics"</a:t>
            </a:r>
          </a:p>
          <a:p>
            <a:pPr lvl="1"/>
            <a:r>
              <a:rPr lang="en-US" dirty="0"/>
              <a:t>Describe 3 ways in which threads may become ready for execution</a:t>
            </a:r>
          </a:p>
          <a:p>
            <a:pPr lvl="1"/>
            <a:r>
              <a:rPr lang="en-US" dirty="0"/>
              <a:t>Explain what a "promise" is</a:t>
            </a:r>
          </a:p>
          <a:p>
            <a:pPr lvl="1"/>
            <a:r>
              <a:rPr lang="en-US" dirty="0"/>
              <a:t>Given a program consisting of straight-line promises like the ones in the examples, predict the order in which the different pieces can execute.</a:t>
            </a:r>
          </a:p>
          <a:p>
            <a:pPr lvl="2"/>
            <a:endParaRPr lang="en-US" dirty="0"/>
          </a:p>
          <a:p>
            <a:pPr lvl="1"/>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a:t>
            </a:fld>
            <a:endParaRPr lang="en-US"/>
          </a:p>
        </p:txBody>
      </p:sp>
    </p:spTree>
    <p:extLst>
      <p:ext uri="{BB962C8B-B14F-4D97-AF65-F5344CB8AC3E}">
        <p14:creationId xmlns:p14="http://schemas.microsoft.com/office/powerpoint/2010/main" val="3915051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Review: 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You should now be able to:</a:t>
            </a:r>
          </a:p>
          <a:p>
            <a:pPr lvl="1"/>
            <a:r>
              <a:rPr lang="en-US" dirty="0"/>
              <a:t>Explain what is meant by "run-to-completion semantics"</a:t>
            </a:r>
          </a:p>
          <a:p>
            <a:pPr lvl="1"/>
            <a:r>
              <a:rPr lang="en-US" dirty="0"/>
              <a:t>Describe 3 ways in which threads may become ready for execution</a:t>
            </a:r>
          </a:p>
          <a:p>
            <a:pPr lvl="1"/>
            <a:r>
              <a:rPr lang="en-US" dirty="0"/>
              <a:t>Explain what a "promise" is</a:t>
            </a:r>
          </a:p>
          <a:p>
            <a:pPr lvl="1"/>
            <a:r>
              <a:rPr lang="en-US" dirty="0"/>
              <a:t>Given a program consisting of straight-line promises like the ones in the examples, predict the order in which the different pieces can execute.</a:t>
            </a:r>
          </a:p>
          <a:p>
            <a:pPr lvl="1"/>
            <a:endParaRPr lang="en-US" dirty="0"/>
          </a:p>
          <a:p>
            <a:pPr lvl="2"/>
            <a:endParaRPr lang="en-US" dirty="0"/>
          </a:p>
          <a:p>
            <a:pPr lvl="1"/>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20</a:t>
            </a:fld>
            <a:endParaRPr lang="en-US"/>
          </a:p>
        </p:txBody>
      </p:sp>
    </p:spTree>
    <p:extLst>
      <p:ext uri="{BB962C8B-B14F-4D97-AF65-F5344CB8AC3E}">
        <p14:creationId xmlns:p14="http://schemas.microsoft.com/office/powerpoint/2010/main" val="1362954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82C9-1CF8-40AE-A725-0968E5F17117}"/>
              </a:ext>
            </a:extLst>
          </p:cNvPr>
          <p:cNvSpPr>
            <a:spLocks noGrp="1"/>
          </p:cNvSpPr>
          <p:nvPr>
            <p:ph type="title"/>
          </p:nvPr>
        </p:nvSpPr>
        <p:spPr/>
        <p:txBody>
          <a:bodyPr/>
          <a:lstStyle/>
          <a:p>
            <a:r>
              <a:rPr lang="en-US" dirty="0"/>
              <a:t>Next steps...</a:t>
            </a:r>
          </a:p>
        </p:txBody>
      </p:sp>
      <p:sp>
        <p:nvSpPr>
          <p:cNvPr id="4" name="Text Placeholder 3">
            <a:extLst>
              <a:ext uri="{FF2B5EF4-FFF2-40B4-BE49-F238E27FC236}">
                <a16:creationId xmlns:a16="http://schemas.microsoft.com/office/drawing/2014/main" id="{219D61F8-F8AD-4DBB-8160-3A2A2DFCA287}"/>
              </a:ext>
            </a:extLst>
          </p:cNvPr>
          <p:cNvSpPr>
            <a:spLocks noGrp="1"/>
          </p:cNvSpPr>
          <p:nvPr>
            <p:ph idx="1"/>
          </p:nvPr>
        </p:nvSpPr>
        <p:spPr/>
        <p:txBody>
          <a:bodyPr/>
          <a:lstStyle/>
          <a:p>
            <a:endParaRPr lang="en-US" dirty="0"/>
          </a:p>
          <a:p>
            <a:endParaRPr lang="en-US" dirty="0"/>
          </a:p>
        </p:txBody>
      </p:sp>
      <p:sp>
        <p:nvSpPr>
          <p:cNvPr id="3" name="Slide Number Placeholder 2">
            <a:extLst>
              <a:ext uri="{FF2B5EF4-FFF2-40B4-BE49-F238E27FC236}">
                <a16:creationId xmlns:a16="http://schemas.microsoft.com/office/drawing/2014/main" id="{E8071048-C09E-4AA0-A373-2A42FFDB91FE}"/>
              </a:ext>
            </a:extLst>
          </p:cNvPr>
          <p:cNvSpPr>
            <a:spLocks noGrp="1"/>
          </p:cNvSpPr>
          <p:nvPr>
            <p:ph type="sldNum" sz="quarter" idx="12"/>
          </p:nvPr>
        </p:nvSpPr>
        <p:spPr/>
        <p:txBody>
          <a:bodyPr/>
          <a:lstStyle/>
          <a:p>
            <a:fld id="{86CB4B4D-7CA3-9044-876B-883B54F8677D}" type="slidenum">
              <a:rPr lang="en-US" smtClean="0"/>
              <a:pPr/>
              <a:t>21</a:t>
            </a:fld>
            <a:endParaRPr lang="en-US"/>
          </a:p>
        </p:txBody>
      </p:sp>
      <p:sp>
        <p:nvSpPr>
          <p:cNvPr id="11" name="Text Placeholder 2">
            <a:extLst>
              <a:ext uri="{FF2B5EF4-FFF2-40B4-BE49-F238E27FC236}">
                <a16:creationId xmlns:a16="http://schemas.microsoft.com/office/drawing/2014/main" id="{2A807E73-8E10-49FA-A4B6-D0453AFED611}"/>
              </a:ext>
            </a:extLst>
          </p:cNvPr>
          <p:cNvSpPr txBox="1">
            <a:spLocks/>
          </p:cNvSpPr>
          <p:nvPr/>
        </p:nvSpPr>
        <p:spPr>
          <a:xfrm>
            <a:off x="990600" y="1652560"/>
            <a:ext cx="788734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Create some examples like the ones here and try to predict what they will do.</a:t>
            </a:r>
          </a:p>
          <a:p>
            <a:r>
              <a:rPr lang="en-US" dirty="0"/>
              <a:t>Go on to the next lesson</a:t>
            </a:r>
          </a:p>
          <a:p>
            <a:pPr lvl="2"/>
            <a:endParaRPr lang="en-US" dirty="0"/>
          </a:p>
          <a:p>
            <a:pPr lvl="1"/>
            <a:endParaRPr lang="en-US" dirty="0"/>
          </a:p>
        </p:txBody>
      </p:sp>
    </p:spTree>
    <p:extLst>
      <p:ext uri="{BB962C8B-B14F-4D97-AF65-F5344CB8AC3E}">
        <p14:creationId xmlns:p14="http://schemas.microsoft.com/office/powerpoint/2010/main" val="743338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CE20142-0B14-457F-86A2-5CEB402DB551}"/>
              </a:ext>
            </a:extLst>
          </p:cNvPr>
          <p:cNvSpPr>
            <a:spLocks noGrp="1"/>
          </p:cNvSpPr>
          <p:nvPr>
            <p:ph type="title"/>
          </p:nvPr>
        </p:nvSpPr>
        <p:spPr/>
        <p:txBody>
          <a:bodyPr/>
          <a:lstStyle/>
          <a:p>
            <a:endParaRPr lang="en-US"/>
          </a:p>
        </p:txBody>
      </p:sp>
      <p:sp>
        <p:nvSpPr>
          <p:cNvPr id="2" name="Slide Number Placeholder 1">
            <a:extLst>
              <a:ext uri="{FF2B5EF4-FFF2-40B4-BE49-F238E27FC236}">
                <a16:creationId xmlns:a16="http://schemas.microsoft.com/office/drawing/2014/main" id="{2B402918-F951-4B0B-8FD7-D7F333BB9B99}"/>
              </a:ext>
            </a:extLst>
          </p:cNvPr>
          <p:cNvSpPr>
            <a:spLocks noGrp="1"/>
          </p:cNvSpPr>
          <p:nvPr>
            <p:ph type="sldNum" sz="quarter" idx="12"/>
          </p:nvPr>
        </p:nvSpPr>
        <p:spPr/>
        <p:txBody>
          <a:bodyPr/>
          <a:lstStyle/>
          <a:p>
            <a:fld id="{20F37917-FD3A-4669-9018-DA04BCDD3D75}" type="slidenum">
              <a:rPr lang="en-US" smtClean="0"/>
              <a:t>22</a:t>
            </a:fld>
            <a:endParaRPr lang="en-US"/>
          </a:p>
        </p:txBody>
      </p:sp>
      <p:grpSp>
        <p:nvGrpSpPr>
          <p:cNvPr id="5" name="Group 4">
            <a:extLst>
              <a:ext uri="{FF2B5EF4-FFF2-40B4-BE49-F238E27FC236}">
                <a16:creationId xmlns:a16="http://schemas.microsoft.com/office/drawing/2014/main" id="{D20D500C-CAE2-429D-9E24-FE158A0B0BC5}"/>
              </a:ext>
            </a:extLst>
          </p:cNvPr>
          <p:cNvGrpSpPr/>
          <p:nvPr/>
        </p:nvGrpSpPr>
        <p:grpSpPr>
          <a:xfrm>
            <a:off x="9425354" y="2349305"/>
            <a:ext cx="492369" cy="2286000"/>
            <a:chOff x="9425354" y="2349305"/>
            <a:chExt cx="492369" cy="2286000"/>
          </a:xfrm>
        </p:grpSpPr>
        <p:sp>
          <p:nvSpPr>
            <p:cNvPr id="3" name="Oval 2">
              <a:extLst>
                <a:ext uri="{FF2B5EF4-FFF2-40B4-BE49-F238E27FC236}">
                  <a16:creationId xmlns:a16="http://schemas.microsoft.com/office/drawing/2014/main" id="{C5855016-3C8A-49F9-B0F5-F4786A4085A3}"/>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4" name="Straight Connector 3">
              <a:extLst>
                <a:ext uri="{FF2B5EF4-FFF2-40B4-BE49-F238E27FC236}">
                  <a16:creationId xmlns:a16="http://schemas.microsoft.com/office/drawing/2014/main" id="{4D702185-6FB8-464E-A10D-3419ABBE6E63}"/>
                </a:ext>
              </a:extLst>
            </p:cNvPr>
            <p:cNvCxnSpPr>
              <a:stCxn id="3" idx="4"/>
            </p:cNvCxnSpPr>
            <p:nvPr/>
          </p:nvCxnSpPr>
          <p:spPr>
            <a:xfrm flipH="1">
              <a:off x="9664505" y="2841674"/>
              <a:ext cx="7034" cy="1793631"/>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6" name="Rectangle 5">
            <a:extLst>
              <a:ext uri="{FF2B5EF4-FFF2-40B4-BE49-F238E27FC236}">
                <a16:creationId xmlns:a16="http://schemas.microsoft.com/office/drawing/2014/main" id="{ECDDB448-2861-432C-BD49-EB821578FA3E}"/>
              </a:ext>
            </a:extLst>
          </p:cNvPr>
          <p:cNvSpPr/>
          <p:nvPr/>
        </p:nvSpPr>
        <p:spPr>
          <a:xfrm>
            <a:off x="6195060" y="4518660"/>
            <a:ext cx="2124218" cy="1143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solidFill>
                  <a:schemeClr val="tx1"/>
                </a:solidFill>
              </a:rPr>
              <a:t>Here is some text</a:t>
            </a:r>
          </a:p>
        </p:txBody>
      </p:sp>
      <p:cxnSp>
        <p:nvCxnSpPr>
          <p:cNvPr id="8" name="Straight Connector 7">
            <a:extLst>
              <a:ext uri="{FF2B5EF4-FFF2-40B4-BE49-F238E27FC236}">
                <a16:creationId xmlns:a16="http://schemas.microsoft.com/office/drawing/2014/main" id="{0E2A35BD-1C3B-4B9C-A7BB-66CBD517E6CD}"/>
              </a:ext>
            </a:extLst>
          </p:cNvPr>
          <p:cNvCxnSpPr>
            <a:stCxn id="6" idx="3"/>
          </p:cNvCxnSpPr>
          <p:nvPr/>
        </p:nvCxnSpPr>
        <p:spPr>
          <a:xfrm flipV="1">
            <a:off x="8319278" y="4183380"/>
            <a:ext cx="1251442" cy="906780"/>
          </a:xfrm>
          <a:prstGeom prst="line">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85818EC6-37B7-40C0-8D98-FF98C3AD5CE3}"/>
              </a:ext>
            </a:extLst>
          </p:cNvPr>
          <p:cNvSpPr/>
          <p:nvPr/>
        </p:nvSpPr>
        <p:spPr>
          <a:xfrm>
            <a:off x="641837" y="1646799"/>
            <a:ext cx="6615332" cy="4183380"/>
          </a:xfrm>
          <a:prstGeom prst="round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800" dirty="0">
                <a:solidFill>
                  <a:schemeClr val="tx1"/>
                </a:solidFill>
              </a:rPr>
              <a:t>The Pool of Waiting Threads</a:t>
            </a:r>
          </a:p>
        </p:txBody>
      </p:sp>
    </p:spTree>
    <p:extLst>
      <p:ext uri="{BB962C8B-B14F-4D97-AF65-F5344CB8AC3E}">
        <p14:creationId xmlns:p14="http://schemas.microsoft.com/office/powerpoint/2010/main" val="2199351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1F5D1-637C-4E99-9B7E-CFC70083DD1A}"/>
              </a:ext>
            </a:extLst>
          </p:cNvPr>
          <p:cNvSpPr>
            <a:spLocks noGrp="1"/>
          </p:cNvSpPr>
          <p:nvPr>
            <p:ph type="title"/>
          </p:nvPr>
        </p:nvSpPr>
        <p:spPr/>
        <p:txBody>
          <a:bodyPr/>
          <a:lstStyle/>
          <a:p>
            <a:r>
              <a:rPr lang="en-US" dirty="0"/>
              <a:t>Outline of this Lesson</a:t>
            </a:r>
          </a:p>
        </p:txBody>
      </p:sp>
      <p:sp>
        <p:nvSpPr>
          <p:cNvPr id="3" name="Content Placeholder 2">
            <a:extLst>
              <a:ext uri="{FF2B5EF4-FFF2-40B4-BE49-F238E27FC236}">
                <a16:creationId xmlns:a16="http://schemas.microsoft.com/office/drawing/2014/main" id="{2861381D-29B3-491E-886B-F9B362429BB9}"/>
              </a:ext>
            </a:extLst>
          </p:cNvPr>
          <p:cNvSpPr>
            <a:spLocks noGrp="1"/>
          </p:cNvSpPr>
          <p:nvPr>
            <p:ph idx="1"/>
          </p:nvPr>
        </p:nvSpPr>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2AD20051-B35E-47F9-BDAC-1CE0452784FC}"/>
              </a:ext>
            </a:extLst>
          </p:cNvPr>
          <p:cNvSpPr>
            <a:spLocks noGrp="1"/>
          </p:cNvSpPr>
          <p:nvPr>
            <p:ph type="sldNum" sz="quarter" idx="12"/>
          </p:nvPr>
        </p:nvSpPr>
        <p:spPr/>
        <p:txBody>
          <a:bodyPr/>
          <a:lstStyle/>
          <a:p>
            <a:fld id="{20F37917-FD3A-4669-9018-DA04BCDD3D75}" type="slidenum">
              <a:rPr lang="en-US" smtClean="0"/>
              <a:t>3</a:t>
            </a:fld>
            <a:endParaRPr lang="en-US"/>
          </a:p>
        </p:txBody>
      </p:sp>
    </p:spTree>
    <p:extLst>
      <p:ext uri="{BB962C8B-B14F-4D97-AF65-F5344CB8AC3E}">
        <p14:creationId xmlns:p14="http://schemas.microsoft.com/office/powerpoint/2010/main" val="1791011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371B6-5576-4D6E-B62E-DDC4EFA69CA3}"/>
              </a:ext>
            </a:extLst>
          </p:cNvPr>
          <p:cNvSpPr>
            <a:spLocks noGrp="1"/>
          </p:cNvSpPr>
          <p:nvPr>
            <p:ph type="title"/>
          </p:nvPr>
        </p:nvSpPr>
        <p:spPr/>
        <p:txBody>
          <a:bodyPr/>
          <a:lstStyle/>
          <a:p>
            <a:r>
              <a:rPr lang="en-US" dirty="0"/>
              <a:t>The </a:t>
            </a:r>
            <a:r>
              <a:rPr lang="en-US" dirty="0" err="1"/>
              <a:t>Javascript</a:t>
            </a:r>
            <a:r>
              <a:rPr lang="en-US" dirty="0"/>
              <a:t> runtime maintains a pool of threads.</a:t>
            </a:r>
          </a:p>
        </p:txBody>
      </p:sp>
      <p:sp>
        <p:nvSpPr>
          <p:cNvPr id="3" name="Content Placeholder 2">
            <a:extLst>
              <a:ext uri="{FF2B5EF4-FFF2-40B4-BE49-F238E27FC236}">
                <a16:creationId xmlns:a16="http://schemas.microsoft.com/office/drawing/2014/main" id="{87E3707E-0386-4226-844F-89D0672B9087}"/>
              </a:ext>
            </a:extLst>
          </p:cNvPr>
          <p:cNvSpPr>
            <a:spLocks noGrp="1"/>
          </p:cNvSpPr>
          <p:nvPr>
            <p:ph idx="1"/>
          </p:nvPr>
        </p:nvSpPr>
        <p:spPr/>
        <p:txBody>
          <a:bodyPr/>
          <a:lstStyle/>
          <a:p>
            <a:r>
              <a:rPr lang="en-US" dirty="0"/>
              <a:t>At any time, one thread is running and the others are waiting.</a:t>
            </a:r>
          </a:p>
          <a:p>
            <a:r>
              <a:rPr lang="en-US" dirty="0"/>
              <a:t>Each waiting thread has a condition that must be satisfied before it is ready for execution</a:t>
            </a:r>
          </a:p>
          <a:p>
            <a:r>
              <a:rPr lang="en-US" dirty="0"/>
              <a:t>Here's a thread:  it's got its ready condition.  The color of the head tells us whether it's ready for execution: green if it's ready, red if not.</a:t>
            </a:r>
          </a:p>
          <a:p>
            <a:r>
              <a:rPr lang="en-US" dirty="0"/>
              <a:t>This one is not ready.</a:t>
            </a:r>
          </a:p>
        </p:txBody>
      </p:sp>
      <p:sp>
        <p:nvSpPr>
          <p:cNvPr id="4" name="Slide Number Placeholder 3">
            <a:extLst>
              <a:ext uri="{FF2B5EF4-FFF2-40B4-BE49-F238E27FC236}">
                <a16:creationId xmlns:a16="http://schemas.microsoft.com/office/drawing/2014/main" id="{DD652577-ECB6-49AC-BE3F-60A59EF2FC79}"/>
              </a:ext>
            </a:extLst>
          </p:cNvPr>
          <p:cNvSpPr>
            <a:spLocks noGrp="1"/>
          </p:cNvSpPr>
          <p:nvPr>
            <p:ph type="sldNum" sz="quarter" idx="12"/>
          </p:nvPr>
        </p:nvSpPr>
        <p:spPr/>
        <p:txBody>
          <a:bodyPr/>
          <a:lstStyle/>
          <a:p>
            <a:fld id="{20F37917-FD3A-4669-9018-DA04BCDD3D75}" type="slidenum">
              <a:rPr lang="en-US" smtClean="0"/>
              <a:t>4</a:t>
            </a:fld>
            <a:endParaRPr lang="en-US"/>
          </a:p>
        </p:txBody>
      </p:sp>
      <p:grpSp>
        <p:nvGrpSpPr>
          <p:cNvPr id="8" name="Group 7">
            <a:extLst>
              <a:ext uri="{FF2B5EF4-FFF2-40B4-BE49-F238E27FC236}">
                <a16:creationId xmlns:a16="http://schemas.microsoft.com/office/drawing/2014/main" id="{A850CD60-D7FE-4373-99BA-372F9DC6B731}"/>
              </a:ext>
            </a:extLst>
          </p:cNvPr>
          <p:cNvGrpSpPr/>
          <p:nvPr/>
        </p:nvGrpSpPr>
        <p:grpSpPr>
          <a:xfrm>
            <a:off x="9425354" y="2349305"/>
            <a:ext cx="492369" cy="2286000"/>
            <a:chOff x="9425354" y="2349305"/>
            <a:chExt cx="492369" cy="2286000"/>
          </a:xfrm>
        </p:grpSpPr>
        <p:sp>
          <p:nvSpPr>
            <p:cNvPr id="9" name="Oval 8">
              <a:extLst>
                <a:ext uri="{FF2B5EF4-FFF2-40B4-BE49-F238E27FC236}">
                  <a16:creationId xmlns:a16="http://schemas.microsoft.com/office/drawing/2014/main" id="{8A756368-AC5F-4E66-A630-75944655AAFD}"/>
                </a:ext>
              </a:extLst>
            </p:cNvPr>
            <p:cNvSpPr/>
            <p:nvPr/>
          </p:nvSpPr>
          <p:spPr>
            <a:xfrm>
              <a:off x="9425354" y="2349305"/>
              <a:ext cx="492369" cy="492369"/>
            </a:xfrm>
            <a:prstGeom prst="ellipse">
              <a:avLst/>
            </a:prstGeom>
            <a:solidFill>
              <a:srgbClr val="FF000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0" name="Straight Connector 9">
              <a:extLst>
                <a:ext uri="{FF2B5EF4-FFF2-40B4-BE49-F238E27FC236}">
                  <a16:creationId xmlns:a16="http://schemas.microsoft.com/office/drawing/2014/main" id="{69F71BBE-38CF-43FC-B5DE-2F19D2FF8D1E}"/>
                </a:ext>
              </a:extLst>
            </p:cNvPr>
            <p:cNvCxnSpPr>
              <a:stCxn id="9" idx="4"/>
            </p:cNvCxnSpPr>
            <p:nvPr/>
          </p:nvCxnSpPr>
          <p:spPr>
            <a:xfrm flipH="1">
              <a:off x="9664505" y="2841674"/>
              <a:ext cx="7034" cy="1793631"/>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51904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6A5950D-DBF5-4A57-8218-597F8784F697}"/>
              </a:ext>
            </a:extLst>
          </p:cNvPr>
          <p:cNvSpPr/>
          <p:nvPr/>
        </p:nvSpPr>
        <p:spPr>
          <a:xfrm>
            <a:off x="4886177" y="1749266"/>
            <a:ext cx="6615332" cy="4183380"/>
          </a:xfrm>
          <a:prstGeom prst="round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800" dirty="0">
                <a:solidFill>
                  <a:schemeClr val="tx1"/>
                </a:solidFill>
              </a:rPr>
              <a:t>The Pool of Waiting Threads</a:t>
            </a:r>
          </a:p>
        </p:txBody>
      </p:sp>
      <p:sp>
        <p:nvSpPr>
          <p:cNvPr id="2" name="Title 1">
            <a:extLst>
              <a:ext uri="{FF2B5EF4-FFF2-40B4-BE49-F238E27FC236}">
                <a16:creationId xmlns:a16="http://schemas.microsoft.com/office/drawing/2014/main" id="{74255CAC-64CF-460E-A7AD-AF4EEAA52220}"/>
              </a:ext>
            </a:extLst>
          </p:cNvPr>
          <p:cNvSpPr>
            <a:spLocks noGrp="1"/>
          </p:cNvSpPr>
          <p:nvPr>
            <p:ph type="title"/>
          </p:nvPr>
        </p:nvSpPr>
        <p:spPr/>
        <p:txBody>
          <a:bodyPr/>
          <a:lstStyle/>
          <a:p>
            <a:r>
              <a:rPr lang="en-US" dirty="0"/>
              <a:t>A JavaScript execution state</a:t>
            </a:r>
          </a:p>
        </p:txBody>
      </p:sp>
      <p:sp>
        <p:nvSpPr>
          <p:cNvPr id="3" name="Slide Number Placeholder 2">
            <a:extLst>
              <a:ext uri="{FF2B5EF4-FFF2-40B4-BE49-F238E27FC236}">
                <a16:creationId xmlns:a16="http://schemas.microsoft.com/office/drawing/2014/main" id="{C1D2DBC6-604C-4DC8-B02B-88E17680DEC3}"/>
              </a:ext>
            </a:extLst>
          </p:cNvPr>
          <p:cNvSpPr>
            <a:spLocks noGrp="1"/>
          </p:cNvSpPr>
          <p:nvPr>
            <p:ph type="sldNum" sz="quarter" idx="12"/>
          </p:nvPr>
        </p:nvSpPr>
        <p:spPr/>
        <p:txBody>
          <a:bodyPr/>
          <a:lstStyle/>
          <a:p>
            <a:fld id="{20F37917-FD3A-4669-9018-DA04BCDD3D75}" type="slidenum">
              <a:rPr lang="en-US" smtClean="0"/>
              <a:t>5</a:t>
            </a:fld>
            <a:endParaRPr lang="en-US"/>
          </a:p>
        </p:txBody>
      </p:sp>
      <p:grpSp>
        <p:nvGrpSpPr>
          <p:cNvPr id="5" name="Group 4">
            <a:extLst>
              <a:ext uri="{FF2B5EF4-FFF2-40B4-BE49-F238E27FC236}">
                <a16:creationId xmlns:a16="http://schemas.microsoft.com/office/drawing/2014/main" id="{B2BFC51F-B457-42DF-BA7E-D84062331D12}"/>
              </a:ext>
            </a:extLst>
          </p:cNvPr>
          <p:cNvGrpSpPr/>
          <p:nvPr/>
        </p:nvGrpSpPr>
        <p:grpSpPr>
          <a:xfrm>
            <a:off x="1980614" y="2816470"/>
            <a:ext cx="492369" cy="2286000"/>
            <a:chOff x="9425354" y="2349305"/>
            <a:chExt cx="492369" cy="2286000"/>
          </a:xfrm>
        </p:grpSpPr>
        <p:sp>
          <p:nvSpPr>
            <p:cNvPr id="6" name="Oval 5">
              <a:extLst>
                <a:ext uri="{FF2B5EF4-FFF2-40B4-BE49-F238E27FC236}">
                  <a16:creationId xmlns:a16="http://schemas.microsoft.com/office/drawing/2014/main" id="{3A7E9511-E38B-4A1E-93B7-FFDD42941B1F}"/>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7" name="Straight Connector 6">
              <a:extLst>
                <a:ext uri="{FF2B5EF4-FFF2-40B4-BE49-F238E27FC236}">
                  <a16:creationId xmlns:a16="http://schemas.microsoft.com/office/drawing/2014/main" id="{75E1E442-3056-4D56-B189-736A1CD702E4}"/>
                </a:ext>
              </a:extLst>
            </p:cNvPr>
            <p:cNvCxnSpPr>
              <a:stCxn id="6" idx="4"/>
            </p:cNvCxnSpPr>
            <p:nvPr/>
          </p:nvCxnSpPr>
          <p:spPr>
            <a:xfrm flipH="1">
              <a:off x="9664505" y="2841674"/>
              <a:ext cx="7034" cy="1793631"/>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F4DDF076-3E07-4569-A365-EEE433D78EDE}"/>
              </a:ext>
            </a:extLst>
          </p:cNvPr>
          <p:cNvGrpSpPr/>
          <p:nvPr/>
        </p:nvGrpSpPr>
        <p:grpSpPr>
          <a:xfrm>
            <a:off x="6724426" y="2816470"/>
            <a:ext cx="492369" cy="2286000"/>
            <a:chOff x="9425354" y="2349305"/>
            <a:chExt cx="492369" cy="2286000"/>
          </a:xfrm>
          <a:solidFill>
            <a:srgbClr val="00B050"/>
          </a:solidFill>
        </p:grpSpPr>
        <p:cxnSp>
          <p:nvCxnSpPr>
            <p:cNvPr id="13" name="Straight Connector 12">
              <a:extLst>
                <a:ext uri="{FF2B5EF4-FFF2-40B4-BE49-F238E27FC236}">
                  <a16:creationId xmlns:a16="http://schemas.microsoft.com/office/drawing/2014/main" id="{981AAE75-1CF2-41FB-B32E-DB12B5A792F0}"/>
                </a:ext>
              </a:extLst>
            </p:cNvPr>
            <p:cNvCxnSpPr>
              <a:stCxn id="12"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71896FD-6EC9-4D0A-A515-68E24C382EE3}"/>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grpSp>
        <p:nvGrpSpPr>
          <p:cNvPr id="17" name="Group 16">
            <a:extLst>
              <a:ext uri="{FF2B5EF4-FFF2-40B4-BE49-F238E27FC236}">
                <a16:creationId xmlns:a16="http://schemas.microsoft.com/office/drawing/2014/main" id="{D20C5FD5-6B00-444C-8260-A86C08AD94DD}"/>
              </a:ext>
            </a:extLst>
          </p:cNvPr>
          <p:cNvGrpSpPr/>
          <p:nvPr/>
        </p:nvGrpSpPr>
        <p:grpSpPr>
          <a:xfrm>
            <a:off x="8944922" y="2816470"/>
            <a:ext cx="492369" cy="2286000"/>
            <a:chOff x="9425354" y="2349305"/>
            <a:chExt cx="492369" cy="2286000"/>
          </a:xfrm>
          <a:solidFill>
            <a:srgbClr val="FF0000"/>
          </a:solidFill>
        </p:grpSpPr>
        <p:sp>
          <p:nvSpPr>
            <p:cNvPr id="18" name="Oval 17">
              <a:extLst>
                <a:ext uri="{FF2B5EF4-FFF2-40B4-BE49-F238E27FC236}">
                  <a16:creationId xmlns:a16="http://schemas.microsoft.com/office/drawing/2014/main" id="{DCB283A9-E305-4E23-A6CD-C270DE0A487C}"/>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9" name="Straight Connector 18">
              <a:extLst>
                <a:ext uri="{FF2B5EF4-FFF2-40B4-BE49-F238E27FC236}">
                  <a16:creationId xmlns:a16="http://schemas.microsoft.com/office/drawing/2014/main" id="{B9316812-06F2-4866-9FF2-87F1C605C22B}"/>
                </a:ext>
              </a:extLst>
            </p:cNvPr>
            <p:cNvCxnSpPr>
              <a:stCxn id="18"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99567FE7-B1A6-43AA-B4EC-1FD6792FDAFD}"/>
              </a:ext>
            </a:extLst>
          </p:cNvPr>
          <p:cNvGrpSpPr/>
          <p:nvPr/>
        </p:nvGrpSpPr>
        <p:grpSpPr>
          <a:xfrm>
            <a:off x="10055169" y="2816470"/>
            <a:ext cx="492369" cy="2286000"/>
            <a:chOff x="9425354" y="2349305"/>
            <a:chExt cx="492369" cy="2286000"/>
          </a:xfrm>
          <a:solidFill>
            <a:srgbClr val="FF0000"/>
          </a:solidFill>
        </p:grpSpPr>
        <p:sp>
          <p:nvSpPr>
            <p:cNvPr id="21" name="Oval 20">
              <a:extLst>
                <a:ext uri="{FF2B5EF4-FFF2-40B4-BE49-F238E27FC236}">
                  <a16:creationId xmlns:a16="http://schemas.microsoft.com/office/drawing/2014/main" id="{82A65910-9AF1-4486-94BB-CD15016CBA8B}"/>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22" name="Straight Connector 21">
              <a:extLst>
                <a:ext uri="{FF2B5EF4-FFF2-40B4-BE49-F238E27FC236}">
                  <a16:creationId xmlns:a16="http://schemas.microsoft.com/office/drawing/2014/main" id="{10D129D4-DA79-4EEA-820F-F3115552F6AC}"/>
                </a:ext>
              </a:extLst>
            </p:cNvPr>
            <p:cNvCxnSpPr>
              <a:stCxn id="21"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CE809135-DFF8-4539-9EB8-6302D9236D2E}"/>
              </a:ext>
            </a:extLst>
          </p:cNvPr>
          <p:cNvGrpSpPr/>
          <p:nvPr/>
        </p:nvGrpSpPr>
        <p:grpSpPr>
          <a:xfrm>
            <a:off x="5614178" y="2816470"/>
            <a:ext cx="492369" cy="2286000"/>
            <a:chOff x="9425354" y="2349305"/>
            <a:chExt cx="492369" cy="2286000"/>
          </a:xfrm>
          <a:solidFill>
            <a:srgbClr val="FF0000"/>
          </a:solidFill>
        </p:grpSpPr>
        <p:sp>
          <p:nvSpPr>
            <p:cNvPr id="9" name="Oval 8">
              <a:extLst>
                <a:ext uri="{FF2B5EF4-FFF2-40B4-BE49-F238E27FC236}">
                  <a16:creationId xmlns:a16="http://schemas.microsoft.com/office/drawing/2014/main" id="{7DEE5C0A-ED68-457D-A33C-EBFAFFA969AB}"/>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0" name="Straight Connector 9">
              <a:extLst>
                <a:ext uri="{FF2B5EF4-FFF2-40B4-BE49-F238E27FC236}">
                  <a16:creationId xmlns:a16="http://schemas.microsoft.com/office/drawing/2014/main" id="{A902289E-8A75-4D52-807C-A12DA3F6B22D}"/>
                </a:ext>
              </a:extLst>
            </p:cNvPr>
            <p:cNvCxnSpPr>
              <a:stCxn id="9"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BD65C0D4-2B91-47F7-82FA-11D2F1ED3289}"/>
              </a:ext>
            </a:extLst>
          </p:cNvPr>
          <p:cNvGrpSpPr/>
          <p:nvPr/>
        </p:nvGrpSpPr>
        <p:grpSpPr>
          <a:xfrm>
            <a:off x="7834674" y="2816470"/>
            <a:ext cx="492369" cy="2286000"/>
            <a:chOff x="9425354" y="2349305"/>
            <a:chExt cx="492369" cy="2286000"/>
          </a:xfrm>
          <a:solidFill>
            <a:srgbClr val="00B050"/>
          </a:solidFill>
        </p:grpSpPr>
        <p:sp>
          <p:nvSpPr>
            <p:cNvPr id="15" name="Oval 14">
              <a:extLst>
                <a:ext uri="{FF2B5EF4-FFF2-40B4-BE49-F238E27FC236}">
                  <a16:creationId xmlns:a16="http://schemas.microsoft.com/office/drawing/2014/main" id="{8969D103-02A4-4DFB-8EC4-8920F174DC44}"/>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6" name="Straight Connector 15">
              <a:extLst>
                <a:ext uri="{FF2B5EF4-FFF2-40B4-BE49-F238E27FC236}">
                  <a16:creationId xmlns:a16="http://schemas.microsoft.com/office/drawing/2014/main" id="{F7AA174A-94E7-4F17-A913-311FDDE7BAC6}"/>
                </a:ext>
              </a:extLst>
            </p:cNvPr>
            <p:cNvCxnSpPr>
              <a:stCxn id="15"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5CF096F8-4072-4321-9F88-B80C501C0D20}"/>
              </a:ext>
            </a:extLst>
          </p:cNvPr>
          <p:cNvSpPr txBox="1"/>
          <p:nvPr/>
        </p:nvSpPr>
        <p:spPr>
          <a:xfrm>
            <a:off x="690491" y="1953608"/>
            <a:ext cx="3261360" cy="52322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dirty="0">
                <a:solidFill>
                  <a:schemeClr val="tx1"/>
                </a:solidFill>
              </a:rPr>
              <a:t>The running thread</a:t>
            </a:r>
          </a:p>
        </p:txBody>
      </p:sp>
    </p:spTree>
    <p:extLst>
      <p:ext uri="{BB962C8B-B14F-4D97-AF65-F5344CB8AC3E}">
        <p14:creationId xmlns:p14="http://schemas.microsoft.com/office/powerpoint/2010/main" val="3940748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FD9F5-2B0A-47DC-BBDA-2EA57FEB7F34}"/>
              </a:ext>
            </a:extLst>
          </p:cNvPr>
          <p:cNvSpPr>
            <a:spLocks noGrp="1"/>
          </p:cNvSpPr>
          <p:nvPr>
            <p:ph type="title"/>
          </p:nvPr>
        </p:nvSpPr>
        <p:spPr/>
        <p:txBody>
          <a:bodyPr/>
          <a:lstStyle/>
          <a:p>
            <a:r>
              <a:rPr lang="en-US" dirty="0"/>
              <a:t>JavaScript has "run-to-completion" semantics</a:t>
            </a:r>
          </a:p>
        </p:txBody>
      </p:sp>
      <p:sp>
        <p:nvSpPr>
          <p:cNvPr id="4" name="Content Placeholder 3">
            <a:extLst>
              <a:ext uri="{FF2B5EF4-FFF2-40B4-BE49-F238E27FC236}">
                <a16:creationId xmlns:a16="http://schemas.microsoft.com/office/drawing/2014/main" id="{6AB66A39-124A-41B5-94FE-AA1F4393C63D}"/>
              </a:ext>
            </a:extLst>
          </p:cNvPr>
          <p:cNvSpPr>
            <a:spLocks noGrp="1"/>
          </p:cNvSpPr>
          <p:nvPr>
            <p:ph idx="1"/>
          </p:nvPr>
        </p:nvSpPr>
        <p:spPr>
          <a:xfrm>
            <a:off x="838200" y="1500160"/>
            <a:ext cx="7887346" cy="4717760"/>
          </a:xfrm>
        </p:spPr>
        <p:txBody>
          <a:bodyPr>
            <a:normAutofit lnSpcReduction="10000"/>
          </a:bodyPr>
          <a:lstStyle/>
          <a:p>
            <a:r>
              <a:rPr lang="en-US" dirty="0"/>
              <a:t>The current thread always runs to completion</a:t>
            </a:r>
          </a:p>
          <a:p>
            <a:r>
              <a:rPr lang="en-US" dirty="0"/>
              <a:t>It is </a:t>
            </a:r>
            <a:r>
              <a:rPr lang="en-US" dirty="0">
                <a:solidFill>
                  <a:srgbClr val="FF0000"/>
                </a:solidFill>
              </a:rPr>
              <a:t>never</a:t>
            </a:r>
            <a:r>
              <a:rPr lang="en-US" dirty="0"/>
              <a:t> interrupted.</a:t>
            </a:r>
          </a:p>
          <a:p>
            <a:r>
              <a:rPr lang="en-US" dirty="0"/>
              <a:t>So: you'd better not have a thread doing something complicated while some other thread is doing something like responding to a keystroke</a:t>
            </a:r>
          </a:p>
          <a:p>
            <a:r>
              <a:rPr lang="en-US" dirty="0"/>
              <a:t>So: you want to organize your computation into many short threads</a:t>
            </a:r>
          </a:p>
          <a:p>
            <a:r>
              <a:rPr lang="en-US" dirty="0"/>
              <a:t>This is sometimes called "cooperative multiprocessing".</a:t>
            </a:r>
          </a:p>
          <a:p>
            <a:r>
              <a:rPr lang="en-US" dirty="0"/>
              <a:t>The JavaScript programming model is designed to facilitate this.</a:t>
            </a:r>
          </a:p>
        </p:txBody>
      </p:sp>
      <p:sp>
        <p:nvSpPr>
          <p:cNvPr id="3" name="Slide Number Placeholder 2">
            <a:extLst>
              <a:ext uri="{FF2B5EF4-FFF2-40B4-BE49-F238E27FC236}">
                <a16:creationId xmlns:a16="http://schemas.microsoft.com/office/drawing/2014/main" id="{0FC9806C-B736-4D73-8A5A-AD00439AA13E}"/>
              </a:ext>
            </a:extLst>
          </p:cNvPr>
          <p:cNvSpPr>
            <a:spLocks noGrp="1"/>
          </p:cNvSpPr>
          <p:nvPr>
            <p:ph type="sldNum" sz="quarter" idx="12"/>
          </p:nvPr>
        </p:nvSpPr>
        <p:spPr/>
        <p:txBody>
          <a:bodyPr/>
          <a:lstStyle/>
          <a:p>
            <a:fld id="{20F37917-FD3A-4669-9018-DA04BCDD3D75}" type="slidenum">
              <a:rPr lang="en-US" smtClean="0"/>
              <a:t>6</a:t>
            </a:fld>
            <a:endParaRPr lang="en-US"/>
          </a:p>
        </p:txBody>
      </p:sp>
    </p:spTree>
    <p:extLst>
      <p:ext uri="{BB962C8B-B14F-4D97-AF65-F5344CB8AC3E}">
        <p14:creationId xmlns:p14="http://schemas.microsoft.com/office/powerpoint/2010/main" val="4205157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456B5-4612-475F-9266-6070B9C1CE2B}"/>
              </a:ext>
            </a:extLst>
          </p:cNvPr>
          <p:cNvSpPr>
            <a:spLocks noGrp="1"/>
          </p:cNvSpPr>
          <p:nvPr>
            <p:ph type="title"/>
          </p:nvPr>
        </p:nvSpPr>
        <p:spPr/>
        <p:txBody>
          <a:bodyPr>
            <a:normAutofit/>
          </a:bodyPr>
          <a:lstStyle/>
          <a:p>
            <a:r>
              <a:rPr lang="en-US" sz="2800" dirty="0"/>
              <a:t>When the running thread completes, the scheduler chooses one of the other ready threads to execute</a:t>
            </a:r>
          </a:p>
        </p:txBody>
      </p:sp>
      <p:sp>
        <p:nvSpPr>
          <p:cNvPr id="4" name="Slide Number Placeholder 3">
            <a:extLst>
              <a:ext uri="{FF2B5EF4-FFF2-40B4-BE49-F238E27FC236}">
                <a16:creationId xmlns:a16="http://schemas.microsoft.com/office/drawing/2014/main" id="{2D7BBDF9-C2D3-4729-AD8D-65CFED72B0D8}"/>
              </a:ext>
            </a:extLst>
          </p:cNvPr>
          <p:cNvSpPr>
            <a:spLocks noGrp="1"/>
          </p:cNvSpPr>
          <p:nvPr>
            <p:ph type="sldNum" sz="quarter" idx="12"/>
          </p:nvPr>
        </p:nvSpPr>
        <p:spPr/>
        <p:txBody>
          <a:bodyPr/>
          <a:lstStyle/>
          <a:p>
            <a:fld id="{20F37917-FD3A-4669-9018-DA04BCDD3D75}" type="slidenum">
              <a:rPr lang="en-US" smtClean="0"/>
              <a:t>7</a:t>
            </a:fld>
            <a:endParaRPr lang="en-US"/>
          </a:p>
        </p:txBody>
      </p:sp>
      <p:sp>
        <p:nvSpPr>
          <p:cNvPr id="5" name="Rectangle: Rounded Corners 4">
            <a:extLst>
              <a:ext uri="{FF2B5EF4-FFF2-40B4-BE49-F238E27FC236}">
                <a16:creationId xmlns:a16="http://schemas.microsoft.com/office/drawing/2014/main" id="{4423DC2F-365A-4AEB-9EF0-119ABA15C84E}"/>
              </a:ext>
            </a:extLst>
          </p:cNvPr>
          <p:cNvSpPr/>
          <p:nvPr/>
        </p:nvSpPr>
        <p:spPr>
          <a:xfrm>
            <a:off x="4886177" y="1749266"/>
            <a:ext cx="6615332" cy="4183380"/>
          </a:xfrm>
          <a:prstGeom prst="round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800" dirty="0">
                <a:solidFill>
                  <a:schemeClr val="tx1"/>
                </a:solidFill>
              </a:rPr>
              <a:t>The Pool of Waiting Threads</a:t>
            </a:r>
          </a:p>
        </p:txBody>
      </p:sp>
      <p:grpSp>
        <p:nvGrpSpPr>
          <p:cNvPr id="6" name="Group 5">
            <a:extLst>
              <a:ext uri="{FF2B5EF4-FFF2-40B4-BE49-F238E27FC236}">
                <a16:creationId xmlns:a16="http://schemas.microsoft.com/office/drawing/2014/main" id="{85531E50-2BAE-404B-A563-ACBB75D9DD8B}"/>
              </a:ext>
            </a:extLst>
          </p:cNvPr>
          <p:cNvGrpSpPr/>
          <p:nvPr/>
        </p:nvGrpSpPr>
        <p:grpSpPr>
          <a:xfrm>
            <a:off x="1980614" y="2816470"/>
            <a:ext cx="492369" cy="2286000"/>
            <a:chOff x="9425354" y="2349305"/>
            <a:chExt cx="492369" cy="2286000"/>
          </a:xfrm>
        </p:grpSpPr>
        <p:sp>
          <p:nvSpPr>
            <p:cNvPr id="7" name="Oval 6">
              <a:extLst>
                <a:ext uri="{FF2B5EF4-FFF2-40B4-BE49-F238E27FC236}">
                  <a16:creationId xmlns:a16="http://schemas.microsoft.com/office/drawing/2014/main" id="{0CC033A2-9B45-4506-AB38-8BEFE08869ED}"/>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8" name="Straight Connector 7">
              <a:extLst>
                <a:ext uri="{FF2B5EF4-FFF2-40B4-BE49-F238E27FC236}">
                  <a16:creationId xmlns:a16="http://schemas.microsoft.com/office/drawing/2014/main" id="{72B7FC8E-B6BD-40A4-A3A9-5070182217CD}"/>
                </a:ext>
              </a:extLst>
            </p:cNvPr>
            <p:cNvCxnSpPr>
              <a:cxnSpLocks/>
              <a:stCxn id="7" idx="4"/>
            </p:cNvCxnSpPr>
            <p:nvPr/>
          </p:nvCxnSpPr>
          <p:spPr>
            <a:xfrm flipH="1">
              <a:off x="9664505" y="2841674"/>
              <a:ext cx="7034" cy="1793631"/>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EBACE086-2315-4BE9-8CB0-0DD9D662FCE9}"/>
              </a:ext>
            </a:extLst>
          </p:cNvPr>
          <p:cNvGrpSpPr/>
          <p:nvPr/>
        </p:nvGrpSpPr>
        <p:grpSpPr>
          <a:xfrm>
            <a:off x="5614178" y="2816470"/>
            <a:ext cx="4933360" cy="2286000"/>
            <a:chOff x="5614178" y="2816470"/>
            <a:chExt cx="4933360" cy="2286000"/>
          </a:xfrm>
        </p:grpSpPr>
        <p:grpSp>
          <p:nvGrpSpPr>
            <p:cNvPr id="9" name="Group 8">
              <a:extLst>
                <a:ext uri="{FF2B5EF4-FFF2-40B4-BE49-F238E27FC236}">
                  <a16:creationId xmlns:a16="http://schemas.microsoft.com/office/drawing/2014/main" id="{1E80647D-D6EB-4072-AB8B-C4B501BB8AEB}"/>
                </a:ext>
              </a:extLst>
            </p:cNvPr>
            <p:cNvGrpSpPr/>
            <p:nvPr/>
          </p:nvGrpSpPr>
          <p:grpSpPr>
            <a:xfrm>
              <a:off x="6724426" y="2816470"/>
              <a:ext cx="492369" cy="2286000"/>
              <a:chOff x="9425354" y="2349305"/>
              <a:chExt cx="492369" cy="2286000"/>
            </a:xfrm>
            <a:solidFill>
              <a:srgbClr val="00B050"/>
            </a:solidFill>
          </p:grpSpPr>
          <p:cxnSp>
            <p:nvCxnSpPr>
              <p:cNvPr id="10" name="Straight Connector 9">
                <a:extLst>
                  <a:ext uri="{FF2B5EF4-FFF2-40B4-BE49-F238E27FC236}">
                    <a16:creationId xmlns:a16="http://schemas.microsoft.com/office/drawing/2014/main" id="{62BBEA76-81FF-40A6-B586-3742C6AE173C}"/>
                  </a:ext>
                </a:extLst>
              </p:cNvPr>
              <p:cNvCxnSpPr>
                <a:stCxn id="11"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8E283931-4022-4370-B4D7-872BF5D9EFAD}"/>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grpSp>
          <p:nvGrpSpPr>
            <p:cNvPr id="12" name="Group 11">
              <a:extLst>
                <a:ext uri="{FF2B5EF4-FFF2-40B4-BE49-F238E27FC236}">
                  <a16:creationId xmlns:a16="http://schemas.microsoft.com/office/drawing/2014/main" id="{641AB54C-93E1-41E2-B149-5CC7683BF4D5}"/>
                </a:ext>
              </a:extLst>
            </p:cNvPr>
            <p:cNvGrpSpPr/>
            <p:nvPr/>
          </p:nvGrpSpPr>
          <p:grpSpPr>
            <a:xfrm>
              <a:off x="8944922" y="2816470"/>
              <a:ext cx="492369" cy="2286000"/>
              <a:chOff x="9425354" y="2349305"/>
              <a:chExt cx="492369" cy="2286000"/>
            </a:xfrm>
            <a:solidFill>
              <a:srgbClr val="FF0000"/>
            </a:solidFill>
          </p:grpSpPr>
          <p:sp>
            <p:nvSpPr>
              <p:cNvPr id="13" name="Oval 12">
                <a:extLst>
                  <a:ext uri="{FF2B5EF4-FFF2-40B4-BE49-F238E27FC236}">
                    <a16:creationId xmlns:a16="http://schemas.microsoft.com/office/drawing/2014/main" id="{D6C207F3-73A5-417B-BD96-BD1017859CD3}"/>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4" name="Straight Connector 13">
                <a:extLst>
                  <a:ext uri="{FF2B5EF4-FFF2-40B4-BE49-F238E27FC236}">
                    <a16:creationId xmlns:a16="http://schemas.microsoft.com/office/drawing/2014/main" id="{317B3973-2B49-4F12-9426-57D2604A26E0}"/>
                  </a:ext>
                </a:extLst>
              </p:cNvPr>
              <p:cNvCxnSpPr>
                <a:stCxn id="13"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D3FE9661-2174-4380-AD29-91E23FEDE506}"/>
                </a:ext>
              </a:extLst>
            </p:cNvPr>
            <p:cNvGrpSpPr/>
            <p:nvPr/>
          </p:nvGrpSpPr>
          <p:grpSpPr>
            <a:xfrm>
              <a:off x="10055169" y="2816470"/>
              <a:ext cx="492369" cy="2286000"/>
              <a:chOff x="9425354" y="2349305"/>
              <a:chExt cx="492369" cy="2286000"/>
            </a:xfrm>
            <a:solidFill>
              <a:srgbClr val="FF0000"/>
            </a:solidFill>
          </p:grpSpPr>
          <p:sp>
            <p:nvSpPr>
              <p:cNvPr id="16" name="Oval 15">
                <a:extLst>
                  <a:ext uri="{FF2B5EF4-FFF2-40B4-BE49-F238E27FC236}">
                    <a16:creationId xmlns:a16="http://schemas.microsoft.com/office/drawing/2014/main" id="{61C4B407-DBC9-4CD3-90C2-3B2B74152D19}"/>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7" name="Straight Connector 16">
                <a:extLst>
                  <a:ext uri="{FF2B5EF4-FFF2-40B4-BE49-F238E27FC236}">
                    <a16:creationId xmlns:a16="http://schemas.microsoft.com/office/drawing/2014/main" id="{39FC7061-B0FD-4532-B944-735DB2CE9051}"/>
                  </a:ext>
                </a:extLst>
              </p:cNvPr>
              <p:cNvCxnSpPr>
                <a:stCxn id="16"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E1CEA52E-9B61-434A-A9E7-7E5F8FB9AE93}"/>
                </a:ext>
              </a:extLst>
            </p:cNvPr>
            <p:cNvGrpSpPr/>
            <p:nvPr/>
          </p:nvGrpSpPr>
          <p:grpSpPr>
            <a:xfrm>
              <a:off x="5614178" y="2816470"/>
              <a:ext cx="492369" cy="2286000"/>
              <a:chOff x="9425354" y="2349305"/>
              <a:chExt cx="492369" cy="2286000"/>
            </a:xfrm>
            <a:solidFill>
              <a:srgbClr val="FF0000"/>
            </a:solidFill>
          </p:grpSpPr>
          <p:sp>
            <p:nvSpPr>
              <p:cNvPr id="19" name="Oval 18">
                <a:extLst>
                  <a:ext uri="{FF2B5EF4-FFF2-40B4-BE49-F238E27FC236}">
                    <a16:creationId xmlns:a16="http://schemas.microsoft.com/office/drawing/2014/main" id="{229BBDF2-229F-477E-8347-C972FD66F67E}"/>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20" name="Straight Connector 19">
                <a:extLst>
                  <a:ext uri="{FF2B5EF4-FFF2-40B4-BE49-F238E27FC236}">
                    <a16:creationId xmlns:a16="http://schemas.microsoft.com/office/drawing/2014/main" id="{D2B45636-EDEB-446E-ADFE-F2504ED661FD}"/>
                  </a:ext>
                </a:extLst>
              </p:cNvPr>
              <p:cNvCxnSpPr>
                <a:stCxn id="19"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13028469-8EEC-4220-922D-FC4B9FE7E217}"/>
                </a:ext>
              </a:extLst>
            </p:cNvPr>
            <p:cNvGrpSpPr/>
            <p:nvPr/>
          </p:nvGrpSpPr>
          <p:grpSpPr>
            <a:xfrm>
              <a:off x="7834674" y="2816470"/>
              <a:ext cx="492369" cy="2286000"/>
              <a:chOff x="9425354" y="2349305"/>
              <a:chExt cx="492369" cy="2286000"/>
            </a:xfrm>
            <a:solidFill>
              <a:srgbClr val="00B050"/>
            </a:solidFill>
          </p:grpSpPr>
          <p:sp>
            <p:nvSpPr>
              <p:cNvPr id="22" name="Oval 21">
                <a:extLst>
                  <a:ext uri="{FF2B5EF4-FFF2-40B4-BE49-F238E27FC236}">
                    <a16:creationId xmlns:a16="http://schemas.microsoft.com/office/drawing/2014/main" id="{CA3B4D4A-2EE0-4DE8-8751-3D65077D82BA}"/>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23" name="Straight Connector 22">
                <a:extLst>
                  <a:ext uri="{FF2B5EF4-FFF2-40B4-BE49-F238E27FC236}">
                    <a16:creationId xmlns:a16="http://schemas.microsoft.com/office/drawing/2014/main" id="{6F9B27E1-DA9B-437A-82DB-92932431C11A}"/>
                  </a:ext>
                </a:extLst>
              </p:cNvPr>
              <p:cNvCxnSpPr>
                <a:stCxn id="22"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sp>
        <p:nvSpPr>
          <p:cNvPr id="24" name="TextBox 23">
            <a:extLst>
              <a:ext uri="{FF2B5EF4-FFF2-40B4-BE49-F238E27FC236}">
                <a16:creationId xmlns:a16="http://schemas.microsoft.com/office/drawing/2014/main" id="{E36EB846-F462-4EE4-A717-112F8F115B7E}"/>
              </a:ext>
            </a:extLst>
          </p:cNvPr>
          <p:cNvSpPr txBox="1"/>
          <p:nvPr/>
        </p:nvSpPr>
        <p:spPr>
          <a:xfrm>
            <a:off x="690491" y="1953608"/>
            <a:ext cx="3261360" cy="52322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dirty="0">
                <a:solidFill>
                  <a:schemeClr val="tx1"/>
                </a:solidFill>
              </a:rPr>
              <a:t>The running thread</a:t>
            </a:r>
          </a:p>
        </p:txBody>
      </p:sp>
    </p:spTree>
    <p:extLst>
      <p:ext uri="{BB962C8B-B14F-4D97-AF65-F5344CB8AC3E}">
        <p14:creationId xmlns:p14="http://schemas.microsoft.com/office/powerpoint/2010/main" val="2207191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06949-0DD6-42A5-881B-31DBC8B66FD3}"/>
              </a:ext>
            </a:extLst>
          </p:cNvPr>
          <p:cNvSpPr>
            <a:spLocks noGrp="1"/>
          </p:cNvSpPr>
          <p:nvPr>
            <p:ph type="title"/>
          </p:nvPr>
        </p:nvSpPr>
        <p:spPr/>
        <p:txBody>
          <a:bodyPr/>
          <a:lstStyle/>
          <a:p>
            <a:r>
              <a:rPr lang="en-US" dirty="0"/>
              <a:t>How can a thread become ready?</a:t>
            </a:r>
          </a:p>
        </p:txBody>
      </p:sp>
      <p:sp>
        <p:nvSpPr>
          <p:cNvPr id="3" name="Content Placeholder 2">
            <a:extLst>
              <a:ext uri="{FF2B5EF4-FFF2-40B4-BE49-F238E27FC236}">
                <a16:creationId xmlns:a16="http://schemas.microsoft.com/office/drawing/2014/main" id="{8C700E7F-E263-4754-A218-E7B43812ED8E}"/>
              </a:ext>
            </a:extLst>
          </p:cNvPr>
          <p:cNvSpPr>
            <a:spLocks noGrp="1"/>
          </p:cNvSpPr>
          <p:nvPr>
            <p:ph idx="1"/>
          </p:nvPr>
        </p:nvSpPr>
        <p:spPr/>
        <p:txBody>
          <a:bodyPr/>
          <a:lstStyle/>
          <a:p>
            <a:r>
              <a:rPr lang="en-US" dirty="0"/>
              <a:t>There are roughly 3 ways in which a thread can become ready:</a:t>
            </a:r>
          </a:p>
          <a:p>
            <a:pPr lvl="1"/>
            <a:r>
              <a:rPr lang="en-US" dirty="0"/>
              <a:t>it can become ready at a specific time. </a:t>
            </a:r>
          </a:p>
          <a:p>
            <a:pPr lvl="1"/>
            <a:r>
              <a:rPr lang="en-US" dirty="0"/>
              <a:t>it can become ready when some input/output event occurs</a:t>
            </a:r>
          </a:p>
          <a:p>
            <a:pPr lvl="1"/>
            <a:r>
              <a:rPr lang="en-US" dirty="0"/>
              <a:t>it can become ready when some other thread or threads complete.</a:t>
            </a:r>
          </a:p>
        </p:txBody>
      </p:sp>
      <p:sp>
        <p:nvSpPr>
          <p:cNvPr id="4" name="Slide Number Placeholder 3">
            <a:extLst>
              <a:ext uri="{FF2B5EF4-FFF2-40B4-BE49-F238E27FC236}">
                <a16:creationId xmlns:a16="http://schemas.microsoft.com/office/drawing/2014/main" id="{B2C6BE9E-EC27-4CE5-9550-8B49A6C1E162}"/>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5" name="Arrow: Left 4">
            <a:extLst>
              <a:ext uri="{FF2B5EF4-FFF2-40B4-BE49-F238E27FC236}">
                <a16:creationId xmlns:a16="http://schemas.microsoft.com/office/drawing/2014/main" id="{6F87559D-E2CF-452E-A808-6DF1846B836F}"/>
              </a:ext>
            </a:extLst>
          </p:cNvPr>
          <p:cNvSpPr/>
          <p:nvPr/>
        </p:nvSpPr>
        <p:spPr>
          <a:xfrm>
            <a:off x="8294986" y="1723435"/>
            <a:ext cx="3374428" cy="1325563"/>
          </a:xfrm>
          <a:prstGeom prst="leftArrow">
            <a:avLst>
              <a:gd name="adj1" fmla="val 60548"/>
              <a:gd name="adj2" fmla="val 50000"/>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solidFill>
                  <a:schemeClr val="tx1"/>
                </a:solidFill>
              </a:rPr>
              <a:t>e.g. it was created by </a:t>
            </a:r>
            <a:r>
              <a:rPr lang="en-US" dirty="0" err="1">
                <a:solidFill>
                  <a:schemeClr val="tx1"/>
                </a:solidFill>
              </a:rPr>
              <a:t>setTimeout</a:t>
            </a:r>
            <a:r>
              <a:rPr lang="en-US" dirty="0">
                <a:solidFill>
                  <a:schemeClr val="tx1"/>
                </a:solidFill>
              </a:rPr>
              <a:t> (see next slide)</a:t>
            </a:r>
          </a:p>
        </p:txBody>
      </p:sp>
      <p:sp>
        <p:nvSpPr>
          <p:cNvPr id="6" name="Arrow: Left 5">
            <a:extLst>
              <a:ext uri="{FF2B5EF4-FFF2-40B4-BE49-F238E27FC236}">
                <a16:creationId xmlns:a16="http://schemas.microsoft.com/office/drawing/2014/main" id="{6615737F-0A92-45CA-9F9A-FBBAA6AA2EE2}"/>
              </a:ext>
            </a:extLst>
          </p:cNvPr>
          <p:cNvSpPr/>
          <p:nvPr/>
        </p:nvSpPr>
        <p:spPr>
          <a:xfrm>
            <a:off x="8510266" y="2528972"/>
            <a:ext cx="3374428" cy="1130498"/>
          </a:xfrm>
          <a:prstGeom prst="leftArrow">
            <a:avLst>
              <a:gd name="adj1" fmla="val 47813"/>
              <a:gd name="adj2" fmla="val 50000"/>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solidFill>
                  <a:schemeClr val="tx1"/>
                </a:solidFill>
              </a:rPr>
              <a:t>the most common case</a:t>
            </a:r>
          </a:p>
        </p:txBody>
      </p:sp>
      <p:sp>
        <p:nvSpPr>
          <p:cNvPr id="7" name="Arrow: Left 6">
            <a:extLst>
              <a:ext uri="{FF2B5EF4-FFF2-40B4-BE49-F238E27FC236}">
                <a16:creationId xmlns:a16="http://schemas.microsoft.com/office/drawing/2014/main" id="{76FAEF33-979A-4811-8143-779F562F8C7B}"/>
              </a:ext>
            </a:extLst>
          </p:cNvPr>
          <p:cNvSpPr/>
          <p:nvPr/>
        </p:nvSpPr>
        <p:spPr>
          <a:xfrm>
            <a:off x="8725546" y="3139444"/>
            <a:ext cx="3374428" cy="1130498"/>
          </a:xfrm>
          <a:prstGeom prst="leftArrow">
            <a:avLst>
              <a:gd name="adj1" fmla="val 47813"/>
              <a:gd name="adj2" fmla="val 50000"/>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solidFill>
                  <a:schemeClr val="tx1"/>
                </a:solidFill>
              </a:rPr>
              <a:t>our focus in this lesson</a:t>
            </a:r>
          </a:p>
        </p:txBody>
      </p:sp>
    </p:spTree>
    <p:extLst>
      <p:ext uri="{BB962C8B-B14F-4D97-AF65-F5344CB8AC3E}">
        <p14:creationId xmlns:p14="http://schemas.microsoft.com/office/powerpoint/2010/main" val="966597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EFE28-C9CA-4AAE-AC36-5BB83D9BD6A3}"/>
              </a:ext>
            </a:extLst>
          </p:cNvPr>
          <p:cNvSpPr>
            <a:spLocks noGrp="1"/>
          </p:cNvSpPr>
          <p:nvPr>
            <p:ph type="title"/>
          </p:nvPr>
        </p:nvSpPr>
        <p:spPr/>
        <p:txBody>
          <a:bodyPr/>
          <a:lstStyle/>
          <a:p>
            <a:r>
              <a:rPr lang="en-US" dirty="0"/>
              <a:t>How are new threads created?</a:t>
            </a:r>
          </a:p>
        </p:txBody>
      </p:sp>
      <p:sp>
        <p:nvSpPr>
          <p:cNvPr id="4" name="Content Placeholder 3">
            <a:extLst>
              <a:ext uri="{FF2B5EF4-FFF2-40B4-BE49-F238E27FC236}">
                <a16:creationId xmlns:a16="http://schemas.microsoft.com/office/drawing/2014/main" id="{4EC2BA6D-7FCD-4BA9-8D8B-C868B52B6B82}"/>
              </a:ext>
            </a:extLst>
          </p:cNvPr>
          <p:cNvSpPr>
            <a:spLocks noGrp="1"/>
          </p:cNvSpPr>
          <p:nvPr>
            <p:ph idx="1"/>
          </p:nvPr>
        </p:nvSpPr>
        <p:spPr/>
        <p:txBody>
          <a:bodyPr/>
          <a:lstStyle/>
          <a:p>
            <a:r>
              <a:rPr lang="en-US" dirty="0"/>
              <a:t>Simplest way– via JS </a:t>
            </a:r>
            <a:r>
              <a:rPr lang="en-US" b="1" dirty="0" err="1"/>
              <a:t>setTimeout</a:t>
            </a:r>
            <a:endParaRPr lang="en-US" b="1" dirty="0"/>
          </a:p>
          <a:p>
            <a:endParaRPr lang="en-US" b="1" dirty="0"/>
          </a:p>
          <a:p>
            <a:endParaRPr lang="en-US" b="1" dirty="0"/>
          </a:p>
          <a:p>
            <a:endParaRPr lang="en-US" b="1" dirty="0"/>
          </a:p>
          <a:p>
            <a:endParaRPr lang="en-US" b="1" dirty="0"/>
          </a:p>
          <a:p>
            <a:r>
              <a:rPr lang="en-US" dirty="0"/>
              <a:t>Output:</a:t>
            </a:r>
          </a:p>
        </p:txBody>
      </p:sp>
      <p:sp>
        <p:nvSpPr>
          <p:cNvPr id="3" name="Slide Number Placeholder 2">
            <a:extLst>
              <a:ext uri="{FF2B5EF4-FFF2-40B4-BE49-F238E27FC236}">
                <a16:creationId xmlns:a16="http://schemas.microsoft.com/office/drawing/2014/main" id="{A40A102A-9990-4514-8189-1FF5ED3203E3}"/>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5" name="Rectangle 4">
            <a:extLst>
              <a:ext uri="{FF2B5EF4-FFF2-40B4-BE49-F238E27FC236}">
                <a16:creationId xmlns:a16="http://schemas.microsoft.com/office/drawing/2014/main" id="{A6EEC105-E5F3-46FB-887B-E18623D62708}"/>
              </a:ext>
            </a:extLst>
          </p:cNvPr>
          <p:cNvSpPr/>
          <p:nvPr/>
        </p:nvSpPr>
        <p:spPr>
          <a:xfrm>
            <a:off x="1733873" y="2211972"/>
            <a:ext cx="6096000" cy="1754326"/>
          </a:xfrm>
          <a:prstGeom prst="rect">
            <a:avLst/>
          </a:prstGeom>
        </p:spPr>
        <p:txBody>
          <a:bodyPr>
            <a:spAutoFit/>
          </a:bodyPr>
          <a:lstStyle/>
          <a:p>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"main thread running"</a:t>
            </a: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setTimeout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"thread 2 running"</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"thread 2 finishing"</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"main thread finishing"</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A524B943-AE65-4B07-AF55-424C20146DE9}"/>
              </a:ext>
            </a:extLst>
          </p:cNvPr>
          <p:cNvSpPr/>
          <p:nvPr/>
        </p:nvSpPr>
        <p:spPr>
          <a:xfrm>
            <a:off x="1733873" y="4651169"/>
            <a:ext cx="6096000" cy="1200329"/>
          </a:xfrm>
          <a:prstGeom prst="rect">
            <a:avLst/>
          </a:prstGeom>
        </p:spPr>
        <p:txBody>
          <a:bodyPr>
            <a:spAutoFit/>
          </a:bodyPr>
          <a:lstStyle/>
          <a:p>
            <a:r>
              <a:rPr lang="en-US" dirty="0">
                <a:latin typeface="Consolas" panose="020B0609020204030204" pitchFamily="49" charset="0"/>
              </a:rPr>
              <a:t>main thread running</a:t>
            </a:r>
          </a:p>
          <a:p>
            <a:r>
              <a:rPr lang="en-US" dirty="0">
                <a:latin typeface="Consolas" panose="020B0609020204030204" pitchFamily="49" charset="0"/>
              </a:rPr>
              <a:t>main thread finishing</a:t>
            </a:r>
          </a:p>
          <a:p>
            <a:r>
              <a:rPr lang="en-US" dirty="0">
                <a:latin typeface="Consolas" panose="020B0609020204030204" pitchFamily="49" charset="0"/>
              </a:rPr>
              <a:t>thread 2 running     </a:t>
            </a:r>
          </a:p>
          <a:p>
            <a:r>
              <a:rPr lang="en-US" dirty="0">
                <a:latin typeface="Consolas" panose="020B0609020204030204" pitchFamily="49" charset="0"/>
              </a:rPr>
              <a:t>thread 2 finishing </a:t>
            </a:r>
          </a:p>
        </p:txBody>
      </p:sp>
      <p:sp>
        <p:nvSpPr>
          <p:cNvPr id="7" name="Arrow: Left 6">
            <a:extLst>
              <a:ext uri="{FF2B5EF4-FFF2-40B4-BE49-F238E27FC236}">
                <a16:creationId xmlns:a16="http://schemas.microsoft.com/office/drawing/2014/main" id="{B8C6E6F7-C5DF-493C-8416-9961096B4BA0}"/>
              </a:ext>
            </a:extLst>
          </p:cNvPr>
          <p:cNvSpPr/>
          <p:nvPr/>
        </p:nvSpPr>
        <p:spPr>
          <a:xfrm>
            <a:off x="6740243" y="2418232"/>
            <a:ext cx="2880976" cy="1200328"/>
          </a:xfrm>
          <a:prstGeom prst="left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solidFill>
                  <a:schemeClr val="tx1"/>
                </a:solidFill>
              </a:rPr>
              <a:t>Doesn't run until main thread is finished</a:t>
            </a:r>
          </a:p>
        </p:txBody>
      </p:sp>
      <p:sp>
        <p:nvSpPr>
          <p:cNvPr id="8" name="Rectangle 7">
            <a:extLst>
              <a:ext uri="{FF2B5EF4-FFF2-40B4-BE49-F238E27FC236}">
                <a16:creationId xmlns:a16="http://schemas.microsoft.com/office/drawing/2014/main" id="{859FBD6E-1FA0-4B39-B7A9-0B670D6675F9}"/>
              </a:ext>
            </a:extLst>
          </p:cNvPr>
          <p:cNvSpPr/>
          <p:nvPr/>
        </p:nvSpPr>
        <p:spPr>
          <a:xfrm>
            <a:off x="8451811" y="4404235"/>
            <a:ext cx="2743199" cy="1603605"/>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You can also make the code in the </a:t>
            </a:r>
            <a:r>
              <a:rPr lang="en-US" b="1" dirty="0" err="1">
                <a:solidFill>
                  <a:schemeClr val="tx1"/>
                </a:solidFill>
                <a:latin typeface="Ink Free" panose="03080402000500000000" pitchFamily="66" charset="0"/>
              </a:rPr>
              <a:t>setTimeout</a:t>
            </a:r>
            <a:r>
              <a:rPr lang="en-US" b="1" dirty="0">
                <a:solidFill>
                  <a:schemeClr val="tx1"/>
                </a:solidFill>
                <a:latin typeface="Ink Free" panose="03080402000500000000" pitchFamily="66" charset="0"/>
              </a:rPr>
              <a:t> wait for some period of time by saying things like</a:t>
            </a:r>
          </a:p>
          <a:p>
            <a:r>
              <a:rPr lang="en-US" b="1" dirty="0" err="1">
                <a:solidFill>
                  <a:schemeClr val="tx1"/>
                </a:solidFill>
                <a:latin typeface="Ink Free" panose="03080402000500000000" pitchFamily="66" charset="0"/>
              </a:rPr>
              <a:t>setTimeout</a:t>
            </a:r>
            <a:r>
              <a:rPr lang="en-US" b="1" dirty="0">
                <a:solidFill>
                  <a:schemeClr val="tx1"/>
                </a:solidFill>
                <a:latin typeface="Ink Free" panose="03080402000500000000" pitchFamily="66" charset="0"/>
              </a:rPr>
              <a:t>(code,2000)</a:t>
            </a:r>
          </a:p>
        </p:txBody>
      </p:sp>
    </p:spTree>
    <p:extLst>
      <p:ext uri="{BB962C8B-B14F-4D97-AF65-F5344CB8AC3E}">
        <p14:creationId xmlns:p14="http://schemas.microsoft.com/office/powerpoint/2010/main" val="2102756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solidFill>
            <a:srgbClr val="0070C0"/>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lgn="l">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11716</TotalTime>
  <Words>2003</Words>
  <Application>Microsoft Office PowerPoint</Application>
  <PresentationFormat>Widescreen</PresentationFormat>
  <Paragraphs>271</Paragraphs>
  <Slides>22</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Verdana</vt:lpstr>
      <vt:lpstr>Consolas</vt:lpstr>
      <vt:lpstr>Calibri</vt:lpstr>
      <vt:lpstr>Arial</vt:lpstr>
      <vt:lpstr>Ink Free</vt:lpstr>
      <vt:lpstr>Office Theme</vt:lpstr>
      <vt:lpstr>CS 4350: Fundamentals of Software Engineering CS 5500: Foundations of Software Engineering  Lesson 4.1: The Javascript thread model</vt:lpstr>
      <vt:lpstr>Learning Objectives for this Lesson</vt:lpstr>
      <vt:lpstr>Outline of this Lesson</vt:lpstr>
      <vt:lpstr>The Javascript runtime maintains a pool of threads.</vt:lpstr>
      <vt:lpstr>A JavaScript execution state</vt:lpstr>
      <vt:lpstr>JavaScript has "run-to-completion" semantics</vt:lpstr>
      <vt:lpstr>When the running thread completes, the scheduler chooses one of the other ready threads to execute</vt:lpstr>
      <vt:lpstr>How can a thread become ready?</vt:lpstr>
      <vt:lpstr>How are new threads created?</vt:lpstr>
      <vt:lpstr>Naming the thread you just created</vt:lpstr>
      <vt:lpstr>Linking threads</vt:lpstr>
      <vt:lpstr>Linking threads</vt:lpstr>
      <vt:lpstr>Control Dependencies</vt:lpstr>
      <vt:lpstr>You can even link more than one .then thread:</vt:lpstr>
      <vt:lpstr>Control Dependencies</vt:lpstr>
      <vt:lpstr>Linking threads in series</vt:lpstr>
      <vt:lpstr>Control Dependencies</vt:lpstr>
      <vt:lpstr>Synchronizing threads</vt:lpstr>
      <vt:lpstr>Control Dependencies</vt:lpstr>
      <vt:lpstr>Review: Learning Objectives for this Lesson</vt:lpstr>
      <vt:lpstr>Next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Mitchell Wand</cp:lastModifiedBy>
  <cp:revision>269</cp:revision>
  <dcterms:created xsi:type="dcterms:W3CDTF">2021-01-07T15:19:22Z</dcterms:created>
  <dcterms:modified xsi:type="dcterms:W3CDTF">2021-02-06T19:13:18Z</dcterms:modified>
</cp:coreProperties>
</file>