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30" r:id="rId4"/>
    <p:sldId id="346" r:id="rId5"/>
    <p:sldId id="349" r:id="rId6"/>
    <p:sldId id="353" r:id="rId7"/>
    <p:sldId id="365" r:id="rId8"/>
    <p:sldId id="368" r:id="rId9"/>
    <p:sldId id="366" r:id="rId10"/>
    <p:sldId id="367" r:id="rId11"/>
    <p:sldId id="369" r:id="rId12"/>
    <p:sldId id="372" r:id="rId13"/>
    <p:sldId id="370" r:id="rId14"/>
    <p:sldId id="377" r:id="rId15"/>
    <p:sldId id="373" r:id="rId16"/>
    <p:sldId id="374" r:id="rId17"/>
    <p:sldId id="378" r:id="rId18"/>
    <p:sldId id="380" r:id="rId19"/>
    <p:sldId id="381" r:id="rId20"/>
    <p:sldId id="382" r:id="rId21"/>
    <p:sldId id="383" r:id="rId22"/>
    <p:sldId id="384" r:id="rId23"/>
    <p:sldId id="385" r:id="rId24"/>
    <p:sldId id="386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Ink Free" panose="03080402000500000000" pitchFamily="66" charset="0"/>
      <p:regular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B1668B-99DF-4C5A-82FA-C91A2D31A0C3}">
          <p14:sldIdLst>
            <p14:sldId id="256"/>
            <p14:sldId id="302"/>
            <p14:sldId id="330"/>
            <p14:sldId id="346"/>
            <p14:sldId id="349"/>
            <p14:sldId id="353"/>
            <p14:sldId id="365"/>
            <p14:sldId id="368"/>
            <p14:sldId id="366"/>
            <p14:sldId id="367"/>
            <p14:sldId id="369"/>
            <p14:sldId id="372"/>
            <p14:sldId id="370"/>
            <p14:sldId id="377"/>
            <p14:sldId id="373"/>
            <p14:sldId id="374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1262062"/>
            <a:ext cx="10985501" cy="537436"/>
          </a:xfrm>
          <a:prstGeom prst="rect">
            <a:avLst/>
          </a:prstGeom>
        </p:spPr>
        <p:txBody>
          <a:bodyPr anchor="t"/>
          <a:lstStyle>
            <a:lvl1pPr>
              <a:defRPr sz="4219" spc="-84"/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747110"/>
            <a:ext cx="10985501" cy="350543"/>
          </a:xfrm>
          <a:prstGeom prst="rect">
            <a:avLst/>
          </a:prstGeom>
        </p:spPr>
        <p:txBody>
          <a:bodyPr lIns="24383" tIns="24383" rIns="24383" bIns="24383"/>
          <a:lstStyle>
            <a:lvl1pPr defTabSz="321933">
              <a:defRPr sz="2084">
                <a:solidFill>
                  <a:srgbClr val="005493"/>
                </a:solidFill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450439"/>
            <a:ext cx="10985501" cy="3096005"/>
          </a:xfrm>
          <a:prstGeom prst="rect">
            <a:avLst/>
          </a:prstGeom>
        </p:spPr>
        <p:txBody>
          <a:bodyPr/>
          <a:lstStyle>
            <a:lvl1pPr marL="303599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1pPr>
            <a:lvl2pPr marL="73220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2pPr>
            <a:lvl3pPr marL="116081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3pPr>
            <a:lvl4pPr marL="158942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4pPr>
            <a:lvl5pPr marL="2018038" indent="-303599" defTabSz="1219126">
              <a:lnSpc>
                <a:spcPct val="90000"/>
              </a:lnSpc>
              <a:spcBef>
                <a:spcPts val="2250"/>
              </a:spcBef>
              <a:buSzPct val="123000"/>
              <a:buChar char="•"/>
              <a:defRPr sz="2391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1499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ym typeface="Calibri" charset="0"/>
              </a:rPr>
              <a:t>CS 4350: Fundamentals of Software Engineering</a:t>
            </a: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CS 5500: Foundations of Software Engineering</a:t>
            </a:r>
            <a:br>
              <a:rPr lang="en-US" altLang="en-US" sz="3200" dirty="0">
                <a:sym typeface="Calibri" charset="0"/>
              </a:rPr>
            </a:br>
            <a:br>
              <a:rPr lang="en-US" altLang="en-US" sz="3200" dirty="0">
                <a:sym typeface="Calibri" charset="0"/>
              </a:rPr>
            </a:br>
            <a:r>
              <a:rPr lang="en-US" altLang="en-US" sz="3200" dirty="0">
                <a:sym typeface="Calibri" charset="0"/>
              </a:rPr>
              <a:t>Lesson </a:t>
            </a:r>
            <a:r>
              <a:rPr lang="en-US" altLang="en-US" dirty="0">
                <a:sym typeface="Calibri" charset="0"/>
              </a:rPr>
              <a:t>4.2: Promises That Fail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 Bell, John </a:t>
            </a:r>
            <a:r>
              <a:rPr lang="en-US" dirty="0" err="1"/>
              <a:t>Boyland</a:t>
            </a:r>
            <a:r>
              <a:rPr lang="en-US" dirty="0"/>
              <a:t>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1E0F83-128C-4844-B1D8-8287D973A350}"/>
              </a:ext>
            </a:extLst>
          </p:cNvPr>
          <p:cNvSpPr/>
          <p:nvPr/>
        </p:nvSpPr>
        <p:spPr>
          <a:xfrm>
            <a:off x="705730" y="5869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Jonathan Bell, John </a:t>
            </a:r>
            <a:r>
              <a:rPr lang="en-US" dirty="0" err="1">
                <a:solidFill>
                  <a:srgbClr val="5C5962"/>
                </a:solidFill>
              </a:rPr>
              <a:t>Boyland</a:t>
            </a:r>
            <a:r>
              <a:rPr lang="en-US" dirty="0">
                <a:solidFill>
                  <a:srgbClr val="5C5962"/>
                </a:solidFill>
              </a:rPr>
              <a:t> and Mitch Wand.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0D4-2727-4BB3-841F-E04211F3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6E13-161A-430E-974C-C58B20AC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.then handlers only handle promises that succeed</a:t>
            </a:r>
          </a:p>
          <a:p>
            <a:r>
              <a:rPr lang="en-US" dirty="0"/>
              <a:t>To handle failure, you need a .catch()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B5398-3202-49BA-8722-16B6EA0D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97E2-3816-473F-8A93-13CB7D0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...with a .catch()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874-0816-4B23-ABEA-C257BAA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9C118F-0FEA-4E65-BE53-A475B299F04A}"/>
              </a:ext>
            </a:extLst>
          </p:cNvPr>
          <p:cNvSpPr/>
          <p:nvPr/>
        </p:nvSpPr>
        <p:spPr>
          <a:xfrm>
            <a:off x="2399307" y="4912010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FB438-BE21-4BEF-A137-B02C8A975165}"/>
              </a:ext>
            </a:extLst>
          </p:cNvPr>
          <p:cNvSpPr/>
          <p:nvPr/>
        </p:nvSpPr>
        <p:spPr>
          <a:xfrm>
            <a:off x="366931" y="1654085"/>
            <a:ext cx="113655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(true) fulfilled and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(false) rejected and passed 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thread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16BE6-7493-4F42-9C5A-3F4635FFB657}"/>
              </a:ext>
            </a:extLst>
          </p:cNvPr>
          <p:cNvSpPr/>
          <p:nvPr/>
        </p:nvSpPr>
        <p:spPr>
          <a:xfrm>
            <a:off x="3724420" y="4049753"/>
            <a:ext cx="7332785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myPromiseMaker</a:t>
            </a:r>
            <a:r>
              <a:rPr lang="en-US" dirty="0">
                <a:latin typeface="Consolas" panose="020B0609020204030204" pitchFamily="49" charset="0"/>
              </a:rPr>
              <a:t>[true] creating new thread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myPromiseMaker</a:t>
            </a:r>
            <a:r>
              <a:rPr lang="en-US" dirty="0">
                <a:latin typeface="Consolas" panose="020B0609020204030204" pitchFamily="49" charset="0"/>
              </a:rPr>
              <a:t>[false] creating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main thread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promised thread running with true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myPromise</a:t>
            </a:r>
            <a:r>
              <a:rPr lang="en-US" dirty="0">
                <a:latin typeface="Consolas" panose="020B0609020204030204" pitchFamily="49" charset="0"/>
              </a:rPr>
              <a:t>(true) fulfilled and passed 12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promised thread running with false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myPromise</a:t>
            </a:r>
            <a:r>
              <a:rPr lang="en-US" dirty="0">
                <a:latin typeface="Consolas" panose="020B0609020204030204" pitchFamily="49" charset="0"/>
              </a:rPr>
              <a:t>(false) rejected and passed "the flag was false" to its successor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02BDA-7CD1-4258-AFDE-2B5B8C6A113F}"/>
              </a:ext>
            </a:extLst>
          </p:cNvPr>
          <p:cNvSpPr txBox="1"/>
          <p:nvPr/>
        </p:nvSpPr>
        <p:spPr>
          <a:xfrm>
            <a:off x="9186203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examples-4.2/example2.ts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1786A-E92C-4518-BE39-E7ACA09B86BD}"/>
              </a:ext>
            </a:extLst>
          </p:cNvPr>
          <p:cNvSpPr/>
          <p:nvPr/>
        </p:nvSpPr>
        <p:spPr>
          <a:xfrm>
            <a:off x="9186203" y="906358"/>
            <a:ext cx="2743199" cy="16036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Fixed the copy/paste error from example1.ts, but we still have a DRY violation.  How could I have avoided this?</a:t>
            </a:r>
          </a:p>
        </p:txBody>
      </p:sp>
    </p:spTree>
    <p:extLst>
      <p:ext uri="{BB962C8B-B14F-4D97-AF65-F5344CB8AC3E}">
        <p14:creationId xmlns:p14="http://schemas.microsoft.com/office/powerpoint/2010/main" val="42169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991-E4AB-4B92-A22D-4918FC40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.then() and .catch() blocks can themselves succeed or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D25-BC5A-4AF0-9F85-25DACA61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throwing an error counts as failure</a:t>
            </a:r>
          </a:p>
          <a:p>
            <a:r>
              <a:rPr lang="en-US" dirty="0"/>
              <a:t>anything else counts as succeeding</a:t>
            </a:r>
          </a:p>
          <a:p>
            <a:r>
              <a:rPr lang="en-US" dirty="0"/>
              <a:t>This determines which then/catch blocks get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5144-D4C8-425A-BBEC-E158318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3E5B-5F34-4740-9322-1F4DC5EE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 and .catch blocks can pass values to their successors using </a:t>
            </a:r>
            <a:r>
              <a:rPr lang="en-US" b="1" dirty="0"/>
              <a:t>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46A9-81F4-420E-8BEF-4085B93C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7E127-16C1-491F-BE5A-6A0D27B2B6A8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examples-4.2/example3.ts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63017C-FC59-4F8F-A487-D3F09EE73AF3}"/>
              </a:ext>
            </a:extLst>
          </p:cNvPr>
          <p:cNvSpPr/>
          <p:nvPr/>
        </p:nvSpPr>
        <p:spPr>
          <a:xfrm>
            <a:off x="894550" y="1637267"/>
            <a:ext cx="707439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driver(flag: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(flag)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fulfilled and passed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rejected and passed 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'main thread finished'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FB91E4-824F-49ED-9E2F-CD20E8D94EB4}"/>
              </a:ext>
            </a:extLst>
          </p:cNvPr>
          <p:cNvSpPr/>
          <p:nvPr/>
        </p:nvSpPr>
        <p:spPr>
          <a:xfrm>
            <a:off x="7968944" y="1761304"/>
            <a:ext cx="3874679" cy="40318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myPromiseMaker</a:t>
            </a:r>
            <a:r>
              <a:rPr lang="en-US" sz="1600" dirty="0">
                <a:latin typeface="Consolas" panose="020B0609020204030204" pitchFamily="49" charset="0"/>
              </a:rPr>
              <a:t>(true) creating new thread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myPromiseMaker</a:t>
            </a:r>
            <a:r>
              <a:rPr lang="en-US" sz="1600" dirty="0">
                <a:latin typeface="Consolas" panose="020B0609020204030204" pitchFamily="49" charset="0"/>
              </a:rPr>
              <a:t>(false) creating new thread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thread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promised thread running with true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</a:t>
            </a:r>
            <a:r>
              <a:rPr lang="en-US" sz="1600" dirty="0">
                <a:latin typeface="Consolas" panose="020B0609020204030204" pitchFamily="49" charset="0"/>
              </a:rPr>
              <a:t>(true) fulfilled and passed 12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second then block received 13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promised thread running with false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</a:t>
            </a:r>
            <a:r>
              <a:rPr lang="en-US" sz="1600" dirty="0">
                <a:latin typeface="Consolas" panose="020B0609020204030204" pitchFamily="49" charset="0"/>
              </a:rPr>
              <a:t>(false) rejected and passed "the flag was false" to its successor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B407E-838A-4F95-97DB-1D0CEBEAA5FC}"/>
              </a:ext>
            </a:extLst>
          </p:cNvPr>
          <p:cNvSpPr/>
          <p:nvPr/>
        </p:nvSpPr>
        <p:spPr>
          <a:xfrm>
            <a:off x="5092504" y="4752746"/>
            <a:ext cx="2743199" cy="46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No more DRY violation 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51A3FD-46DF-40FA-BD42-BAFCF899CD72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267157" y="3228535"/>
            <a:ext cx="196947" cy="1524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6AACC-2878-4109-8908-30130B94BAB5}"/>
              </a:ext>
            </a:extLst>
          </p:cNvPr>
          <p:cNvSpPr/>
          <p:nvPr/>
        </p:nvSpPr>
        <p:spPr>
          <a:xfrm>
            <a:off x="4513384" y="5915360"/>
            <a:ext cx="2743199" cy="675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This works inside either a .then or a .catch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D6602-B775-4B06-9DC1-E075E78B074E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3889717" y="3685735"/>
            <a:ext cx="1995267" cy="2229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A819-CA78-4DC1-BCFE-DE5B1110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.then and .catch blocks can also throw errors to their successors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3E34-AD4A-4F4D-AA56-577986BC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D4B34-3797-4BA5-8ED5-ED02813E7238}"/>
              </a:ext>
            </a:extLst>
          </p:cNvPr>
          <p:cNvSpPr/>
          <p:nvPr/>
        </p:nvSpPr>
        <p:spPr>
          <a:xfrm>
            <a:off x="838200" y="1429045"/>
            <a:ext cx="651920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driver(flag: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(flag)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fulfilled and passed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`the then block will now throw an error`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"my error 1"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.then(m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`the second then block received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rejected and passed 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'main thread finished'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034D4-44CC-4421-A064-29473F60F5E8}"/>
              </a:ext>
            </a:extLst>
          </p:cNvPr>
          <p:cNvSpPr/>
          <p:nvPr/>
        </p:nvSpPr>
        <p:spPr>
          <a:xfrm>
            <a:off x="7406640" y="1548621"/>
            <a:ext cx="4452425" cy="40318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starting driver(true)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myPromiseMaker</a:t>
            </a:r>
            <a:r>
              <a:rPr lang="en-US" sz="1600" dirty="0">
                <a:latin typeface="Consolas" panose="020B0609020204030204" pitchFamily="49" charset="0"/>
              </a:rPr>
              <a:t>(true) creating new thread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starting driver(false)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myPromiseMaker</a:t>
            </a:r>
            <a:r>
              <a:rPr lang="en-US" sz="1600" dirty="0">
                <a:latin typeface="Consolas" panose="020B0609020204030204" pitchFamily="49" charset="0"/>
              </a:rPr>
              <a:t>(false) creating new thread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main thread finished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promised thread running with true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</a:t>
            </a:r>
            <a:r>
              <a:rPr lang="en-US" sz="1600" dirty="0">
                <a:latin typeface="Consolas" panose="020B0609020204030204" pitchFamily="49" charset="0"/>
              </a:rPr>
              <a:t>(true) fulfilled and passed 12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 then block will now throw an error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</a:t>
            </a:r>
            <a:r>
              <a:rPr lang="en-US" sz="1600" dirty="0">
                <a:latin typeface="Consolas" panose="020B0609020204030204" pitchFamily="49" charset="0"/>
              </a:rPr>
              <a:t>(true) rejected and passed "Error: my error 1" to its successor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promised thread running with false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myPromise</a:t>
            </a:r>
            <a:r>
              <a:rPr lang="en-US" sz="1600" dirty="0">
                <a:latin typeface="Consolas" panose="020B0609020204030204" pitchFamily="49" charset="0"/>
              </a:rPr>
              <a:t>(false) rejected and passed "the flag was false" to its successor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45E8-99B8-47E3-97DE-1C30B22E185E}"/>
              </a:ext>
            </a:extLst>
          </p:cNvPr>
          <p:cNvSpPr txBox="1"/>
          <p:nvPr/>
        </p:nvSpPr>
        <p:spPr>
          <a:xfrm>
            <a:off x="9200271" y="812165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examples-4.2/example4.ts</a:t>
            </a:r>
          </a:p>
        </p:txBody>
      </p:sp>
    </p:spTree>
    <p:extLst>
      <p:ext uri="{BB962C8B-B14F-4D97-AF65-F5344CB8AC3E}">
        <p14:creationId xmlns:p14="http://schemas.microsoft.com/office/powerpoint/2010/main" val="293551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5237-E9D4-4D9D-946E-7913E3D4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.then and .catch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98E2-2790-4CCA-A19C-A77F13C8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to code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what if there are conditionals to worry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239E-1CDD-44E8-B0AF-7B31A3F4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1DB5FF-51CB-4569-B3B6-4E7E61CA190B}"/>
              </a:ext>
            </a:extLst>
          </p:cNvPr>
          <p:cNvSpPr/>
          <p:nvPr/>
        </p:nvSpPr>
        <p:spPr>
          <a:xfrm>
            <a:off x="1428900" y="2091958"/>
            <a:ext cx="788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somePromise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.catch()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there's more to do after the catch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.then()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.catch()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DA477-2B11-4B19-8176-ED239D6FAB44}"/>
              </a:ext>
            </a:extLst>
          </p:cNvPr>
          <p:cNvSpPr/>
          <p:nvPr/>
        </p:nvSpPr>
        <p:spPr>
          <a:xfrm>
            <a:off x="9138194" y="4783318"/>
            <a:ext cx="1688011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Yuck!</a:t>
            </a:r>
          </a:p>
        </p:txBody>
      </p:sp>
    </p:spTree>
    <p:extLst>
      <p:ext uri="{BB962C8B-B14F-4D97-AF65-F5344CB8AC3E}">
        <p14:creationId xmlns:p14="http://schemas.microsoft.com/office/powerpoint/2010/main" val="32685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71C-72BC-4673-B450-1ACCE887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this with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8C7C-C959-45C9-9E06-559B356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async function is declared with the </a:t>
            </a:r>
            <a:r>
              <a:rPr lang="en-US" b="1" dirty="0"/>
              <a:t>async</a:t>
            </a:r>
            <a:r>
              <a:rPr lang="en-US" dirty="0"/>
              <a:t> keyword.</a:t>
            </a:r>
          </a:p>
          <a:p>
            <a:r>
              <a:rPr lang="en-US" dirty="0"/>
              <a:t>Within an async function, you can call another function, and </a:t>
            </a:r>
            <a:r>
              <a:rPr lang="en-US" b="1" dirty="0"/>
              <a:t>await </a:t>
            </a:r>
            <a:r>
              <a:rPr lang="en-US" dirty="0"/>
              <a:t>its result.</a:t>
            </a:r>
          </a:p>
          <a:p>
            <a:r>
              <a:rPr lang="en-US" dirty="0"/>
              <a:t>You can also use try/catch within the body of the async function; the catch block in the try/catch becomes a catch handler on the async function you just called.</a:t>
            </a:r>
          </a:p>
          <a:p>
            <a:r>
              <a:rPr lang="en-US" dirty="0"/>
              <a:t>This sounds more complicated then it is.  Let's go back a few steps.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DCAD-6DF8-4FC3-97B1-E35EACD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6440-98B2-4B20-95D5-02954647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again at </a:t>
            </a:r>
            <a:r>
              <a:rPr lang="en-US" dirty="0" err="1"/>
              <a:t>myPromiseMaker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E9B6-A848-4189-904A-6C5B56D7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532D0-7D8B-4DD5-AB65-FEB6286CE1C3}"/>
              </a:ext>
            </a:extLst>
          </p:cNvPr>
          <p:cNvSpPr/>
          <p:nvPr/>
        </p:nvSpPr>
        <p:spPr>
          <a:xfrm>
            <a:off x="838200" y="1643515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makeNewThread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(callback: 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any) 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(callback)}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resolves or rejects depending on the value of the flag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myPromiseMaker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Promise&lt;number&gt;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 creating new thread`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Promise &lt;number&gt; ((fulfill, reject)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makeNewThread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`promised thread running with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(flag) { 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fulfill(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reject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 flag was false"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      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0C5AE25-C68C-44CD-97A9-F6A1DE582A97}"/>
              </a:ext>
            </a:extLst>
          </p:cNvPr>
          <p:cNvSpPr/>
          <p:nvPr/>
        </p:nvSpPr>
        <p:spPr>
          <a:xfrm>
            <a:off x="9492995" y="2706783"/>
            <a:ext cx="361423" cy="484632"/>
          </a:xfrm>
          <a:prstGeom prst="lef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236AE3-33B4-4816-9B40-16439437A47D}"/>
              </a:ext>
            </a:extLst>
          </p:cNvPr>
          <p:cNvSpPr/>
          <p:nvPr/>
        </p:nvSpPr>
        <p:spPr>
          <a:xfrm>
            <a:off x="9866564" y="2625933"/>
            <a:ext cx="2236927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we do this right now, in the caller's thread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4F36E6-0D40-4F28-BCEC-3D1914795AB5}"/>
              </a:ext>
            </a:extLst>
          </p:cNvPr>
          <p:cNvGrpSpPr/>
          <p:nvPr/>
        </p:nvGrpSpPr>
        <p:grpSpPr>
          <a:xfrm>
            <a:off x="8697351" y="3429000"/>
            <a:ext cx="3390102" cy="1807698"/>
            <a:chOff x="8697351" y="3429000"/>
            <a:chExt cx="3390102" cy="18076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07C95-DF65-4EEB-824F-9DB10799AEAA}"/>
                </a:ext>
              </a:extLst>
            </p:cNvPr>
            <p:cNvSpPr/>
            <p:nvPr/>
          </p:nvSpPr>
          <p:spPr>
            <a:xfrm>
              <a:off x="9850526" y="3713613"/>
              <a:ext cx="2236927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thread, sometime after the caller's thread is finished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5F1843A-FDF9-45ED-A7CE-F41B629E319E}"/>
                </a:ext>
              </a:extLst>
            </p:cNvPr>
            <p:cNvSpPr/>
            <p:nvPr/>
          </p:nvSpPr>
          <p:spPr>
            <a:xfrm rot="5400000">
              <a:off x="8367016" y="3759335"/>
              <a:ext cx="1807698" cy="1147028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1E72BE-D60C-4751-9D99-66F1814E3D4C}"/>
              </a:ext>
            </a:extLst>
          </p:cNvPr>
          <p:cNvSpPr/>
          <p:nvPr/>
        </p:nvSpPr>
        <p:spPr>
          <a:xfrm>
            <a:off x="4610451" y="5632290"/>
            <a:ext cx="6051981" cy="949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Exercise: turn this into a static method of an object that will keep track of the number of threads it's created, so you can know which "promised thread" is which.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64F73-B5BD-40D1-972A-849C62147986}"/>
              </a:ext>
            </a:extLst>
          </p:cNvPr>
          <p:cNvSpPr/>
          <p:nvPr/>
        </p:nvSpPr>
        <p:spPr>
          <a:xfrm>
            <a:off x="8981401" y="437623"/>
            <a:ext cx="3122090" cy="1195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We'll abstract away from </a:t>
            </a:r>
            <a:r>
              <a:rPr lang="en-US" sz="1600" b="1" dirty="0" err="1">
                <a:solidFill>
                  <a:schemeClr val="tx1"/>
                </a:solidFill>
                <a:latin typeface="Ink Free" panose="03080402000500000000" pitchFamily="66" charset="0"/>
              </a:rPr>
              <a:t>setTimeout</a:t>
            </a:r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, because there might be other ways to just create a new thread and nothing else.</a:t>
            </a:r>
          </a:p>
        </p:txBody>
      </p:sp>
    </p:spTree>
    <p:extLst>
      <p:ext uri="{BB962C8B-B14F-4D97-AF65-F5344CB8AC3E}">
        <p14:creationId xmlns:p14="http://schemas.microsoft.com/office/powerpoint/2010/main" val="328110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1192-8516-4009-88D2-48269037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here's a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61BD5-E8A4-47ED-89E0-F282518E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3B929-E7B7-4FDF-9740-AA4F96CDC519}"/>
              </a:ext>
            </a:extLst>
          </p:cNvPr>
          <p:cNvSpPr/>
          <p:nvPr/>
        </p:nvSpPr>
        <p:spPr>
          <a:xfrm>
            <a:off x="838200" y="1555036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makeNewPromise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doThisLater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.then(value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doThisLater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onFailure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errmsg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9A85AE-C25B-4557-A72F-DF2411208117}"/>
              </a:ext>
            </a:extLst>
          </p:cNvPr>
          <p:cNvGrpSpPr/>
          <p:nvPr/>
        </p:nvGrpSpPr>
        <p:grpSpPr>
          <a:xfrm>
            <a:off x="3399106" y="4415837"/>
            <a:ext cx="5744894" cy="646331"/>
            <a:chOff x="6358597" y="2625933"/>
            <a:chExt cx="5744894" cy="64633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02499C90-ADC9-4F18-A24B-87F9FFB60AAB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21747-84BB-4B1A-A883-9B10A036D498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thread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51513-DAE6-4AEA-BF41-E5739A59F607}"/>
              </a:ext>
            </a:extLst>
          </p:cNvPr>
          <p:cNvGrpSpPr/>
          <p:nvPr/>
        </p:nvGrpSpPr>
        <p:grpSpPr>
          <a:xfrm>
            <a:off x="6096000" y="4937298"/>
            <a:ext cx="3335223" cy="1677573"/>
            <a:chOff x="6250745" y="2198077"/>
            <a:chExt cx="3335223" cy="16775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DC1FAC-1302-4D89-8F46-09C736B1B346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thread, sometime after the caller's thread is finished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21F0F4C-05BC-4A24-A8D7-96067E197672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067D38-F94D-4008-8FBC-43666AD71511}"/>
              </a:ext>
            </a:extLst>
          </p:cNvPr>
          <p:cNvSpPr/>
          <p:nvPr/>
        </p:nvSpPr>
        <p:spPr>
          <a:xfrm>
            <a:off x="38461" y="4754771"/>
            <a:ext cx="1600424" cy="752621"/>
          </a:xfrm>
          <a:prstGeom prst="rightArrow">
            <a:avLst>
              <a:gd name="adj1" fmla="val 7990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write this: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BB347D2-32A6-49BB-BF70-4799C112610F}"/>
              </a:ext>
            </a:extLst>
          </p:cNvPr>
          <p:cNvSpPr/>
          <p:nvPr/>
        </p:nvSpPr>
        <p:spPr>
          <a:xfrm>
            <a:off x="38460" y="2243797"/>
            <a:ext cx="1600425" cy="752621"/>
          </a:xfrm>
          <a:prstGeom prst="rightArrow">
            <a:avLst>
              <a:gd name="adj1" fmla="val 7990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instead of this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7C72D5-8BEF-4660-878E-596DBF16AA3F}"/>
              </a:ext>
            </a:extLst>
          </p:cNvPr>
          <p:cNvGrpSpPr/>
          <p:nvPr/>
        </p:nvGrpSpPr>
        <p:grpSpPr>
          <a:xfrm>
            <a:off x="3094306" y="1735937"/>
            <a:ext cx="5744894" cy="646331"/>
            <a:chOff x="6358597" y="2625933"/>
            <a:chExt cx="5744894" cy="646331"/>
          </a:xfrm>
        </p:grpSpPr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A43860E-C3A6-4881-9354-774D0713B2E8}"/>
                </a:ext>
              </a:extLst>
            </p:cNvPr>
            <p:cNvSpPr/>
            <p:nvPr/>
          </p:nvSpPr>
          <p:spPr>
            <a:xfrm>
              <a:off x="6358597" y="2706783"/>
              <a:ext cx="3495821" cy="484632"/>
            </a:xfrm>
            <a:prstGeom prst="leftArrow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A08420-2AA7-4970-AD6F-23DCA3A71CAF}"/>
                </a:ext>
              </a:extLst>
            </p:cNvPr>
            <p:cNvSpPr/>
            <p:nvPr/>
          </p:nvSpPr>
          <p:spPr>
            <a:xfrm>
              <a:off x="9866564" y="2625933"/>
              <a:ext cx="2236927" cy="64633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 do this right now, in the caller's thread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494F67-F5A5-445B-9956-56907455FFCA}"/>
              </a:ext>
            </a:extLst>
          </p:cNvPr>
          <p:cNvGrpSpPr/>
          <p:nvPr/>
        </p:nvGrpSpPr>
        <p:grpSpPr>
          <a:xfrm>
            <a:off x="6096000" y="2227863"/>
            <a:ext cx="3335223" cy="1677573"/>
            <a:chOff x="6250745" y="2198077"/>
            <a:chExt cx="3335223" cy="16775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440313-88B9-4196-984D-A20559E9728B}"/>
                </a:ext>
              </a:extLst>
            </p:cNvPr>
            <p:cNvSpPr/>
            <p:nvPr/>
          </p:nvSpPr>
          <p:spPr>
            <a:xfrm>
              <a:off x="7452872" y="2398322"/>
              <a:ext cx="2133096" cy="147732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we'll do this stuff in the new thread, sometime after the caller's thread is finished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0AFD65B-87C0-447F-AD40-81FF429D8CA0}"/>
                </a:ext>
              </a:extLst>
            </p:cNvPr>
            <p:cNvSpPr/>
            <p:nvPr/>
          </p:nvSpPr>
          <p:spPr>
            <a:xfrm rot="5400000">
              <a:off x="6338107" y="2110715"/>
              <a:ext cx="1027404" cy="1202127"/>
            </a:xfrm>
            <a:prstGeom prst="triangl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2C2B4E-07E0-42D6-AAE0-46C414465180}"/>
              </a:ext>
            </a:extLst>
          </p:cNvPr>
          <p:cNvGrpSpPr/>
          <p:nvPr/>
        </p:nvGrpSpPr>
        <p:grpSpPr>
          <a:xfrm>
            <a:off x="9676289" y="3543415"/>
            <a:ext cx="2089051" cy="1200329"/>
            <a:chOff x="9826284" y="3494027"/>
            <a:chExt cx="2089051" cy="1200329"/>
          </a:xfrm>
        </p:grpSpPr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F1D9F248-993D-4232-A0F8-68923FCDB68B}"/>
                </a:ext>
              </a:extLst>
            </p:cNvPr>
            <p:cNvSpPr/>
            <p:nvPr/>
          </p:nvSpPr>
          <p:spPr>
            <a:xfrm>
              <a:off x="9826284" y="3604987"/>
              <a:ext cx="484632" cy="978408"/>
            </a:xfrm>
            <a:prstGeom prst="up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3F962-46FA-4383-A022-AD4F98BEAD75}"/>
                </a:ext>
              </a:extLst>
            </p:cNvPr>
            <p:cNvSpPr/>
            <p:nvPr/>
          </p:nvSpPr>
          <p:spPr>
            <a:xfrm>
              <a:off x="10439911" y="3494027"/>
              <a:ext cx="1475424" cy="120032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the </a:t>
              </a:r>
              <a:r>
                <a:rPr lang="en-US" b="1" dirty="0"/>
                <a:t>async</a:t>
              </a:r>
              <a:r>
                <a:rPr lang="en-US" dirty="0"/>
                <a:t> keyword tells the compiler to translate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1551147-3434-4599-83CC-AF3616E5A192}"/>
              </a:ext>
            </a:extLst>
          </p:cNvPr>
          <p:cNvSpPr/>
          <p:nvPr/>
        </p:nvSpPr>
        <p:spPr>
          <a:xfrm>
            <a:off x="9676289" y="5562281"/>
            <a:ext cx="551400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534F8A-CBD8-49EE-A81E-F478E1CAE16C}"/>
              </a:ext>
            </a:extLst>
          </p:cNvPr>
          <p:cNvSpPr/>
          <p:nvPr/>
        </p:nvSpPr>
        <p:spPr>
          <a:xfrm>
            <a:off x="9676289" y="2355545"/>
            <a:ext cx="950058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into this</a:t>
            </a:r>
          </a:p>
        </p:txBody>
      </p:sp>
    </p:spTree>
    <p:extLst>
      <p:ext uri="{BB962C8B-B14F-4D97-AF65-F5344CB8AC3E}">
        <p14:creationId xmlns:p14="http://schemas.microsoft.com/office/powerpoint/2010/main" val="387689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A3C1-1BB1-4F4B-9757-1283B9B6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0D8B-D542-4178-AD8B-43A1415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2C2CC-8712-4941-AB0F-1B2F0FE4D57B}"/>
              </a:ext>
            </a:extLst>
          </p:cNvPr>
          <p:cNvSpPr/>
          <p:nvPr/>
        </p:nvSpPr>
        <p:spPr>
          <a:xfrm>
            <a:off x="838199" y="1429045"/>
            <a:ext cx="111685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driver(flag: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(flag)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.then(n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fulfilled and passed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.catch(n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rejected and passed 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'main thread finished'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prepared to:</a:t>
            </a:r>
          </a:p>
          <a:p>
            <a:pPr lvl="1"/>
            <a:r>
              <a:rPr lang="en-US" dirty="0"/>
              <a:t>Explain how a sequence of then/catch handlers handle successful promises and errors</a:t>
            </a:r>
          </a:p>
          <a:p>
            <a:pPr lvl="1"/>
            <a:r>
              <a:rPr lang="en-US" dirty="0"/>
              <a:t>Explain how async/await works with try/catch to make asynchronous programming easier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D25D-46F4-41FB-9A85-CEBFC22F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Rewritten with async/await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A7F0-5732-4269-A80B-DD8DEE8B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16100-3F2A-4F13-A0B9-3547F023A7DF}"/>
              </a:ext>
            </a:extLst>
          </p:cNvPr>
          <p:cNvSpPr/>
          <p:nvPr/>
        </p:nvSpPr>
        <p:spPr>
          <a:xfrm>
            <a:off x="753793" y="1637609"/>
            <a:ext cx="998688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driver(flag: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`starting 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(flag)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fulfilled and passed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 rejected and passed 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to its successor`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driver(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'main thread finished'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7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E2B9-BCFF-45D7-91B4-0A233C7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know about </a:t>
            </a:r>
            <a:r>
              <a:rPr lang="en-US" b="1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B230-34E8-484A-9F29-A7355A94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async functions always returns a promise.</a:t>
            </a:r>
          </a:p>
          <a:p>
            <a:r>
              <a:rPr lang="en-US" dirty="0"/>
              <a:t>The async keyword tells the compiler to do the translation</a:t>
            </a:r>
          </a:p>
          <a:p>
            <a:r>
              <a:rPr lang="en-US" dirty="0"/>
              <a:t>Therefore, await makes no sense except in the body of an async function.</a:t>
            </a:r>
          </a:p>
          <a:p>
            <a:r>
              <a:rPr lang="en-US" dirty="0"/>
              <a:t>The try/catch is optional.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7812-3D1D-4DBB-AA20-0CA0780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216-07F4-4D42-896B-B8F23F67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was a long story to reach a simple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DDE-D149-4788-9888-D21A657A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66" y="1500160"/>
            <a:ext cx="7818180" cy="4351338"/>
          </a:xfrm>
        </p:spPr>
        <p:txBody>
          <a:bodyPr/>
          <a:lstStyle/>
          <a:p>
            <a:r>
              <a:rPr lang="en-US" dirty="0"/>
              <a:t>A useful but complex pattern of behaviors is encapsulated in a single language construct.</a:t>
            </a:r>
          </a:p>
          <a:p>
            <a:r>
              <a:rPr lang="en-US" dirty="0"/>
              <a:t>In the olden days, this might have been a "design pattern"</a:t>
            </a:r>
          </a:p>
          <a:p>
            <a:r>
              <a:rPr lang="en-US" dirty="0"/>
              <a:t>Illustrates the power of programming-language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031B8-B808-4D3B-AF18-CCC6573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</a:t>
            </a:r>
            <a:r>
              <a:rPr lang="en-US" dirty="0" err="1"/>
              <a:t>nw</a:t>
            </a:r>
            <a:r>
              <a:rPr lang="en-US" dirty="0"/>
              <a:t> be able to:</a:t>
            </a:r>
          </a:p>
          <a:p>
            <a:pPr lvl="1"/>
            <a:r>
              <a:rPr lang="en-US" dirty="0"/>
              <a:t>Explain how a sequence of then/catch handlers handle successful promises and errors</a:t>
            </a:r>
          </a:p>
          <a:p>
            <a:pPr lvl="1"/>
            <a:r>
              <a:rPr lang="en-US" dirty="0"/>
              <a:t>Explain how async/await works with try/catch to make asynchronous programming easier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0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F5D1-637C-4E99-9B7E-CFC7008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381D-29B3-491E-886B-F9B36242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20051-B35E-47F9-BDAC-1CE0452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71B6-5576-4D6E-B62E-DDC4EFA6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The </a:t>
            </a:r>
            <a:r>
              <a:rPr lang="en-US" dirty="0" err="1"/>
              <a:t>Javascript</a:t>
            </a:r>
            <a:r>
              <a:rPr lang="en-US" dirty="0"/>
              <a:t> runtime maintains a pool of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707E-0386-4226-844F-89D0672B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time, one thread is running and the others are waiting.</a:t>
            </a:r>
          </a:p>
          <a:p>
            <a:r>
              <a:rPr lang="en-US" dirty="0"/>
              <a:t>Each waiting thread has a condition that must be satisfied before it is ready for execution</a:t>
            </a:r>
          </a:p>
          <a:p>
            <a:r>
              <a:rPr lang="en-US" dirty="0"/>
              <a:t>Here's a thread:  it's got its ready condition.  The color of the head tells us whether it's ready for execution: green if it's ready, red if not.</a:t>
            </a:r>
          </a:p>
          <a:p>
            <a:r>
              <a:rPr lang="en-US" dirty="0"/>
              <a:t>This one is not ready.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2577-ECB6-49AC-BE3F-60A59EF2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50CD60-D7FE-4373-99BA-372F9DC6B731}"/>
              </a:ext>
            </a:extLst>
          </p:cNvPr>
          <p:cNvGrpSpPr/>
          <p:nvPr/>
        </p:nvGrpSpPr>
        <p:grpSpPr>
          <a:xfrm>
            <a:off x="9425354" y="2349305"/>
            <a:ext cx="492369" cy="2286000"/>
            <a:chOff x="9425354" y="2349305"/>
            <a:chExt cx="492369" cy="2286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56368-AC5F-4E66-A630-75944655AAF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solidFill>
              <a:srgbClr val="FF0000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F71BBE-38CF-43FC-B5DE-2F19D2FF8D1E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90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A5950D-DBF5-4A57-8218-597F8784F697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Threads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55CAC-64CF-460E-A7AD-AF4EEAA5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execution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2DBC6-604C-4DC8-B02B-88E17680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BFC51F-B457-42DF-BA7E-D84062331D12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7E9511-E38B-4A1E-93B7-FFDD42941B1F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1E442-3056-4D56-B189-736A1CD702E4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DF076-3E07-4569-A365-EEE433D78EDE}"/>
              </a:ext>
            </a:extLst>
          </p:cNvPr>
          <p:cNvGrpSpPr/>
          <p:nvPr/>
        </p:nvGrpSpPr>
        <p:grpSpPr>
          <a:xfrm>
            <a:off x="6724426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1AAE75-1CF2-41FB-B32E-DB12B5A792F0}"/>
                </a:ext>
              </a:extLst>
            </p:cNvPr>
            <p:cNvCxnSpPr>
              <a:stCxn id="12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896FD-6EC9-4D0A-A515-68E24C382EE3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0C5FD5-6B00-444C-8260-A86C08AD94DD}"/>
              </a:ext>
            </a:extLst>
          </p:cNvPr>
          <p:cNvGrpSpPr/>
          <p:nvPr/>
        </p:nvGrpSpPr>
        <p:grpSpPr>
          <a:xfrm>
            <a:off x="8944922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B283A9-E305-4E23-A6CD-C270DE0A487C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316812-06F2-4866-9FF2-87F1C605C22B}"/>
                </a:ext>
              </a:extLst>
            </p:cNvPr>
            <p:cNvCxnSpPr>
              <a:stCxn id="18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567FE7-B1A6-43AA-B4EC-1FD6792FDAFD}"/>
              </a:ext>
            </a:extLst>
          </p:cNvPr>
          <p:cNvGrpSpPr/>
          <p:nvPr/>
        </p:nvGrpSpPr>
        <p:grpSpPr>
          <a:xfrm>
            <a:off x="10055169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65910-9AF1-4486-94BB-CD15016CBA8B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D129D4-DA79-4EEA-820F-F3115552F6AC}"/>
                </a:ext>
              </a:extLst>
            </p:cNvPr>
            <p:cNvCxnSpPr>
              <a:stCxn id="21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809135-DFF8-4539-9EB8-6302D9236D2E}"/>
              </a:ext>
            </a:extLst>
          </p:cNvPr>
          <p:cNvGrpSpPr/>
          <p:nvPr/>
        </p:nvGrpSpPr>
        <p:grpSpPr>
          <a:xfrm>
            <a:off x="5614178" y="2816470"/>
            <a:ext cx="492369" cy="2286000"/>
            <a:chOff x="9425354" y="2349305"/>
            <a:chExt cx="492369" cy="2286000"/>
          </a:xfrm>
          <a:solidFill>
            <a:srgbClr val="FF0000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EE5C0A-ED68-457D-A33C-EBFAFFA969AB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02289E-8A75-4D52-807C-A12DA3F6B22D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65C0D4-2B91-47F7-82FA-11D2F1ED3289}"/>
              </a:ext>
            </a:extLst>
          </p:cNvPr>
          <p:cNvGrpSpPr/>
          <p:nvPr/>
        </p:nvGrpSpPr>
        <p:grpSpPr>
          <a:xfrm>
            <a:off x="7834674" y="2816470"/>
            <a:ext cx="492369" cy="2286000"/>
            <a:chOff x="9425354" y="2349305"/>
            <a:chExt cx="492369" cy="2286000"/>
          </a:xfrm>
          <a:solidFill>
            <a:srgbClr val="00B050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69D103-02A4-4DFB-8EC4-8920F174DC44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grp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AA174A-94E7-4F17-A913-311FDDE7BAC6}"/>
                </a:ext>
              </a:extLst>
            </p:cNvPr>
            <p:cNvCxnSpPr>
              <a:stCxn id="15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grpFill/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F096F8-4072-4321-9F88-B80C501C0D20}"/>
              </a:ext>
            </a:extLst>
          </p:cNvPr>
          <p:cNvSpPr txBox="1"/>
          <p:nvPr/>
        </p:nvSpPr>
        <p:spPr>
          <a:xfrm>
            <a:off x="690491" y="1953608"/>
            <a:ext cx="326136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thread</a:t>
            </a:r>
          </a:p>
        </p:txBody>
      </p:sp>
    </p:spTree>
    <p:extLst>
      <p:ext uri="{BB962C8B-B14F-4D97-AF65-F5344CB8AC3E}">
        <p14:creationId xmlns:p14="http://schemas.microsoft.com/office/powerpoint/2010/main" val="394074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6B5-4612-475F-9266-6070B9C1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the running thread completes, the scheduler chooses one of the other ready threads to execute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BDF9-C2D3-4729-AD8D-65CFED72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23DC2F-365A-4AEB-9EF0-119ABA15C84E}"/>
              </a:ext>
            </a:extLst>
          </p:cNvPr>
          <p:cNvSpPr/>
          <p:nvPr/>
        </p:nvSpPr>
        <p:spPr>
          <a:xfrm>
            <a:off x="4886177" y="1749266"/>
            <a:ext cx="6615332" cy="41833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Pool of Waiting Threads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31E50-2BAE-404B-A563-ACBB75D9DD8B}"/>
              </a:ext>
            </a:extLst>
          </p:cNvPr>
          <p:cNvGrpSpPr/>
          <p:nvPr/>
        </p:nvGrpSpPr>
        <p:grpSpPr>
          <a:xfrm>
            <a:off x="1980614" y="2816470"/>
            <a:ext cx="492369" cy="2286000"/>
            <a:chOff x="9425354" y="2349305"/>
            <a:chExt cx="492369" cy="2286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C033A2-9B45-4506-AB38-8BEFE08869ED}"/>
                </a:ext>
              </a:extLst>
            </p:cNvPr>
            <p:cNvSpPr/>
            <p:nvPr/>
          </p:nvSpPr>
          <p:spPr>
            <a:xfrm>
              <a:off x="9425354" y="2349305"/>
              <a:ext cx="492369" cy="492369"/>
            </a:xfrm>
            <a:prstGeom prst="ellipse">
              <a:avLst/>
            </a:pr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B7FC8E-B6BD-40A4-A3A9-5070182217CD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9664505" y="2841674"/>
              <a:ext cx="7034" cy="1793631"/>
            </a:xfrm>
            <a:prstGeom prst="line">
              <a:avLst/>
            </a:prstGeom>
            <a:ln w="444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ACE086-2315-4BE9-8CB0-0DD9D662FCE9}"/>
              </a:ext>
            </a:extLst>
          </p:cNvPr>
          <p:cNvGrpSpPr/>
          <p:nvPr/>
        </p:nvGrpSpPr>
        <p:grpSpPr>
          <a:xfrm>
            <a:off x="5614178" y="2816470"/>
            <a:ext cx="4933360" cy="2286000"/>
            <a:chOff x="5614178" y="2816470"/>
            <a:chExt cx="4933360" cy="2286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80647D-D6EB-4072-AB8B-C4B501BB8AEB}"/>
                </a:ext>
              </a:extLst>
            </p:cNvPr>
            <p:cNvGrpSpPr/>
            <p:nvPr/>
          </p:nvGrpSpPr>
          <p:grpSpPr>
            <a:xfrm>
              <a:off x="6724426" y="2816470"/>
              <a:ext cx="492369" cy="2286000"/>
              <a:chOff x="9425354" y="2349305"/>
              <a:chExt cx="492369" cy="2286000"/>
            </a:xfrm>
            <a:solidFill>
              <a:srgbClr val="00B050"/>
            </a:solidFill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BBEA76-81FF-40A6-B586-3742C6AE173C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283931-4022-4370-B4D7-872BF5D9EFAD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1AB54C-93E1-41E2-B149-5CC7683BF4D5}"/>
                </a:ext>
              </a:extLst>
            </p:cNvPr>
            <p:cNvGrpSpPr/>
            <p:nvPr/>
          </p:nvGrpSpPr>
          <p:grpSpPr>
            <a:xfrm>
              <a:off x="8944922" y="2816470"/>
              <a:ext cx="492369" cy="2286000"/>
              <a:chOff x="9425354" y="2349305"/>
              <a:chExt cx="492369" cy="2286000"/>
            </a:xfrm>
            <a:solidFill>
              <a:srgbClr val="FF0000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C207F3-73A5-417B-BD96-BD1017859CD3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17B3973-2B49-4F12-9426-57D2604A26E0}"/>
                  </a:ext>
                </a:extLst>
              </p:cNvPr>
              <p:cNvCxnSpPr>
                <a:stCxn id="13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E9661-2174-4380-AD29-91E23FEDE506}"/>
                </a:ext>
              </a:extLst>
            </p:cNvPr>
            <p:cNvGrpSpPr/>
            <p:nvPr/>
          </p:nvGrpSpPr>
          <p:grpSpPr>
            <a:xfrm>
              <a:off x="10055169" y="2816470"/>
              <a:ext cx="492369" cy="2286000"/>
              <a:chOff x="9425354" y="2349305"/>
              <a:chExt cx="492369" cy="2286000"/>
            </a:xfrm>
            <a:solidFill>
              <a:srgbClr val="FF0000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C4B407-DBC9-4CD3-90C2-3B2B74152D19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FC7061-B0FD-4532-B944-735DB2CE9051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CEA52E-9B61-434A-A9E7-7E5F8FB9AE93}"/>
                </a:ext>
              </a:extLst>
            </p:cNvPr>
            <p:cNvGrpSpPr/>
            <p:nvPr/>
          </p:nvGrpSpPr>
          <p:grpSpPr>
            <a:xfrm>
              <a:off x="5614178" y="2816470"/>
              <a:ext cx="492369" cy="2286000"/>
              <a:chOff x="9425354" y="2349305"/>
              <a:chExt cx="492369" cy="2286000"/>
            </a:xfrm>
            <a:solidFill>
              <a:srgbClr val="FF0000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9BBDF2-229F-477E-8347-C972FD66F67E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B45636-EDEB-446E-ADFE-F2504ED661FD}"/>
                  </a:ext>
                </a:extLst>
              </p:cNvPr>
              <p:cNvCxnSpPr>
                <a:stCxn id="19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028469-8EEC-4220-922D-FC4B9FE7E217}"/>
                </a:ext>
              </a:extLst>
            </p:cNvPr>
            <p:cNvGrpSpPr/>
            <p:nvPr/>
          </p:nvGrpSpPr>
          <p:grpSpPr>
            <a:xfrm>
              <a:off x="7834674" y="2816470"/>
              <a:ext cx="492369" cy="2286000"/>
              <a:chOff x="9425354" y="2349305"/>
              <a:chExt cx="492369" cy="2286000"/>
            </a:xfrm>
            <a:solidFill>
              <a:srgbClr val="00B050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3B4D4A-2EE0-4DE8-8751-3D65077D82BA}"/>
                  </a:ext>
                </a:extLst>
              </p:cNvPr>
              <p:cNvSpPr/>
              <p:nvPr/>
            </p:nvSpPr>
            <p:spPr>
              <a:xfrm>
                <a:off x="9425354" y="2349305"/>
                <a:ext cx="492369" cy="492369"/>
              </a:xfrm>
              <a:prstGeom prst="ellipse">
                <a:avLst/>
              </a:prstGeom>
              <a:grp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9B27E1-DA9B-437A-82DB-92932431C11A}"/>
                  </a:ext>
                </a:extLst>
              </p:cNvPr>
              <p:cNvCxnSpPr>
                <a:stCxn id="22" idx="4"/>
              </p:cNvCxnSpPr>
              <p:nvPr/>
            </p:nvCxnSpPr>
            <p:spPr>
              <a:xfrm flipH="1">
                <a:off x="9664505" y="2841674"/>
                <a:ext cx="7034" cy="1793631"/>
              </a:xfrm>
              <a:prstGeom prst="line">
                <a:avLst/>
              </a:prstGeom>
              <a:grpFill/>
              <a:ln w="444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36EB846-F462-4EE4-A717-112F8F115B7E}"/>
              </a:ext>
            </a:extLst>
          </p:cNvPr>
          <p:cNvSpPr txBox="1"/>
          <p:nvPr/>
        </p:nvSpPr>
        <p:spPr>
          <a:xfrm>
            <a:off x="690491" y="1953608"/>
            <a:ext cx="326136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The running thread</a:t>
            </a:r>
          </a:p>
        </p:txBody>
      </p:sp>
    </p:spTree>
    <p:extLst>
      <p:ext uri="{BB962C8B-B14F-4D97-AF65-F5344CB8AC3E}">
        <p14:creationId xmlns:p14="http://schemas.microsoft.com/office/powerpoint/2010/main" val="22071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6949-0DD6-42A5-881B-31DBC8B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a thread become ready?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0E7F-E263-4754-A218-E7B43812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roughly 3 ways in which a thread can become ready:</a:t>
            </a:r>
          </a:p>
          <a:p>
            <a:pPr lvl="1"/>
            <a:r>
              <a:rPr lang="en-US" dirty="0"/>
              <a:t>it can become ready at a specific time. </a:t>
            </a:r>
          </a:p>
          <a:p>
            <a:pPr lvl="1"/>
            <a:r>
              <a:rPr lang="en-US" dirty="0"/>
              <a:t>it can become ready when some input/output event occurs</a:t>
            </a:r>
          </a:p>
          <a:p>
            <a:pPr lvl="1"/>
            <a:r>
              <a:rPr lang="en-US" dirty="0"/>
              <a:t>it can become ready when some other thread or threads complete.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6BE9E-EC27-4CE5-9550-8B49A6C1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615737F-0A92-45CA-9F9A-FBBAA6AA2EE2}"/>
              </a:ext>
            </a:extLst>
          </p:cNvPr>
          <p:cNvSpPr/>
          <p:nvPr/>
        </p:nvSpPr>
        <p:spPr>
          <a:xfrm>
            <a:off x="8510266" y="2528972"/>
            <a:ext cx="3374428" cy="1130498"/>
          </a:xfrm>
          <a:prstGeom prst="leftArrow">
            <a:avLst>
              <a:gd name="adj1" fmla="val 47813"/>
              <a:gd name="adj2" fmla="val 5000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our focus in this lesson</a:t>
            </a:r>
          </a:p>
        </p:txBody>
      </p:sp>
    </p:spTree>
    <p:extLst>
      <p:ext uri="{BB962C8B-B14F-4D97-AF65-F5344CB8AC3E}">
        <p14:creationId xmlns:p14="http://schemas.microsoft.com/office/powerpoint/2010/main" val="9665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7C7598-6B85-4F6D-BB2F-A28D940B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1526D-C678-425B-BB7F-1640758E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generate some promises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518F-5CBF-47DA-912A-8595C4D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49F4E3-819C-4645-87EA-18764E7DAEC1}"/>
              </a:ext>
            </a:extLst>
          </p:cNvPr>
          <p:cNvSpPr/>
          <p:nvPr/>
        </p:nvSpPr>
        <p:spPr>
          <a:xfrm>
            <a:off x="838200" y="1500160"/>
            <a:ext cx="10657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resolves or rejects depending on the value of the flag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myPromiseMaker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(flag: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Promise&lt;number&gt;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] creating new thread`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Promise &lt;number&gt; ((resolve, reject)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`promised thread running with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(flag) {  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resolve(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reject 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 flag was false"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     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9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26D-C678-425B-BB7F-1640758E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it fails?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518F-5CBF-47DA-912A-8595C4D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C07FE1-3CB1-4207-BEBB-B3C7773955CF}"/>
              </a:ext>
            </a:extLst>
          </p:cNvPr>
          <p:cNvSpPr/>
          <p:nvPr/>
        </p:nvSpPr>
        <p:spPr>
          <a:xfrm>
            <a:off x="1113924" y="4947529"/>
            <a:ext cx="879231" cy="58380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EF891-90F8-42D3-972C-7974330AF56A}"/>
              </a:ext>
            </a:extLst>
          </p:cNvPr>
          <p:cNvSpPr/>
          <p:nvPr/>
        </p:nvSpPr>
        <p:spPr>
          <a:xfrm>
            <a:off x="838199" y="1510327"/>
            <a:ext cx="9374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promiseMaker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(true)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.then(n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myPromise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(true) passed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to its successor`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'main thread finished'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83509C-017E-4CB0-A191-FDE62D96D60A}"/>
              </a:ext>
            </a:extLst>
          </p:cNvPr>
          <p:cNvSpPr/>
          <p:nvPr/>
        </p:nvSpPr>
        <p:spPr>
          <a:xfrm>
            <a:off x="2514599" y="3708161"/>
            <a:ext cx="8507437" cy="313932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myPromiseMaker</a:t>
            </a:r>
            <a:r>
              <a:rPr lang="en-US" dirty="0">
                <a:latin typeface="Consolas" panose="020B0609020204030204" pitchFamily="49" charset="0"/>
              </a:rPr>
              <a:t>[true] creating new thread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myPromiseMaker</a:t>
            </a:r>
            <a:r>
              <a:rPr lang="en-US" dirty="0">
                <a:latin typeface="Consolas" panose="020B0609020204030204" pitchFamily="49" charset="0"/>
              </a:rPr>
              <a:t>[false] creating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main thread finished</a:t>
            </a:r>
          </a:p>
          <a:p>
            <a:r>
              <a:rPr lang="en-US" dirty="0">
                <a:latin typeface="Consolas" panose="020B0609020204030204" pitchFamily="49" charset="0"/>
              </a:rPr>
              <a:t>promised thread running with true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myPromise</a:t>
            </a:r>
            <a:r>
              <a:rPr lang="en-US" dirty="0">
                <a:latin typeface="Consolas" panose="020B0609020204030204" pitchFamily="49" charset="0"/>
              </a:rPr>
              <a:t>(true) passed 12 to its successor</a:t>
            </a:r>
          </a:p>
          <a:p>
            <a:r>
              <a:rPr lang="en-US" dirty="0">
                <a:latin typeface="Consolas" panose="020B0609020204030204" pitchFamily="49" charset="0"/>
              </a:rPr>
              <a:t>promised thread running with false</a:t>
            </a:r>
          </a:p>
          <a:p>
            <a:r>
              <a:rPr lang="en-US" dirty="0">
                <a:latin typeface="Consolas" panose="020B0609020204030204" pitchFamily="49" charset="0"/>
              </a:rPr>
              <a:t>(node:18840) </a:t>
            </a:r>
            <a:r>
              <a:rPr lang="en-US" dirty="0" err="1">
                <a:latin typeface="Consolas" panose="020B0609020204030204" pitchFamily="49" charset="0"/>
              </a:rPr>
              <a:t>UnhandledPromiseRejectionWarning</a:t>
            </a:r>
            <a:r>
              <a:rPr lang="en-US" dirty="0">
                <a:latin typeface="Consolas" panose="020B0609020204030204" pitchFamily="49" charset="0"/>
              </a:rPr>
              <a:t>: the flag was false</a:t>
            </a:r>
          </a:p>
          <a:p>
            <a:r>
              <a:rPr lang="en-US" dirty="0">
                <a:latin typeface="Consolas" panose="020B0609020204030204" pitchFamily="49" charset="0"/>
              </a:rPr>
              <a:t>(node:18840) </a:t>
            </a:r>
            <a:r>
              <a:rPr lang="en-US" dirty="0" err="1">
                <a:latin typeface="Consolas" panose="020B0609020204030204" pitchFamily="49" charset="0"/>
              </a:rPr>
              <a:t>UnhandledPromiseRejectionWarning</a:t>
            </a:r>
            <a:r>
              <a:rPr lang="en-US" dirty="0">
                <a:latin typeface="Consolas" panose="020B0609020204030204" pitchFamily="49" charset="0"/>
              </a:rPr>
              <a:t>: Unhandled promise rejection. This error originated either by throwing inside of an async function without a catch block, or by rejecting a promise which was not handled with .catch().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56A4C-54B4-4D30-925D-0BF0FA2A597C}"/>
              </a:ext>
            </a:extLst>
          </p:cNvPr>
          <p:cNvSpPr txBox="1"/>
          <p:nvPr/>
        </p:nvSpPr>
        <p:spPr>
          <a:xfrm>
            <a:off x="9186203" y="311704"/>
            <a:ext cx="26433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examples-4.2/example1.ts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5C12C-7C08-4AFB-8080-4D2217C7BF4D}"/>
              </a:ext>
            </a:extLst>
          </p:cNvPr>
          <p:cNvSpPr/>
          <p:nvPr/>
        </p:nvSpPr>
        <p:spPr>
          <a:xfrm>
            <a:off x="9839291" y="1101452"/>
            <a:ext cx="1688011" cy="1071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DRY failure!!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36A8708-4186-4835-A688-70571F5C2707}"/>
              </a:ext>
            </a:extLst>
          </p:cNvPr>
          <p:cNvSpPr/>
          <p:nvPr/>
        </p:nvSpPr>
        <p:spPr>
          <a:xfrm>
            <a:off x="3024554" y="1155015"/>
            <a:ext cx="6794695" cy="1461576"/>
          </a:xfrm>
          <a:custGeom>
            <a:avLst/>
            <a:gdLst>
              <a:gd name="connsiteX0" fmla="*/ 6794695 w 6794695"/>
              <a:gd name="connsiteY0" fmla="*/ 469803 h 1461576"/>
              <a:gd name="connsiteX1" fmla="*/ 4825218 w 6794695"/>
              <a:gd name="connsiteY1" fmla="*/ 47773 h 1461576"/>
              <a:gd name="connsiteX2" fmla="*/ 0 w 6794695"/>
              <a:gd name="connsiteY2" fmla="*/ 1461576 h 14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4695" h="1461576">
                <a:moveTo>
                  <a:pt x="6794695" y="469803"/>
                </a:moveTo>
                <a:cubicBezTo>
                  <a:pt x="6376181" y="176140"/>
                  <a:pt x="5957667" y="-117522"/>
                  <a:pt x="4825218" y="47773"/>
                </a:cubicBezTo>
                <a:cubicBezTo>
                  <a:pt x="3692769" y="213068"/>
                  <a:pt x="1846384" y="837322"/>
                  <a:pt x="0" y="1461576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5F972C-7F18-436F-8F0C-3F7072F93338}"/>
              </a:ext>
            </a:extLst>
          </p:cNvPr>
          <p:cNvSpPr/>
          <p:nvPr/>
        </p:nvSpPr>
        <p:spPr>
          <a:xfrm>
            <a:off x="5690382" y="1430929"/>
            <a:ext cx="4086664" cy="1530319"/>
          </a:xfrm>
          <a:custGeom>
            <a:avLst/>
            <a:gdLst>
              <a:gd name="connsiteX0" fmla="*/ 4100732 w 4100732"/>
              <a:gd name="connsiteY0" fmla="*/ 158719 h 1403710"/>
              <a:gd name="connsiteX1" fmla="*/ 2996418 w 4100732"/>
              <a:gd name="connsiteY1" fmla="*/ 109482 h 1403710"/>
              <a:gd name="connsiteX2" fmla="*/ 0 w 4100732"/>
              <a:gd name="connsiteY2" fmla="*/ 1403710 h 140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0732" h="1403710">
                <a:moveTo>
                  <a:pt x="4100732" y="158719"/>
                </a:moveTo>
                <a:cubicBezTo>
                  <a:pt x="3890302" y="30351"/>
                  <a:pt x="3679873" y="-98016"/>
                  <a:pt x="2996418" y="109482"/>
                </a:cubicBezTo>
                <a:cubicBezTo>
                  <a:pt x="2312963" y="316980"/>
                  <a:pt x="507609" y="1189178"/>
                  <a:pt x="0" y="1403710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l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12146</TotalTime>
  <Words>2579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Verdana</vt:lpstr>
      <vt:lpstr>Consolas</vt:lpstr>
      <vt:lpstr>Calibri</vt:lpstr>
      <vt:lpstr>Arial</vt:lpstr>
      <vt:lpstr>Ink Free</vt:lpstr>
      <vt:lpstr>Office Theme</vt:lpstr>
      <vt:lpstr>CS 4350: Fundamentals of Software Engineering CS 5500: Foundations of Software Engineering  Lesson 4.2: Promises That Fail</vt:lpstr>
      <vt:lpstr>Learning Objectives for this Lesson</vt:lpstr>
      <vt:lpstr>Outline of this Lesson</vt:lpstr>
      <vt:lpstr>Review: The Javascript runtime maintains a pool of threads.</vt:lpstr>
      <vt:lpstr>A JavaScript execution state</vt:lpstr>
      <vt:lpstr>When the running thread completes, the scheduler chooses one of the other ready threads to execute</vt:lpstr>
      <vt:lpstr>How can a thread become ready?</vt:lpstr>
      <vt:lpstr>Let's generate some promises</vt:lpstr>
      <vt:lpstr>What happens if it fails?</vt:lpstr>
      <vt:lpstr>What happened here?</vt:lpstr>
      <vt:lpstr>...with a .catch() handler</vt:lpstr>
      <vt:lpstr>.then() and .catch() blocks can themselves succeed or fail</vt:lpstr>
      <vt:lpstr>.then and .catch blocks can pass values to their successors using return</vt:lpstr>
      <vt:lpstr>.then and .catch blocks can also throw errors to their successors</vt:lpstr>
      <vt:lpstr>Chained .then and .catch blocks</vt:lpstr>
      <vt:lpstr>Avoiding this with async/await</vt:lpstr>
      <vt:lpstr>Let's look again at myPromiseMaker</vt:lpstr>
      <vt:lpstr>So here's a pattern</vt:lpstr>
      <vt:lpstr>Here's an example </vt:lpstr>
      <vt:lpstr>Rewritten with async/await</vt:lpstr>
      <vt:lpstr>Things to know about async/await</vt:lpstr>
      <vt:lpstr>That was a long story to reach a simple conclusion</vt:lpstr>
      <vt:lpstr>Review: Learning Objectives for this Lesson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296</cp:revision>
  <dcterms:created xsi:type="dcterms:W3CDTF">2021-01-07T15:19:22Z</dcterms:created>
  <dcterms:modified xsi:type="dcterms:W3CDTF">2021-02-06T19:12:47Z</dcterms:modified>
</cp:coreProperties>
</file>