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302" r:id="rId3"/>
    <p:sldId id="349" r:id="rId4"/>
    <p:sldId id="330" r:id="rId5"/>
    <p:sldId id="346" r:id="rId6"/>
    <p:sldId id="365" r:id="rId7"/>
    <p:sldId id="350" r:id="rId8"/>
    <p:sldId id="353" r:id="rId9"/>
    <p:sldId id="354" r:id="rId10"/>
    <p:sldId id="366" r:id="rId11"/>
    <p:sldId id="367" r:id="rId12"/>
    <p:sldId id="373" r:id="rId13"/>
    <p:sldId id="368" r:id="rId14"/>
    <p:sldId id="356" r:id="rId15"/>
    <p:sldId id="369" r:id="rId16"/>
    <p:sldId id="370" r:id="rId17"/>
    <p:sldId id="371" r:id="rId18"/>
    <p:sldId id="372" r:id="rId19"/>
    <p:sldId id="360" r:id="rId20"/>
    <p:sldId id="303" r:id="rId21"/>
    <p:sldId id="298" r:id="rId22"/>
    <p:sldId id="348"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Ink Free" panose="03080402000500000000" pitchFamily="66" charset="0"/>
      <p:regular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9" d="100"/>
          <a:sy n="59" d="100"/>
        </p:scale>
        <p:origin x="54" y="240"/>
      </p:cViewPr>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2/7/2021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2/7/2021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2/7/2021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2/7/2021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2/7/2021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2/7/2021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2/7/2021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2/7/2021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2/7/2021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2/7/2021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2/7/2021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2/7/2021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CS 5500: Foundations of Software Engineering</a:t>
            </a:r>
            <a:br>
              <a:rPr lang="en-US" altLang="en-US" sz="3200" dirty="0">
                <a:sym typeface="Calibri" charset="0"/>
              </a:rPr>
            </a:br>
            <a:br>
              <a:rPr lang="en-US" altLang="en-US" sz="3200" dirty="0">
                <a:sym typeface="Calibri" charset="0"/>
              </a:rPr>
            </a:br>
            <a:r>
              <a:rPr lang="en-US" altLang="en-US" sz="3200" dirty="0">
                <a:sym typeface="Calibri" charset="0"/>
              </a:rPr>
              <a:t>Lesson </a:t>
            </a:r>
            <a:r>
              <a:rPr lang="en-US" altLang="en-US" dirty="0">
                <a:sym typeface="Calibri" charset="0"/>
              </a:rPr>
              <a:t>4.1: The </a:t>
            </a:r>
            <a:r>
              <a:rPr lang="en-US" altLang="en-US" dirty="0" err="1">
                <a:sym typeface="Calibri" charset="0"/>
              </a:rPr>
              <a:t>Javascript</a:t>
            </a:r>
            <a:r>
              <a:rPr lang="en-US" altLang="en-US" dirty="0">
                <a:sym typeface="Calibri" charset="0"/>
              </a:rPr>
              <a:t> Event Handler Model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67FA-D6E1-46D7-A712-21F3AE4BE424}"/>
              </a:ext>
            </a:extLst>
          </p:cNvPr>
          <p:cNvSpPr>
            <a:spLocks noGrp="1"/>
          </p:cNvSpPr>
          <p:nvPr>
            <p:ph type="title"/>
          </p:nvPr>
        </p:nvSpPr>
        <p:spPr/>
        <p:txBody>
          <a:bodyPr/>
          <a:lstStyle/>
          <a:p>
            <a:r>
              <a:rPr lang="en-US" dirty="0"/>
              <a:t>Handlers as objects</a:t>
            </a:r>
            <a:endParaRPr lang="en-US" i="1" dirty="0">
              <a:solidFill>
                <a:srgbClr val="FF0000"/>
              </a:solidFill>
            </a:endParaRPr>
          </a:p>
        </p:txBody>
      </p:sp>
      <p:sp>
        <p:nvSpPr>
          <p:cNvPr id="3" name="Content Placeholder 2">
            <a:extLst>
              <a:ext uri="{FF2B5EF4-FFF2-40B4-BE49-F238E27FC236}">
                <a16:creationId xmlns:a16="http://schemas.microsoft.com/office/drawing/2014/main" id="{48032F56-4E3F-436D-9E6E-5E6A7410FB9C}"/>
              </a:ext>
            </a:extLst>
          </p:cNvPr>
          <p:cNvSpPr>
            <a:spLocks noGrp="1"/>
          </p:cNvSpPr>
          <p:nvPr>
            <p:ph idx="1"/>
          </p:nvPr>
        </p:nvSpPr>
        <p:spPr>
          <a:xfrm>
            <a:off x="838200" y="1500160"/>
            <a:ext cx="7887346" cy="4856190"/>
          </a:xfrm>
        </p:spPr>
        <p:txBody>
          <a:bodyPr>
            <a:normAutofit fontScale="92500"/>
          </a:bodyPr>
          <a:lstStyle/>
          <a:p>
            <a:r>
              <a:rPr lang="en-US" dirty="0"/>
              <a:t>A </a:t>
            </a:r>
            <a:r>
              <a:rPr lang="en-US" i="1" dirty="0">
                <a:solidFill>
                  <a:srgbClr val="FF0000"/>
                </a:solidFill>
              </a:rPr>
              <a:t>promise</a:t>
            </a:r>
            <a:r>
              <a:rPr lang="en-US" dirty="0"/>
              <a:t> is an object representing the eventual completion or failure of a handler.</a:t>
            </a:r>
          </a:p>
          <a:p>
            <a:r>
              <a:rPr lang="en-US" dirty="0"/>
              <a:t>A promise is always in one of three states:</a:t>
            </a:r>
          </a:p>
          <a:p>
            <a:pPr lvl="1"/>
            <a:r>
              <a:rPr lang="en-US" i="1" dirty="0">
                <a:solidFill>
                  <a:srgbClr val="FF0000"/>
                </a:solidFill>
              </a:rPr>
              <a:t>pending</a:t>
            </a:r>
          </a:p>
          <a:p>
            <a:pPr lvl="1"/>
            <a:r>
              <a:rPr lang="en-US" i="1" dirty="0">
                <a:solidFill>
                  <a:srgbClr val="FF0000"/>
                </a:solidFill>
              </a:rPr>
              <a:t>fulfilled</a:t>
            </a:r>
            <a:r>
              <a:rPr lang="en-US" dirty="0"/>
              <a:t> (or resolved) meaning that the handler completed successfully</a:t>
            </a:r>
          </a:p>
          <a:p>
            <a:pPr lvl="1"/>
            <a:r>
              <a:rPr lang="en-US" i="1" dirty="0">
                <a:solidFill>
                  <a:srgbClr val="FF0000"/>
                </a:solidFill>
              </a:rPr>
              <a:t>rejected</a:t>
            </a:r>
            <a:r>
              <a:rPr lang="en-US" dirty="0"/>
              <a:t>, meaning that the handler failed</a:t>
            </a:r>
          </a:p>
          <a:p>
            <a:r>
              <a:rPr lang="en-US" dirty="0"/>
              <a:t>Once a promise is fulfilled or rejected, it stays that way.</a:t>
            </a:r>
          </a:p>
          <a:p>
            <a:r>
              <a:rPr lang="en-US" dirty="0"/>
              <a:t>A promise may have a </a:t>
            </a:r>
            <a:r>
              <a:rPr lang="en-US" b="1" dirty="0"/>
              <a:t>then </a:t>
            </a:r>
            <a:r>
              <a:rPr lang="en-US" dirty="0"/>
              <a:t>property, which is a handler to be invoked when the promise is fulfilled</a:t>
            </a:r>
          </a:p>
          <a:p>
            <a:r>
              <a:rPr lang="en-US" dirty="0"/>
              <a:t>A promise may also have a </a:t>
            </a:r>
            <a:r>
              <a:rPr lang="en-US" b="1" dirty="0"/>
              <a:t>catch</a:t>
            </a:r>
            <a:r>
              <a:rPr lang="en-US" dirty="0"/>
              <a:t> property, which is a handler to be invoked when the promise is rejected</a:t>
            </a:r>
          </a:p>
          <a:p>
            <a:endParaRPr lang="en-US" dirty="0"/>
          </a:p>
        </p:txBody>
      </p:sp>
      <p:sp>
        <p:nvSpPr>
          <p:cNvPr id="4" name="Slide Number Placeholder 3">
            <a:extLst>
              <a:ext uri="{FF2B5EF4-FFF2-40B4-BE49-F238E27FC236}">
                <a16:creationId xmlns:a16="http://schemas.microsoft.com/office/drawing/2014/main" id="{B9783293-EE06-4DB1-8934-80C28CE3C8B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1928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1C6B-D583-497C-8BB1-CA497FC8FC8F}"/>
              </a:ext>
            </a:extLst>
          </p:cNvPr>
          <p:cNvSpPr>
            <a:spLocks noGrp="1"/>
          </p:cNvSpPr>
          <p:nvPr>
            <p:ph type="title"/>
          </p:nvPr>
        </p:nvSpPr>
        <p:spPr/>
        <p:txBody>
          <a:bodyPr/>
          <a:lstStyle/>
          <a:p>
            <a:r>
              <a:rPr lang="en-US" dirty="0"/>
              <a:t>You will most likely not be building promises from scratch</a:t>
            </a:r>
          </a:p>
        </p:txBody>
      </p:sp>
      <p:sp>
        <p:nvSpPr>
          <p:cNvPr id="3" name="Content Placeholder 2">
            <a:extLst>
              <a:ext uri="{FF2B5EF4-FFF2-40B4-BE49-F238E27FC236}">
                <a16:creationId xmlns:a16="http://schemas.microsoft.com/office/drawing/2014/main" id="{E487158E-F868-4B7E-9584-60E93E6D684B}"/>
              </a:ext>
            </a:extLst>
          </p:cNvPr>
          <p:cNvSpPr>
            <a:spLocks noGrp="1"/>
          </p:cNvSpPr>
          <p:nvPr>
            <p:ph idx="1"/>
          </p:nvPr>
        </p:nvSpPr>
        <p:spPr/>
        <p:txBody>
          <a:bodyPr/>
          <a:lstStyle/>
          <a:p>
            <a:r>
              <a:rPr lang="en-US" dirty="0"/>
              <a:t>Asynchronous operations (like input/output operations) are typically exported as functions that return promises.</a:t>
            </a:r>
          </a:p>
          <a:p>
            <a:r>
              <a:rPr lang="en-US" dirty="0"/>
              <a:t>So we'll concentrate on the use of promises, by utilizing the .</a:t>
            </a:r>
            <a:r>
              <a:rPr lang="en-US" b="1" dirty="0"/>
              <a:t>then</a:t>
            </a:r>
            <a:r>
              <a:rPr lang="en-US" dirty="0"/>
              <a:t> and .</a:t>
            </a:r>
            <a:r>
              <a:rPr lang="en-US" b="1" dirty="0"/>
              <a:t>catch</a:t>
            </a:r>
            <a:r>
              <a:rPr lang="en-US" dirty="0"/>
              <a:t> properties.</a:t>
            </a:r>
          </a:p>
          <a:p>
            <a:r>
              <a:rPr lang="en-US" dirty="0"/>
              <a:t>For our examples, we'll create promises using a function with the following interface:</a:t>
            </a:r>
          </a:p>
          <a:p>
            <a:endParaRPr lang="en-US" dirty="0"/>
          </a:p>
        </p:txBody>
      </p:sp>
      <p:sp>
        <p:nvSpPr>
          <p:cNvPr id="4" name="Slide Number Placeholder 3">
            <a:extLst>
              <a:ext uri="{FF2B5EF4-FFF2-40B4-BE49-F238E27FC236}">
                <a16:creationId xmlns:a16="http://schemas.microsoft.com/office/drawing/2014/main" id="{11541F6A-40DF-48D4-89B2-A6E93877A931}"/>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58D1F57B-46EC-4BE5-8EA8-E0DB106F0071}"/>
              </a:ext>
            </a:extLst>
          </p:cNvPr>
          <p:cNvSpPr/>
          <p:nvPr/>
        </p:nvSpPr>
        <p:spPr>
          <a:xfrm>
            <a:off x="838200" y="4757675"/>
            <a:ext cx="10830515" cy="1200329"/>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makePromise1(</a:t>
            </a:r>
            <a:r>
              <a:rPr lang="en-US" dirty="0" err="1">
                <a:solidFill>
                  <a:srgbClr val="000000"/>
                </a:solidFill>
                <a:latin typeface="Consolas" panose="020B0609020204030204" pitchFamily="49" charset="0"/>
              </a:rPr>
              <a:t>promiseName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shouldSucceed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value?: number) </a:t>
            </a:r>
          </a:p>
          <a:p>
            <a:r>
              <a:rPr lang="en-US" dirty="0">
                <a:solidFill>
                  <a:srgbClr val="000000"/>
                </a:solidFill>
                <a:latin typeface="Consolas" panose="020B0609020204030204" pitchFamily="49" charset="0"/>
              </a:rPr>
              <a:t>    : Promise&lt;number&gt;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a promise that fulfills with the given value if </a:t>
            </a:r>
            <a:r>
              <a:rPr lang="en-US" dirty="0" err="1">
                <a:solidFill>
                  <a:srgbClr val="008000"/>
                </a:solidFill>
                <a:latin typeface="Consolas" panose="020B0609020204030204" pitchFamily="49" charset="0"/>
              </a:rPr>
              <a:t>shouldSucceed</a:t>
            </a:r>
            <a:r>
              <a:rPr lang="en-US" dirty="0">
                <a:solidFill>
                  <a:srgbClr val="008000"/>
                </a:solidFill>
                <a:latin typeface="Consolas" panose="020B0609020204030204" pitchFamily="49" charset="0"/>
              </a:rPr>
              <a:t> is true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and that is rejected otherwise.   'value' is an optional argument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7332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F821-9BEE-48A0-9A22-4B5352A133E8}"/>
              </a:ext>
            </a:extLst>
          </p:cNvPr>
          <p:cNvSpPr>
            <a:spLocks noGrp="1"/>
          </p:cNvSpPr>
          <p:nvPr>
            <p:ph type="title"/>
          </p:nvPr>
        </p:nvSpPr>
        <p:spPr/>
        <p:txBody>
          <a:bodyPr/>
          <a:lstStyle/>
          <a:p>
            <a:r>
              <a:rPr lang="en-US" dirty="0"/>
              <a:t>makePromise1 in action</a:t>
            </a:r>
          </a:p>
        </p:txBody>
      </p:sp>
      <p:sp>
        <p:nvSpPr>
          <p:cNvPr id="4" name="Slide Number Placeholder 3">
            <a:extLst>
              <a:ext uri="{FF2B5EF4-FFF2-40B4-BE49-F238E27FC236}">
                <a16:creationId xmlns:a16="http://schemas.microsoft.com/office/drawing/2014/main" id="{E8183EB9-A636-4EDA-AB80-850DE53B4FAA}"/>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660AE397-4CD9-489A-BB03-DFA01C46A11D}"/>
              </a:ext>
            </a:extLst>
          </p:cNvPr>
          <p:cNvSpPr/>
          <p:nvPr/>
        </p:nvSpPr>
        <p:spPr>
          <a:xfrm>
            <a:off x="6435865" y="2852178"/>
            <a:ext cx="5645543" cy="1477328"/>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promise100</a:t>
            </a:r>
          </a:p>
          <a:p>
            <a:r>
              <a:rPr lang="en-US" dirty="0">
                <a:latin typeface="Consolas" panose="020B0609020204030204" pitchFamily="49" charset="0"/>
              </a:rPr>
              <a:t>main handler finished</a:t>
            </a:r>
          </a:p>
          <a:p>
            <a:r>
              <a:rPr lang="en-US" dirty="0">
                <a:latin typeface="Consolas" panose="020B0609020204030204" pitchFamily="49" charset="0"/>
              </a:rPr>
              <a:t>promise promise100 now running; flag = true</a:t>
            </a:r>
          </a:p>
          <a:p>
            <a:r>
              <a:rPr lang="en-US" dirty="0">
                <a:latin typeface="Consolas" panose="020B0609020204030204" pitchFamily="49" charset="0"/>
              </a:rPr>
              <a:t>promise promise100 now fulfilling with 10</a:t>
            </a:r>
          </a:p>
        </p:txBody>
      </p:sp>
      <p:sp>
        <p:nvSpPr>
          <p:cNvPr id="7" name="Arrow: Right 6">
            <a:extLst>
              <a:ext uri="{FF2B5EF4-FFF2-40B4-BE49-F238E27FC236}">
                <a16:creationId xmlns:a16="http://schemas.microsoft.com/office/drawing/2014/main" id="{AAFAEDF6-4BE2-4F6F-95D4-17BB68251EF1}"/>
              </a:ext>
            </a:extLst>
          </p:cNvPr>
          <p:cNvSpPr/>
          <p:nvPr/>
        </p:nvSpPr>
        <p:spPr>
          <a:xfrm>
            <a:off x="6568086" y="2080850"/>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132BFAAC-318C-43B9-9112-7D9B80D0AF09}"/>
              </a:ext>
            </a:extLst>
          </p:cNvPr>
          <p:cNvSpPr/>
          <p:nvPr/>
        </p:nvSpPr>
        <p:spPr>
          <a:xfrm>
            <a:off x="838199" y="1720840"/>
            <a:ext cx="6609117" cy="3416320"/>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makePromise1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promiseMaker</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starting"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create a new promise, </a:t>
            </a:r>
          </a:p>
          <a:p>
            <a:r>
              <a:rPr lang="en-US" dirty="0">
                <a:solidFill>
                  <a:srgbClr val="008000"/>
                </a:solidFill>
                <a:latin typeface="Consolas" panose="020B0609020204030204" pitchFamily="49" charset="0"/>
              </a:rPr>
              <a:t>// labeled "promise100",</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and throw it in the pool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makePromise1(</a:t>
            </a:r>
            <a:r>
              <a:rPr lang="en-US" dirty="0">
                <a:solidFill>
                  <a:srgbClr val="A31515"/>
                </a:solidFill>
                <a:latin typeface="Consolas" panose="020B0609020204030204" pitchFamily="49" charset="0"/>
              </a:rPr>
              <a:t>"promise100"</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finish the main handler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finished'</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and go on to run any handlers left in the pool</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918F5F39-A61E-4C82-AE48-C1AFEF3216B5}"/>
              </a:ext>
            </a:extLst>
          </p:cNvPr>
          <p:cNvSpPr txBox="1"/>
          <p:nvPr/>
        </p:nvSpPr>
        <p:spPr>
          <a:xfrm>
            <a:off x="8965602" y="300328"/>
            <a:ext cx="1801391"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4.1/example1a.ts</a:t>
            </a:r>
          </a:p>
        </p:txBody>
      </p:sp>
    </p:spTree>
    <p:extLst>
      <p:ext uri="{BB962C8B-B14F-4D97-AF65-F5344CB8AC3E}">
        <p14:creationId xmlns:p14="http://schemas.microsoft.com/office/powerpoint/2010/main" val="192156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1681-DC3F-4C82-8A29-BDDAACCA6A4D}"/>
              </a:ext>
            </a:extLst>
          </p:cNvPr>
          <p:cNvSpPr>
            <a:spLocks noGrp="1"/>
          </p:cNvSpPr>
          <p:nvPr>
            <p:ph type="title"/>
          </p:nvPr>
        </p:nvSpPr>
        <p:spPr/>
        <p:txBody>
          <a:bodyPr/>
          <a:lstStyle/>
          <a:p>
            <a:r>
              <a:rPr lang="en-US" dirty="0"/>
              <a:t>Extending promises with callbacks</a:t>
            </a:r>
          </a:p>
        </p:txBody>
      </p:sp>
      <p:sp>
        <p:nvSpPr>
          <p:cNvPr id="3" name="Content Placeholder 2">
            <a:extLst>
              <a:ext uri="{FF2B5EF4-FFF2-40B4-BE49-F238E27FC236}">
                <a16:creationId xmlns:a16="http://schemas.microsoft.com/office/drawing/2014/main" id="{A9A6AF18-5562-413A-AAC0-CC3469FE5B5B}"/>
              </a:ext>
            </a:extLst>
          </p:cNvPr>
          <p:cNvSpPr>
            <a:spLocks noGrp="1"/>
          </p:cNvSpPr>
          <p:nvPr>
            <p:ph idx="1"/>
          </p:nvPr>
        </p:nvSpPr>
        <p:spPr>
          <a:xfrm>
            <a:off x="838200" y="1500160"/>
            <a:ext cx="7887346" cy="4856190"/>
          </a:xfrm>
        </p:spPr>
        <p:txBody>
          <a:bodyPr>
            <a:normAutofit/>
          </a:bodyPr>
          <a:lstStyle/>
          <a:p>
            <a:r>
              <a:rPr lang="en-US" dirty="0"/>
              <a:t>const p2 = p1.then(callback) creates a new promise that represents the result of promise p1 followed by the callback (if p1 fulfills)</a:t>
            </a:r>
          </a:p>
          <a:p>
            <a:r>
              <a:rPr lang="en-US" dirty="0"/>
              <a:t>This is a </a:t>
            </a:r>
            <a:r>
              <a:rPr lang="en-US" i="1" dirty="0"/>
              <a:t>new</a:t>
            </a:r>
            <a:r>
              <a:rPr lang="en-US" dirty="0"/>
              <a:t> promise.  </a:t>
            </a:r>
          </a:p>
          <a:p>
            <a:r>
              <a:rPr lang="en-US" dirty="0"/>
              <a:t>p2 is ready when p1 is completed (either fulfilled or rejected)</a:t>
            </a:r>
          </a:p>
          <a:p>
            <a:r>
              <a:rPr lang="en-US" dirty="0"/>
              <a:t>When p2 is run, it refers to p1.  If p1 was fulfilled, its value is passed to the callback, and p2 completes normally. p1 is </a:t>
            </a:r>
            <a:r>
              <a:rPr lang="en-US" i="1" dirty="0"/>
              <a:t>not</a:t>
            </a:r>
            <a:r>
              <a:rPr lang="en-US" dirty="0"/>
              <a:t> run again.</a:t>
            </a:r>
          </a:p>
          <a:p>
            <a:r>
              <a:rPr lang="en-US" dirty="0"/>
              <a:t>If p1 was rejected, then p2 exits with an unhandled error.</a:t>
            </a:r>
          </a:p>
        </p:txBody>
      </p:sp>
      <p:sp>
        <p:nvSpPr>
          <p:cNvPr id="4" name="Slide Number Placeholder 3">
            <a:extLst>
              <a:ext uri="{FF2B5EF4-FFF2-40B4-BE49-F238E27FC236}">
                <a16:creationId xmlns:a16="http://schemas.microsoft.com/office/drawing/2014/main" id="{1784CB04-B37A-41E5-ACB5-CAC94E405CF5}"/>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314068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3FDA-6383-4728-BD83-8EAB1C7D9049}"/>
              </a:ext>
            </a:extLst>
          </p:cNvPr>
          <p:cNvSpPr>
            <a:spLocks noGrp="1"/>
          </p:cNvSpPr>
          <p:nvPr>
            <p:ph type="title"/>
          </p:nvPr>
        </p:nvSpPr>
        <p:spPr/>
        <p:txBody>
          <a:bodyPr/>
          <a:lstStyle/>
          <a:p>
            <a:r>
              <a:rPr lang="en-US" dirty="0"/>
              <a:t>Linking event handlers</a:t>
            </a:r>
          </a:p>
        </p:txBody>
      </p:sp>
      <p:sp>
        <p:nvSpPr>
          <p:cNvPr id="4" name="Slide Number Placeholder 3">
            <a:extLst>
              <a:ext uri="{FF2B5EF4-FFF2-40B4-BE49-F238E27FC236}">
                <a16:creationId xmlns:a16="http://schemas.microsoft.com/office/drawing/2014/main" id="{F46D941E-5690-4135-8AD5-61B1599A217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Rectangle 7">
            <a:extLst>
              <a:ext uri="{FF2B5EF4-FFF2-40B4-BE49-F238E27FC236}">
                <a16:creationId xmlns:a16="http://schemas.microsoft.com/office/drawing/2014/main" id="{2D66EDFF-9C8B-4463-A092-6B9C778916FB}"/>
              </a:ext>
            </a:extLst>
          </p:cNvPr>
          <p:cNvSpPr/>
          <p:nvPr/>
        </p:nvSpPr>
        <p:spPr>
          <a:xfrm>
            <a:off x="838200" y="1643162"/>
            <a:ext cx="6881602" cy="4524315"/>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makePromise1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promiseMaker</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starting"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p1 = makePromise1(</a:t>
            </a:r>
            <a:r>
              <a:rPr lang="en-US" dirty="0">
                <a:solidFill>
                  <a:srgbClr val="A31515"/>
                </a:solidFill>
                <a:latin typeface="Consolas" panose="020B0609020204030204" pitchFamily="49" charset="0"/>
              </a:rPr>
              <a:t>"p1"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makePromise1(</a:t>
            </a:r>
            <a:r>
              <a:rPr lang="en-US" dirty="0">
                <a:solidFill>
                  <a:srgbClr val="A31515"/>
                </a:solidFill>
                <a:latin typeface="Consolas" panose="020B0609020204030204" pitchFamily="49" charset="0"/>
              </a:rPr>
              <a:t>"p2"</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p1.then(n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`p1 passed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p3.then(()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passed no value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F5026C5C-B8BE-4A11-8FCE-69FB81AF71DD}"/>
              </a:ext>
            </a:extLst>
          </p:cNvPr>
          <p:cNvSpPr/>
          <p:nvPr/>
        </p:nvSpPr>
        <p:spPr>
          <a:xfrm>
            <a:off x="7585609" y="2663031"/>
            <a:ext cx="4565931" cy="3693319"/>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p1 passed 10 to its callback</a:t>
            </a:r>
          </a:p>
          <a:p>
            <a:r>
              <a:rPr lang="en-US" dirty="0">
                <a:latin typeface="Consolas" panose="020B0609020204030204" pitchFamily="49" charset="0"/>
              </a:rPr>
              <a:t>p3 passed no value to its callback</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10" name="Arrow: Right 9">
            <a:extLst>
              <a:ext uri="{FF2B5EF4-FFF2-40B4-BE49-F238E27FC236}">
                <a16:creationId xmlns:a16="http://schemas.microsoft.com/office/drawing/2014/main" id="{8736B398-2AAB-404F-8CE4-6F0649B469D3}"/>
              </a:ext>
            </a:extLst>
          </p:cNvPr>
          <p:cNvSpPr/>
          <p:nvPr/>
        </p:nvSpPr>
        <p:spPr>
          <a:xfrm>
            <a:off x="6544713" y="2845191"/>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1" name="TextBox 10">
            <a:extLst>
              <a:ext uri="{FF2B5EF4-FFF2-40B4-BE49-F238E27FC236}">
                <a16:creationId xmlns:a16="http://schemas.microsoft.com/office/drawing/2014/main" id="{B5E9C086-595B-4F9C-A823-BFC8D1A41A7B}"/>
              </a:ext>
            </a:extLst>
          </p:cNvPr>
          <p:cNvSpPr txBox="1"/>
          <p:nvPr/>
        </p:nvSpPr>
        <p:spPr>
          <a:xfrm>
            <a:off x="552236" y="311704"/>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4.1/example2.ts</a:t>
            </a:r>
          </a:p>
        </p:txBody>
      </p:sp>
      <p:sp>
        <p:nvSpPr>
          <p:cNvPr id="12" name="TextBox 11">
            <a:extLst>
              <a:ext uri="{FF2B5EF4-FFF2-40B4-BE49-F238E27FC236}">
                <a16:creationId xmlns:a16="http://schemas.microsoft.com/office/drawing/2014/main" id="{54863FE4-FBC8-4022-99C5-024742C906CC}"/>
              </a:ext>
            </a:extLst>
          </p:cNvPr>
          <p:cNvSpPr txBox="1"/>
          <p:nvPr/>
        </p:nvSpPr>
        <p:spPr>
          <a:xfrm>
            <a:off x="6806303" y="501650"/>
            <a:ext cx="4239325" cy="120032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a new promise that includes both p1 and the new callback.</a:t>
            </a:r>
          </a:p>
          <a:p>
            <a:pPr algn="l"/>
            <a:r>
              <a:rPr lang="en-US" dirty="0">
                <a:solidFill>
                  <a:schemeClr val="tx1"/>
                </a:solidFill>
              </a:rPr>
              <a:t>p4 is a new promise that includes both 3 and the new callback</a:t>
            </a:r>
          </a:p>
        </p:txBody>
      </p:sp>
      <p:sp>
        <p:nvSpPr>
          <p:cNvPr id="13" name="Freeform: Shape 12">
            <a:extLst>
              <a:ext uri="{FF2B5EF4-FFF2-40B4-BE49-F238E27FC236}">
                <a16:creationId xmlns:a16="http://schemas.microsoft.com/office/drawing/2014/main" id="{39241D62-2044-4C87-A4CF-2E92F7343579}"/>
              </a:ext>
            </a:extLst>
          </p:cNvPr>
          <p:cNvSpPr/>
          <p:nvPr/>
        </p:nvSpPr>
        <p:spPr>
          <a:xfrm>
            <a:off x="4482988" y="1675051"/>
            <a:ext cx="4362007" cy="1812616"/>
          </a:xfrm>
          <a:custGeom>
            <a:avLst/>
            <a:gdLst>
              <a:gd name="connsiteX0" fmla="*/ 4361607 w 4361607"/>
              <a:gd name="connsiteY0" fmla="*/ 0 h 1812616"/>
              <a:gd name="connsiteX1" fmla="*/ 2233401 w 4361607"/>
              <a:gd name="connsiteY1" fmla="*/ 623087 h 1812616"/>
              <a:gd name="connsiteX2" fmla="*/ 1286633 w 4361607"/>
              <a:gd name="connsiteY2" fmla="*/ 1480843 h 1812616"/>
              <a:gd name="connsiteX3" fmla="*/ 0 w 4361607"/>
              <a:gd name="connsiteY3" fmla="*/ 1812616 h 1812616"/>
              <a:gd name="connsiteX0" fmla="*/ 4361607 w 4361903"/>
              <a:gd name="connsiteY0" fmla="*/ 0 h 1812616"/>
              <a:gd name="connsiteX1" fmla="*/ 2233401 w 4361903"/>
              <a:gd name="connsiteY1" fmla="*/ 623087 h 1812616"/>
              <a:gd name="connsiteX2" fmla="*/ 1286633 w 4361903"/>
              <a:gd name="connsiteY2" fmla="*/ 1480843 h 1812616"/>
              <a:gd name="connsiteX3" fmla="*/ 0 w 4361903"/>
              <a:gd name="connsiteY3" fmla="*/ 1812616 h 1812616"/>
              <a:gd name="connsiteX0" fmla="*/ 4361607 w 4361903"/>
              <a:gd name="connsiteY0" fmla="*/ 0 h 1812616"/>
              <a:gd name="connsiteX1" fmla="*/ 2233401 w 4361903"/>
              <a:gd name="connsiteY1" fmla="*/ 623087 h 1812616"/>
              <a:gd name="connsiteX2" fmla="*/ 1286633 w 4361903"/>
              <a:gd name="connsiteY2" fmla="*/ 1480843 h 1812616"/>
              <a:gd name="connsiteX3" fmla="*/ 0 w 4361903"/>
              <a:gd name="connsiteY3" fmla="*/ 1812616 h 1812616"/>
              <a:gd name="connsiteX0" fmla="*/ 4361607 w 4362047"/>
              <a:gd name="connsiteY0" fmla="*/ 0 h 1812616"/>
              <a:gd name="connsiteX1" fmla="*/ 2775568 w 4362047"/>
              <a:gd name="connsiteY1" fmla="*/ 542167 h 1812616"/>
              <a:gd name="connsiteX2" fmla="*/ 1286633 w 4362047"/>
              <a:gd name="connsiteY2" fmla="*/ 1480843 h 1812616"/>
              <a:gd name="connsiteX3" fmla="*/ 0 w 4362047"/>
              <a:gd name="connsiteY3" fmla="*/ 1812616 h 1812616"/>
              <a:gd name="connsiteX0" fmla="*/ 4361607 w 4362007"/>
              <a:gd name="connsiteY0" fmla="*/ 0 h 1812616"/>
              <a:gd name="connsiteX1" fmla="*/ 2775568 w 4362007"/>
              <a:gd name="connsiteY1" fmla="*/ 542167 h 1812616"/>
              <a:gd name="connsiteX2" fmla="*/ 1958272 w 4362007"/>
              <a:gd name="connsiteY2" fmla="*/ 1594131 h 1812616"/>
              <a:gd name="connsiteX3" fmla="*/ 0 w 4362007"/>
              <a:gd name="connsiteY3" fmla="*/ 1812616 h 1812616"/>
            </a:gdLst>
            <a:ahLst/>
            <a:cxnLst>
              <a:cxn ang="0">
                <a:pos x="connsiteX0" y="connsiteY0"/>
              </a:cxn>
              <a:cxn ang="0">
                <a:pos x="connsiteX1" y="connsiteY1"/>
              </a:cxn>
              <a:cxn ang="0">
                <a:pos x="connsiteX2" y="connsiteY2"/>
              </a:cxn>
              <a:cxn ang="0">
                <a:pos x="connsiteX3" y="connsiteY3"/>
              </a:cxn>
            </a:cxnLst>
            <a:rect l="l" t="t" r="r" b="b"/>
            <a:pathLst>
              <a:path w="4362007" h="1812616">
                <a:moveTo>
                  <a:pt x="4361607" y="0"/>
                </a:moveTo>
                <a:cubicBezTo>
                  <a:pt x="4387232" y="859779"/>
                  <a:pt x="3176124" y="276479"/>
                  <a:pt x="2775568" y="542167"/>
                </a:cubicBezTo>
                <a:cubicBezTo>
                  <a:pt x="2375012" y="807855"/>
                  <a:pt x="2330505" y="1395876"/>
                  <a:pt x="1958272" y="1594131"/>
                </a:cubicBezTo>
                <a:cubicBezTo>
                  <a:pt x="1586039" y="1792386"/>
                  <a:pt x="950814" y="1810593"/>
                  <a:pt x="0" y="1812616"/>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37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D360-8542-4F21-A0AA-249F39E758BB}"/>
              </a:ext>
            </a:extLst>
          </p:cNvPr>
          <p:cNvSpPr>
            <a:spLocks noGrp="1"/>
          </p:cNvSpPr>
          <p:nvPr>
            <p:ph type="title"/>
          </p:nvPr>
        </p:nvSpPr>
        <p:spPr/>
        <p:txBody>
          <a:bodyPr/>
          <a:lstStyle/>
          <a:p>
            <a:r>
              <a:rPr lang="en-US" dirty="0"/>
              <a:t>.</a:t>
            </a:r>
            <a:r>
              <a:rPr lang="en-US" b="1" dirty="0"/>
              <a:t>then</a:t>
            </a:r>
            <a:r>
              <a:rPr lang="en-US" dirty="0"/>
              <a:t> callbacks ignore rejected promises</a:t>
            </a:r>
          </a:p>
        </p:txBody>
      </p:sp>
      <p:sp>
        <p:nvSpPr>
          <p:cNvPr id="4" name="Slide Number Placeholder 3">
            <a:extLst>
              <a:ext uri="{FF2B5EF4-FFF2-40B4-BE49-F238E27FC236}">
                <a16:creationId xmlns:a16="http://schemas.microsoft.com/office/drawing/2014/main" id="{530C8FF9-7982-467A-8677-3E1754F035D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Rectangle 4">
            <a:extLst>
              <a:ext uri="{FF2B5EF4-FFF2-40B4-BE49-F238E27FC236}">
                <a16:creationId xmlns:a16="http://schemas.microsoft.com/office/drawing/2014/main" id="{71D7B00E-BD34-4CFA-8955-57B1A0FBE2A7}"/>
              </a:ext>
            </a:extLst>
          </p:cNvPr>
          <p:cNvSpPr/>
          <p:nvPr/>
        </p:nvSpPr>
        <p:spPr>
          <a:xfrm>
            <a:off x="838200" y="1494877"/>
            <a:ext cx="7472320" cy="5355312"/>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makePromise1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promiseMaker</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starting"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p1 will be rejected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p1 = makePromise1(</a:t>
            </a:r>
            <a:r>
              <a:rPr lang="en-US" dirty="0">
                <a:solidFill>
                  <a:srgbClr val="A31515"/>
                </a:solidFill>
                <a:latin typeface="Consolas" panose="020B0609020204030204" pitchFamily="49" charset="0"/>
              </a:rPr>
              <a:t>"p1"</a:t>
            </a:r>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false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makePromise1(</a:t>
            </a:r>
            <a:r>
              <a:rPr lang="en-US" dirty="0">
                <a:solidFill>
                  <a:srgbClr val="A31515"/>
                </a:solidFill>
                <a:latin typeface="Consolas" panose="020B0609020204030204" pitchFamily="49" charset="0"/>
              </a:rPr>
              <a:t>"p2"</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p3 completes without running the callback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p1.then(n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`p1 passed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and p4 similarly completes without running its</a:t>
            </a:r>
          </a:p>
          <a:p>
            <a:r>
              <a:rPr lang="en-US" dirty="0">
                <a:solidFill>
                  <a:srgbClr val="008000"/>
                </a:solidFill>
                <a:latin typeface="Consolas" panose="020B0609020204030204" pitchFamily="49" charset="0"/>
              </a:rPr>
              <a:t>// callback, so it completes with an unhandled exception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p3.then(()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passed no value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finishing\n"</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5FF980D-5524-4503-8CA2-0879000C4459}"/>
              </a:ext>
            </a:extLst>
          </p:cNvPr>
          <p:cNvSpPr txBox="1"/>
          <p:nvPr/>
        </p:nvSpPr>
        <p:spPr>
          <a:xfrm>
            <a:off x="425626" y="313961"/>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4.1/example3.ts</a:t>
            </a:r>
          </a:p>
        </p:txBody>
      </p:sp>
    </p:spTree>
    <p:extLst>
      <p:ext uri="{BB962C8B-B14F-4D97-AF65-F5344CB8AC3E}">
        <p14:creationId xmlns:p14="http://schemas.microsoft.com/office/powerpoint/2010/main" val="151195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36A7-8A5A-4216-B871-F5044A857619}"/>
              </a:ext>
            </a:extLst>
          </p:cNvPr>
          <p:cNvSpPr>
            <a:spLocks noGrp="1"/>
          </p:cNvSpPr>
          <p:nvPr>
            <p:ph type="title"/>
          </p:nvPr>
        </p:nvSpPr>
        <p:spPr/>
        <p:txBody>
          <a:bodyPr/>
          <a:lstStyle/>
          <a:p>
            <a:r>
              <a:rPr lang="en-US" dirty="0"/>
              <a:t>Use a .</a:t>
            </a:r>
            <a:r>
              <a:rPr lang="en-US" b="1" dirty="0"/>
              <a:t>catch</a:t>
            </a:r>
            <a:r>
              <a:rPr lang="en-US" dirty="0"/>
              <a:t> callback to catch rejected promises</a:t>
            </a:r>
          </a:p>
        </p:txBody>
      </p:sp>
      <p:sp>
        <p:nvSpPr>
          <p:cNvPr id="4" name="Slide Number Placeholder 3">
            <a:extLst>
              <a:ext uri="{FF2B5EF4-FFF2-40B4-BE49-F238E27FC236}">
                <a16:creationId xmlns:a16="http://schemas.microsoft.com/office/drawing/2014/main" id="{9DAC9DE8-75EF-4A15-9406-318B27D843E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ectangle 5">
            <a:extLst>
              <a:ext uri="{FF2B5EF4-FFF2-40B4-BE49-F238E27FC236}">
                <a16:creationId xmlns:a16="http://schemas.microsoft.com/office/drawing/2014/main" id="{65DF6EEA-AEE5-48A8-ACF8-4052CA01A1EA}"/>
              </a:ext>
            </a:extLst>
          </p:cNvPr>
          <p:cNvSpPr/>
          <p:nvPr/>
        </p:nvSpPr>
        <p:spPr>
          <a:xfrm>
            <a:off x="838200" y="1502688"/>
            <a:ext cx="8305800" cy="4770537"/>
          </a:xfrm>
          <a:prstGeom prst="rect">
            <a:avLst/>
          </a:prstGeom>
        </p:spPr>
        <p:txBody>
          <a:bodyPr wrap="square">
            <a:spAutoFit/>
          </a:bodyPr>
          <a:lstStyle/>
          <a:p>
            <a:r>
              <a:rPr lang="en-US" sz="1600" dirty="0">
                <a:solidFill>
                  <a:srgbClr val="0000FF"/>
                </a:solidFill>
                <a:latin typeface="Consolas" panose="020B0609020204030204" pitchFamily="49" charset="0"/>
              </a:rPr>
              <a:t>import</a:t>
            </a:r>
            <a:r>
              <a:rPr lang="en-US" sz="1600" dirty="0">
                <a:solidFill>
                  <a:srgbClr val="000000"/>
                </a:solidFill>
                <a:latin typeface="Consolas" panose="020B0609020204030204" pitchFamily="49" charset="0"/>
              </a:rPr>
              <a:t> makePromise1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promiseMaker</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starting"</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p1 will be rejected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p1 = makePromise1(</a:t>
            </a:r>
            <a:r>
              <a:rPr lang="en-US" sz="1600" dirty="0">
                <a:solidFill>
                  <a:srgbClr val="A31515"/>
                </a:solidFill>
                <a:latin typeface="Consolas" panose="020B0609020204030204" pitchFamily="49" charset="0"/>
              </a:rPr>
              <a:t>"p1"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p2 = makePromise1(</a:t>
            </a:r>
            <a:r>
              <a:rPr lang="en-US" sz="1600" dirty="0">
                <a:solidFill>
                  <a:srgbClr val="A31515"/>
                </a:solidFill>
                <a:latin typeface="Consolas" panose="020B0609020204030204" pitchFamily="49" charset="0"/>
              </a:rPr>
              <a:t>"p2"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20</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p3 throws an error</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p3 = p1.then(n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its callback`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but p4 catches it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p4 = p3.catch((e)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`p3 was rejected; </a:t>
            </a:r>
          </a:p>
          <a:p>
            <a:r>
              <a:rPr lang="en-US" sz="1600" dirty="0">
                <a:solidFill>
                  <a:srgbClr val="A31515"/>
                </a:solidFill>
                <a:latin typeface="Consolas" panose="020B0609020204030204" pitchFamily="49" charset="0"/>
              </a:rPr>
              <a:t>     the rejection message was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e</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finishing\n"</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FF0D998B-3CA7-4671-8722-2A746ED4A2F1}"/>
              </a:ext>
            </a:extLst>
          </p:cNvPr>
          <p:cNvSpPr/>
          <p:nvPr/>
        </p:nvSpPr>
        <p:spPr>
          <a:xfrm>
            <a:off x="6692705" y="1605806"/>
            <a:ext cx="5398477" cy="3139321"/>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false</a:t>
            </a:r>
          </a:p>
          <a:p>
            <a:r>
              <a:rPr lang="en-US" dirty="0">
                <a:latin typeface="Consolas" panose="020B0609020204030204" pitchFamily="49" charset="0"/>
              </a:rPr>
              <a:t>promise p1 now rejecting</a:t>
            </a:r>
          </a:p>
          <a:p>
            <a:r>
              <a:rPr lang="en-US" dirty="0">
                <a:latin typeface="Consolas" panose="020B0609020204030204" pitchFamily="49" charset="0"/>
              </a:rPr>
              <a:t>p3 was rejected; the rejection message was "promise p1 was rejected"</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8" name="Arrow: Right 7">
            <a:extLst>
              <a:ext uri="{FF2B5EF4-FFF2-40B4-BE49-F238E27FC236}">
                <a16:creationId xmlns:a16="http://schemas.microsoft.com/office/drawing/2014/main" id="{2FDA024B-5494-46F6-9861-3FB0EA281885}"/>
              </a:ext>
            </a:extLst>
          </p:cNvPr>
          <p:cNvSpPr/>
          <p:nvPr/>
        </p:nvSpPr>
        <p:spPr>
          <a:xfrm>
            <a:off x="5567009" y="3137095"/>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740C616D-39D7-4C3A-8AA6-88510F56C790}"/>
              </a:ext>
            </a:extLst>
          </p:cNvPr>
          <p:cNvSpPr txBox="1"/>
          <p:nvPr/>
        </p:nvSpPr>
        <p:spPr>
          <a:xfrm>
            <a:off x="10153436" y="496370"/>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4.1/example4.ts</a:t>
            </a:r>
          </a:p>
        </p:txBody>
      </p:sp>
    </p:spTree>
    <p:extLst>
      <p:ext uri="{BB962C8B-B14F-4D97-AF65-F5344CB8AC3E}">
        <p14:creationId xmlns:p14="http://schemas.microsoft.com/office/powerpoint/2010/main" val="314819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AFD9-8E27-4D12-B123-DF6B02D8A933}"/>
              </a:ext>
            </a:extLst>
          </p:cNvPr>
          <p:cNvSpPr>
            <a:spLocks noGrp="1"/>
          </p:cNvSpPr>
          <p:nvPr>
            <p:ph type="title"/>
          </p:nvPr>
        </p:nvSpPr>
        <p:spPr/>
        <p:txBody>
          <a:bodyPr/>
          <a:lstStyle/>
          <a:p>
            <a:r>
              <a:rPr lang="en-US" dirty="0"/>
              <a:t>You can even link more than one callback to a promise</a:t>
            </a:r>
          </a:p>
        </p:txBody>
      </p:sp>
      <p:sp>
        <p:nvSpPr>
          <p:cNvPr id="4" name="Slide Number Placeholder 3">
            <a:extLst>
              <a:ext uri="{FF2B5EF4-FFF2-40B4-BE49-F238E27FC236}">
                <a16:creationId xmlns:a16="http://schemas.microsoft.com/office/drawing/2014/main" id="{FA5276ED-B974-42AE-82BB-5F1AD9EBE95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F233C3BA-D2EB-4975-BD47-2A07DC750173}"/>
              </a:ext>
            </a:extLst>
          </p:cNvPr>
          <p:cNvSpPr/>
          <p:nvPr/>
        </p:nvSpPr>
        <p:spPr>
          <a:xfrm>
            <a:off x="838200" y="1611651"/>
            <a:ext cx="7011572" cy="4031873"/>
          </a:xfrm>
          <a:prstGeom prst="rect">
            <a:avLst/>
          </a:prstGeom>
        </p:spPr>
        <p:txBody>
          <a:bodyPr wrap="square">
            <a:spAutoFit/>
          </a:bodyPr>
          <a:lstStyle/>
          <a:p>
            <a:r>
              <a:rPr lang="en-US" sz="1600" dirty="0">
                <a:solidFill>
                  <a:srgbClr val="0000FF"/>
                </a:solidFill>
                <a:latin typeface="Consolas" panose="020B0609020204030204" pitchFamily="49" charset="0"/>
              </a:rPr>
              <a:t>import</a:t>
            </a:r>
            <a:r>
              <a:rPr lang="en-US" sz="1600" dirty="0">
                <a:solidFill>
                  <a:srgbClr val="000000"/>
                </a:solidFill>
                <a:latin typeface="Consolas" panose="020B0609020204030204" pitchFamily="49" charset="0"/>
              </a:rPr>
              <a:t> makePromise1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promiseMaker</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starting"</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p1 = makePromise1(</a:t>
            </a:r>
            <a:r>
              <a:rPr lang="en-US" sz="1600" dirty="0">
                <a:solidFill>
                  <a:srgbClr val="A31515"/>
                </a:solidFill>
                <a:latin typeface="Consolas" panose="020B0609020204030204" pitchFamily="49" charset="0"/>
              </a:rPr>
              <a:t>"p1"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p2 = makePromise1(</a:t>
            </a:r>
            <a:r>
              <a:rPr lang="en-US" sz="1600" dirty="0">
                <a:solidFill>
                  <a:srgbClr val="A31515"/>
                </a:solidFill>
                <a:latin typeface="Consolas" panose="020B0609020204030204" pitchFamily="49" charset="0"/>
              </a:rPr>
              <a:t>"p2"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20</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p3 = p1.then(n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A says: 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p4 = p1.then(n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B says: 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 too`</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finishing\n"</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220D217-2F30-4F65-901D-03AB129CA18B}"/>
              </a:ext>
            </a:extLst>
          </p:cNvPr>
          <p:cNvSpPr/>
          <p:nvPr/>
        </p:nvSpPr>
        <p:spPr>
          <a:xfrm>
            <a:off x="7287065" y="1191124"/>
            <a:ext cx="4740813"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callback A says: p1 passed 10 to me</a:t>
            </a:r>
          </a:p>
          <a:p>
            <a:r>
              <a:rPr lang="en-US" dirty="0">
                <a:latin typeface="Consolas" panose="020B0609020204030204" pitchFamily="49" charset="0"/>
              </a:rPr>
              <a:t>callback B says: p1 passed 10 to me, too</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7" name="Arrow: Right 6">
            <a:extLst>
              <a:ext uri="{FF2B5EF4-FFF2-40B4-BE49-F238E27FC236}">
                <a16:creationId xmlns:a16="http://schemas.microsoft.com/office/drawing/2014/main" id="{E224EDB2-70FC-471A-BC95-FBA630A83BE0}"/>
              </a:ext>
            </a:extLst>
          </p:cNvPr>
          <p:cNvSpPr/>
          <p:nvPr/>
        </p:nvSpPr>
        <p:spPr>
          <a:xfrm>
            <a:off x="5946836" y="2899284"/>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4B7B4FC3-7894-4375-83D6-98DAAF09EFEA}"/>
              </a:ext>
            </a:extLst>
          </p:cNvPr>
          <p:cNvSpPr/>
          <p:nvPr/>
        </p:nvSpPr>
        <p:spPr>
          <a:xfrm>
            <a:off x="8210843" y="4922664"/>
            <a:ext cx="2743199" cy="13304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When p1 finishes, the callbacks at both p3 and p4 become ready for execution.  Their order of execution is unspecified.</a:t>
            </a:r>
          </a:p>
        </p:txBody>
      </p:sp>
      <p:sp>
        <p:nvSpPr>
          <p:cNvPr id="9" name="TextBox 8">
            <a:extLst>
              <a:ext uri="{FF2B5EF4-FFF2-40B4-BE49-F238E27FC236}">
                <a16:creationId xmlns:a16="http://schemas.microsoft.com/office/drawing/2014/main" id="{C0573711-C5AE-41ED-B28D-1C8C29196090}"/>
              </a:ext>
            </a:extLst>
          </p:cNvPr>
          <p:cNvSpPr txBox="1"/>
          <p:nvPr/>
        </p:nvSpPr>
        <p:spPr>
          <a:xfrm>
            <a:off x="3135766" y="6219133"/>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4.1/example5.ts</a:t>
            </a:r>
          </a:p>
        </p:txBody>
      </p:sp>
    </p:spTree>
    <p:extLst>
      <p:ext uri="{BB962C8B-B14F-4D97-AF65-F5344CB8AC3E}">
        <p14:creationId xmlns:p14="http://schemas.microsoft.com/office/powerpoint/2010/main" val="40662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6714-794B-47EA-9273-37BAD5D0AF26}"/>
              </a:ext>
            </a:extLst>
          </p:cNvPr>
          <p:cNvSpPr>
            <a:spLocks noGrp="1"/>
          </p:cNvSpPr>
          <p:nvPr>
            <p:ph type="title"/>
          </p:nvPr>
        </p:nvSpPr>
        <p:spPr/>
        <p:txBody>
          <a:bodyPr/>
          <a:lstStyle/>
          <a:p>
            <a:r>
              <a:rPr lang="en-US" dirty="0"/>
              <a:t>Linking callbacks in series</a:t>
            </a:r>
          </a:p>
        </p:txBody>
      </p:sp>
      <p:sp>
        <p:nvSpPr>
          <p:cNvPr id="4" name="Slide Number Placeholder 3">
            <a:extLst>
              <a:ext uri="{FF2B5EF4-FFF2-40B4-BE49-F238E27FC236}">
                <a16:creationId xmlns:a16="http://schemas.microsoft.com/office/drawing/2014/main" id="{5B4AAC59-50E5-419F-874F-5B5F49FA7D8D}"/>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5" name="Rectangle 4">
            <a:extLst>
              <a:ext uri="{FF2B5EF4-FFF2-40B4-BE49-F238E27FC236}">
                <a16:creationId xmlns:a16="http://schemas.microsoft.com/office/drawing/2014/main" id="{1ED7C26C-66C4-458D-83B5-CF8EF3F85894}"/>
              </a:ext>
            </a:extLst>
          </p:cNvPr>
          <p:cNvSpPr/>
          <p:nvPr/>
        </p:nvSpPr>
        <p:spPr>
          <a:xfrm>
            <a:off x="838199" y="1641963"/>
            <a:ext cx="7454705" cy="4524315"/>
          </a:xfrm>
          <a:prstGeom prst="rect">
            <a:avLst/>
          </a:prstGeom>
        </p:spPr>
        <p:txBody>
          <a:bodyPr wrap="square">
            <a:spAutoFit/>
          </a:bodyPr>
          <a:lstStyle/>
          <a:p>
            <a:r>
              <a:rPr lang="en-US" sz="1600" dirty="0">
                <a:solidFill>
                  <a:srgbClr val="0000FF"/>
                </a:solidFill>
                <a:latin typeface="Consolas" panose="020B0609020204030204" pitchFamily="49" charset="0"/>
              </a:rPr>
              <a:t>import</a:t>
            </a:r>
            <a:r>
              <a:rPr lang="en-US" sz="1600" dirty="0">
                <a:solidFill>
                  <a:srgbClr val="000000"/>
                </a:solidFill>
                <a:latin typeface="Consolas" panose="020B0609020204030204" pitchFamily="49" charset="0"/>
              </a:rPr>
              <a:t> makePromise1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promiseMaker</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starting"</a:t>
            </a:r>
            <a:r>
              <a:rPr lang="en-US" sz="1600" dirty="0">
                <a:solidFill>
                  <a:srgbClr val="000000"/>
                </a:solidFill>
                <a:latin typeface="Consolas" panose="020B0609020204030204" pitchFamily="49" charset="0"/>
              </a:rPr>
              <a:t>)</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p1 = makePromise1(</a:t>
            </a:r>
            <a:r>
              <a:rPr lang="en-US" sz="1600" dirty="0">
                <a:solidFill>
                  <a:srgbClr val="A31515"/>
                </a:solidFill>
                <a:latin typeface="Consolas" panose="020B0609020204030204" pitchFamily="49" charset="0"/>
              </a:rPr>
              <a:t>"p1"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p2 = makePromise1(</a:t>
            </a:r>
            <a:r>
              <a:rPr lang="en-US" sz="1600" dirty="0">
                <a:solidFill>
                  <a:srgbClr val="A31515"/>
                </a:solidFill>
                <a:latin typeface="Consolas" panose="020B0609020204030204" pitchFamily="49" charset="0"/>
              </a:rPr>
              <a:t>"p2"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20</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p3  = p1.then((</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A says: 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p4 = p3.then((</a:t>
            </a:r>
            <a:r>
              <a:rPr lang="en-US" sz="1600" dirty="0" err="1">
                <a:solidFill>
                  <a:srgbClr val="000000"/>
                </a:solidFill>
                <a:latin typeface="Consolas" panose="020B0609020204030204" pitchFamily="49" charset="0"/>
              </a:rPr>
              <a:t>b:boolean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B says: callback A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b</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finishing\n"</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85599E9-00C6-4665-B620-70F475DBE5B2}"/>
              </a:ext>
            </a:extLst>
          </p:cNvPr>
          <p:cNvSpPr/>
          <p:nvPr/>
        </p:nvSpPr>
        <p:spPr>
          <a:xfrm>
            <a:off x="7310512" y="1641963"/>
            <a:ext cx="4682196"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callback A says: p1 passed 10 to me</a:t>
            </a:r>
          </a:p>
          <a:p>
            <a:r>
              <a:rPr lang="en-US" dirty="0">
                <a:latin typeface="Consolas" panose="020B0609020204030204" pitchFamily="49" charset="0"/>
              </a:rPr>
              <a:t>callback B says: callback A passed true to me</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7" name="TextBox 6">
            <a:extLst>
              <a:ext uri="{FF2B5EF4-FFF2-40B4-BE49-F238E27FC236}">
                <a16:creationId xmlns:a16="http://schemas.microsoft.com/office/drawing/2014/main" id="{F3895617-7583-4A4A-A57A-6DB96B4457B7}"/>
              </a:ext>
            </a:extLst>
          </p:cNvPr>
          <p:cNvSpPr txBox="1"/>
          <p:nvPr/>
        </p:nvSpPr>
        <p:spPr>
          <a:xfrm>
            <a:off x="3135766" y="6219133"/>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4.1/example6.ts</a:t>
            </a:r>
          </a:p>
        </p:txBody>
      </p:sp>
    </p:spTree>
    <p:extLst>
      <p:ext uri="{BB962C8B-B14F-4D97-AF65-F5344CB8AC3E}">
        <p14:creationId xmlns:p14="http://schemas.microsoft.com/office/powerpoint/2010/main" val="77082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2042-3B80-442F-9DE5-32F1EE943AAE}"/>
              </a:ext>
            </a:extLst>
          </p:cNvPr>
          <p:cNvSpPr>
            <a:spLocks noGrp="1"/>
          </p:cNvSpPr>
          <p:nvPr>
            <p:ph type="title"/>
          </p:nvPr>
        </p:nvSpPr>
        <p:spPr/>
        <p:txBody>
          <a:bodyPr>
            <a:normAutofit/>
          </a:bodyPr>
          <a:lstStyle/>
          <a:p>
            <a:r>
              <a:rPr lang="en-US" sz="3600" dirty="0"/>
              <a:t>Synchronizing event handlers</a:t>
            </a:r>
          </a:p>
        </p:txBody>
      </p:sp>
      <p:sp>
        <p:nvSpPr>
          <p:cNvPr id="3" name="Slide Number Placeholder 2">
            <a:extLst>
              <a:ext uri="{FF2B5EF4-FFF2-40B4-BE49-F238E27FC236}">
                <a16:creationId xmlns:a16="http://schemas.microsoft.com/office/drawing/2014/main" id="{BE3AB13E-F6F9-4506-B6CE-2B305AB3678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2DB0C964-C0C1-4E16-9B9C-A2FD1E156451}"/>
              </a:ext>
            </a:extLst>
          </p:cNvPr>
          <p:cNvSpPr/>
          <p:nvPr/>
        </p:nvSpPr>
        <p:spPr>
          <a:xfrm>
            <a:off x="7058026" y="1363453"/>
            <a:ext cx="4499316" cy="4801314"/>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callback A says: p1 passed 10 to me</a:t>
            </a:r>
          </a:p>
          <a:p>
            <a:r>
              <a:rPr lang="en-US" dirty="0">
                <a:latin typeface="Consolas" panose="020B0609020204030204" pitchFamily="49" charset="0"/>
              </a:rPr>
              <a:t>callback B says: p1 passed 10 to me, too</a:t>
            </a:r>
          </a:p>
          <a:p>
            <a:r>
              <a:rPr lang="en-US" dirty="0">
                <a:latin typeface="Consolas" panose="020B0609020204030204" pitchFamily="49" charset="0"/>
              </a:rPr>
              <a:t>p3 returned 11</a:t>
            </a:r>
          </a:p>
          <a:p>
            <a:r>
              <a:rPr lang="en-US" dirty="0">
                <a:latin typeface="Consolas" panose="020B0609020204030204" pitchFamily="49" charset="0"/>
              </a:rPr>
              <a:t>p4 returned 110</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6" name="Arrow: Right 5">
            <a:extLst>
              <a:ext uri="{FF2B5EF4-FFF2-40B4-BE49-F238E27FC236}">
                <a16:creationId xmlns:a16="http://schemas.microsoft.com/office/drawing/2014/main" id="{65EFAB49-5F37-45DE-8F1A-675A603CA5C8}"/>
              </a:ext>
            </a:extLst>
          </p:cNvPr>
          <p:cNvSpPr/>
          <p:nvPr/>
        </p:nvSpPr>
        <p:spPr>
          <a:xfrm>
            <a:off x="6096000" y="2302266"/>
            <a:ext cx="771524"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ECEA7D28-B90D-4358-9F1F-0636ADEA3EF6}"/>
              </a:ext>
            </a:extLst>
          </p:cNvPr>
          <p:cNvSpPr/>
          <p:nvPr/>
        </p:nvSpPr>
        <p:spPr>
          <a:xfrm>
            <a:off x="7861494" y="136525"/>
            <a:ext cx="3983500" cy="106573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values is bound to the list containing the value passed by p4 and the value passed by p3, in that order, regardless of the order in which p3 and p4 executed.</a:t>
            </a:r>
          </a:p>
        </p:txBody>
      </p:sp>
      <p:sp>
        <p:nvSpPr>
          <p:cNvPr id="9" name="Rectangle 8">
            <a:extLst>
              <a:ext uri="{FF2B5EF4-FFF2-40B4-BE49-F238E27FC236}">
                <a16:creationId xmlns:a16="http://schemas.microsoft.com/office/drawing/2014/main" id="{C67BEC32-7FDC-4DF6-AF78-72880E861F78}"/>
              </a:ext>
            </a:extLst>
          </p:cNvPr>
          <p:cNvSpPr/>
          <p:nvPr/>
        </p:nvSpPr>
        <p:spPr>
          <a:xfrm>
            <a:off x="933158" y="1512922"/>
            <a:ext cx="6401091" cy="5693866"/>
          </a:xfrm>
          <a:prstGeom prst="rect">
            <a:avLst/>
          </a:prstGeom>
        </p:spPr>
        <p:txBody>
          <a:bodyPr wrap="square">
            <a:spAutoFit/>
          </a:bodyPr>
          <a:lstStyle/>
          <a:p>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makePromise1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promiseMaker</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handler starting"</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p1 = makePromise1(</a:t>
            </a:r>
            <a:r>
              <a:rPr lang="en-US" sz="1400" dirty="0">
                <a:solidFill>
                  <a:srgbClr val="A31515"/>
                </a:solidFill>
                <a:latin typeface="Consolas" panose="020B0609020204030204" pitchFamily="49" charset="0"/>
              </a:rPr>
              <a:t>"p1"</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makePromise1(</a:t>
            </a:r>
            <a:r>
              <a:rPr lang="en-US" sz="1400" dirty="0">
                <a:solidFill>
                  <a:srgbClr val="A31515"/>
                </a:solidFill>
                <a:latin typeface="Consolas" panose="020B0609020204030204" pitchFamily="49" charset="0"/>
              </a:rPr>
              <a:t>"p2"</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20</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p3 = p1.then(n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`callback A says: p1 passed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n</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 to 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t>
            </a:r>
            <a:r>
              <a:rPr lang="en-US" sz="1400" dirty="0">
                <a:solidFill>
                  <a:srgbClr val="098658"/>
                </a:solidFill>
                <a:latin typeface="Consolas" panose="020B0609020204030204" pitchFamily="49" charset="0"/>
              </a:rPr>
              <a:t>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p4 = p1.then(n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`callback B says: p1 passed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n</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 to me, too`</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t>
            </a:r>
            <a:r>
              <a:rPr lang="en-US" sz="1400" dirty="0">
                <a:solidFill>
                  <a:srgbClr val="098658"/>
                </a:solidFill>
                <a:latin typeface="Consolas" panose="020B0609020204030204" pitchFamily="49" charset="0"/>
              </a:rPr>
              <a:t>100</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p5 = </a:t>
            </a:r>
            <a:r>
              <a:rPr lang="en-US" sz="1400" dirty="0" err="1">
                <a:solidFill>
                  <a:srgbClr val="000000"/>
                </a:solidFill>
                <a:highlight>
                  <a:srgbClr val="FFFF00"/>
                </a:highlight>
                <a:latin typeface="Consolas" panose="020B0609020204030204" pitchFamily="49" charset="0"/>
              </a:rPr>
              <a:t>Promise.all</a:t>
            </a:r>
            <a:r>
              <a:rPr lang="en-US" sz="1400" dirty="0">
                <a:solidFill>
                  <a:srgbClr val="000000"/>
                </a:solidFill>
                <a:highlight>
                  <a:srgbClr val="FFFF00"/>
                </a:highlight>
                <a:latin typeface="Consolas" panose="020B0609020204030204" pitchFamily="49" charset="0"/>
              </a:rPr>
              <a:t>([p4,p3])</a:t>
            </a:r>
          </a:p>
          <a:p>
            <a:r>
              <a:rPr lang="en-US" sz="1400" dirty="0">
                <a:solidFill>
                  <a:srgbClr val="000000"/>
                </a:solidFill>
                <a:latin typeface="Consolas" panose="020B0609020204030204" pitchFamily="49" charset="0"/>
              </a:rPr>
              <a:t>    .then(values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`p3 returned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values[</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`p4 returned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values[</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handler finishing\n"</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7315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prepared to:</a:t>
            </a:r>
          </a:p>
          <a:p>
            <a:pPr lvl="1"/>
            <a:r>
              <a:rPr lang="en-US" dirty="0"/>
              <a:t>Explain what is meant by "run-to-completion semantics"</a:t>
            </a:r>
          </a:p>
          <a:p>
            <a:pPr lvl="1"/>
            <a:r>
              <a:rPr lang="en-US" dirty="0"/>
              <a:t>Describe 3 ways in which event handlers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a:r>
              <a:rPr lang="en-US" dirty="0"/>
              <a:t>Explain what is meant by "run-to-completion semantics"</a:t>
            </a:r>
          </a:p>
          <a:p>
            <a:pPr lvl="1"/>
            <a:r>
              <a:rPr lang="en-US" dirty="0"/>
              <a:t>Describe 3 ways in which event handlers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1"/>
            <a:endParaRPr lang="en-US" dirty="0"/>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136295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fld id="{86CB4B4D-7CA3-9044-876B-883B54F8677D}" type="slidenum">
              <a:rPr lang="en-US" smtClean="0"/>
              <a:pPr/>
              <a:t>21</a:t>
            </a:fld>
            <a:endParaRPr lang="en-US"/>
          </a:p>
        </p:txBody>
      </p:sp>
      <p:sp>
        <p:nvSpPr>
          <p:cNvPr id="11" name="Text Placeholder 2">
            <a:extLst>
              <a:ext uri="{FF2B5EF4-FFF2-40B4-BE49-F238E27FC236}">
                <a16:creationId xmlns:a16="http://schemas.microsoft.com/office/drawing/2014/main" id="{2A807E73-8E10-49FA-A4B6-D0453AFED611}"/>
              </a:ext>
            </a:extLst>
          </p:cNvPr>
          <p:cNvSpPr txBox="1">
            <a:spLocks/>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 prepared to explain each line in the output examples</a:t>
            </a:r>
          </a:p>
          <a:p>
            <a:r>
              <a:rPr lang="en-US" dirty="0"/>
              <a:t>Create some examples like the ones here and try to predict what they will do.</a:t>
            </a:r>
          </a:p>
          <a:p>
            <a:r>
              <a:rPr lang="en-US" dirty="0"/>
              <a:t>Go on to the next lesson</a:t>
            </a:r>
          </a:p>
          <a:p>
            <a:pPr lvl="2"/>
            <a:endParaRPr lang="en-US" dirty="0"/>
          </a:p>
          <a:p>
            <a:pPr lvl="1"/>
            <a:endParaRPr lang="en-US" dirty="0"/>
          </a:p>
        </p:txBody>
      </p:sp>
    </p:spTree>
    <p:extLst>
      <p:ext uri="{BB962C8B-B14F-4D97-AF65-F5344CB8AC3E}">
        <p14:creationId xmlns:p14="http://schemas.microsoft.com/office/powerpoint/2010/main" val="743338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CE20142-0B14-457F-86A2-5CEB402DB551}"/>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2B402918-F951-4B0B-8FD7-D7F333BB9B99}"/>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5" name="Group 4">
            <a:extLst>
              <a:ext uri="{FF2B5EF4-FFF2-40B4-BE49-F238E27FC236}">
                <a16:creationId xmlns:a16="http://schemas.microsoft.com/office/drawing/2014/main" id="{D20D500C-CAE2-429D-9E24-FE158A0B0BC5}"/>
              </a:ext>
            </a:extLst>
          </p:cNvPr>
          <p:cNvGrpSpPr/>
          <p:nvPr/>
        </p:nvGrpSpPr>
        <p:grpSpPr>
          <a:xfrm>
            <a:off x="9425354" y="2349305"/>
            <a:ext cx="492369" cy="2286000"/>
            <a:chOff x="9425354" y="2349305"/>
            <a:chExt cx="492369" cy="2286000"/>
          </a:xfrm>
        </p:grpSpPr>
        <p:sp>
          <p:nvSpPr>
            <p:cNvPr id="3" name="Oval 2">
              <a:extLst>
                <a:ext uri="{FF2B5EF4-FFF2-40B4-BE49-F238E27FC236}">
                  <a16:creationId xmlns:a16="http://schemas.microsoft.com/office/drawing/2014/main" id="{C5855016-3C8A-49F9-B0F5-F4786A4085A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 name="Straight Connector 3">
              <a:extLst>
                <a:ext uri="{FF2B5EF4-FFF2-40B4-BE49-F238E27FC236}">
                  <a16:creationId xmlns:a16="http://schemas.microsoft.com/office/drawing/2014/main" id="{4D702185-6FB8-464E-A10D-3419ABBE6E63}"/>
                </a:ext>
              </a:extLst>
            </p:cNvPr>
            <p:cNvCxnSpPr>
              <a:stCxn id="3"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CDDB448-2861-432C-BD49-EB821578FA3E}"/>
              </a:ext>
            </a:extLst>
          </p:cNvPr>
          <p:cNvSpPr/>
          <p:nvPr/>
        </p:nvSpPr>
        <p:spPr>
          <a:xfrm>
            <a:off x="6195060" y="4518660"/>
            <a:ext cx="2124218" cy="1143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Here is some text</a:t>
            </a:r>
          </a:p>
        </p:txBody>
      </p:sp>
      <p:cxnSp>
        <p:nvCxnSpPr>
          <p:cNvPr id="8" name="Straight Connector 7">
            <a:extLst>
              <a:ext uri="{FF2B5EF4-FFF2-40B4-BE49-F238E27FC236}">
                <a16:creationId xmlns:a16="http://schemas.microsoft.com/office/drawing/2014/main" id="{0E2A35BD-1C3B-4B9C-A7BB-66CBD517E6CD}"/>
              </a:ext>
            </a:extLst>
          </p:cNvPr>
          <p:cNvCxnSpPr>
            <a:stCxn id="6" idx="3"/>
          </p:cNvCxnSpPr>
          <p:nvPr/>
        </p:nvCxnSpPr>
        <p:spPr>
          <a:xfrm flipV="1">
            <a:off x="8319278" y="4183380"/>
            <a:ext cx="1251442" cy="906780"/>
          </a:xfrm>
          <a:prstGeom prst="line">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5818EC6-37B7-40C0-8D98-FF98C3AD5CE3}"/>
              </a:ext>
            </a:extLst>
          </p:cNvPr>
          <p:cNvSpPr/>
          <p:nvPr/>
        </p:nvSpPr>
        <p:spPr>
          <a:xfrm>
            <a:off x="641837" y="1646799"/>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event handlers</a:t>
            </a:r>
          </a:p>
        </p:txBody>
      </p:sp>
    </p:spTree>
    <p:extLst>
      <p:ext uri="{BB962C8B-B14F-4D97-AF65-F5344CB8AC3E}">
        <p14:creationId xmlns:p14="http://schemas.microsoft.com/office/powerpoint/2010/main" val="219935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A5950D-DBF5-4A57-8218-597F8784F697}"/>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Event Handlers</a:t>
            </a:r>
          </a:p>
        </p:txBody>
      </p:sp>
      <p:sp>
        <p:nvSpPr>
          <p:cNvPr id="2" name="Title 1">
            <a:extLst>
              <a:ext uri="{FF2B5EF4-FFF2-40B4-BE49-F238E27FC236}">
                <a16:creationId xmlns:a16="http://schemas.microsoft.com/office/drawing/2014/main" id="{74255CAC-64CF-460E-A7AD-AF4EEAA52220}"/>
              </a:ext>
            </a:extLst>
          </p:cNvPr>
          <p:cNvSpPr>
            <a:spLocks noGrp="1"/>
          </p:cNvSpPr>
          <p:nvPr>
            <p:ph type="title"/>
          </p:nvPr>
        </p:nvSpPr>
        <p:spPr/>
        <p:txBody>
          <a:bodyPr>
            <a:normAutofit fontScale="90000"/>
          </a:bodyPr>
          <a:lstStyle/>
          <a:p>
            <a:r>
              <a:rPr lang="en-US" dirty="0"/>
              <a:t>A JavaScript execution state consists of a bunch of event handlers</a:t>
            </a:r>
          </a:p>
        </p:txBody>
      </p:sp>
      <p:sp>
        <p:nvSpPr>
          <p:cNvPr id="3" name="Slide Number Placeholder 2">
            <a:extLst>
              <a:ext uri="{FF2B5EF4-FFF2-40B4-BE49-F238E27FC236}">
                <a16:creationId xmlns:a16="http://schemas.microsoft.com/office/drawing/2014/main" id="{C1D2DBC6-604C-4DC8-B02B-88E17680DEC3}"/>
              </a:ext>
            </a:extLst>
          </p:cNvPr>
          <p:cNvSpPr>
            <a:spLocks noGrp="1"/>
          </p:cNvSpPr>
          <p:nvPr>
            <p:ph type="sldNum" sz="quarter" idx="12"/>
          </p:nvPr>
        </p:nvSpPr>
        <p:spPr/>
        <p:txBody>
          <a:bodyPr/>
          <a:lstStyle/>
          <a:p>
            <a:fld id="{20F37917-FD3A-4669-9018-DA04BCDD3D75}" type="slidenum">
              <a:rPr lang="en-US" smtClean="0"/>
              <a:t>3</a:t>
            </a:fld>
            <a:endParaRPr lang="en-US"/>
          </a:p>
        </p:txBody>
      </p:sp>
      <p:grpSp>
        <p:nvGrpSpPr>
          <p:cNvPr id="5" name="Group 4">
            <a:extLst>
              <a:ext uri="{FF2B5EF4-FFF2-40B4-BE49-F238E27FC236}">
                <a16:creationId xmlns:a16="http://schemas.microsoft.com/office/drawing/2014/main" id="{B2BFC51F-B457-42DF-BA7E-D84062331D12}"/>
              </a:ext>
            </a:extLst>
          </p:cNvPr>
          <p:cNvGrpSpPr/>
          <p:nvPr/>
        </p:nvGrpSpPr>
        <p:grpSpPr>
          <a:xfrm>
            <a:off x="1980614" y="2816470"/>
            <a:ext cx="492369" cy="2286000"/>
            <a:chOff x="9425354" y="2349305"/>
            <a:chExt cx="492369" cy="2286000"/>
          </a:xfrm>
        </p:grpSpPr>
        <p:sp>
          <p:nvSpPr>
            <p:cNvPr id="6" name="Oval 5">
              <a:extLst>
                <a:ext uri="{FF2B5EF4-FFF2-40B4-BE49-F238E27FC236}">
                  <a16:creationId xmlns:a16="http://schemas.microsoft.com/office/drawing/2014/main" id="{3A7E9511-E38B-4A1E-93B7-FFDD42941B1F}"/>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7" name="Straight Connector 6">
              <a:extLst>
                <a:ext uri="{FF2B5EF4-FFF2-40B4-BE49-F238E27FC236}">
                  <a16:creationId xmlns:a16="http://schemas.microsoft.com/office/drawing/2014/main" id="{75E1E442-3056-4D56-B189-736A1CD702E4}"/>
                </a:ext>
              </a:extLst>
            </p:cNvPr>
            <p:cNvCxnSpPr>
              <a:stCxn id="6"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4DDF076-3E07-4569-A365-EEE433D78EDE}"/>
              </a:ext>
            </a:extLst>
          </p:cNvPr>
          <p:cNvGrpSpPr/>
          <p:nvPr/>
        </p:nvGrpSpPr>
        <p:grpSpPr>
          <a:xfrm>
            <a:off x="6724426" y="2816470"/>
            <a:ext cx="492369" cy="2286000"/>
            <a:chOff x="9425354" y="2349305"/>
            <a:chExt cx="492369" cy="2286000"/>
          </a:xfrm>
          <a:solidFill>
            <a:srgbClr val="00B050"/>
          </a:solidFill>
        </p:grpSpPr>
        <p:cxnSp>
          <p:nvCxnSpPr>
            <p:cNvPr id="13" name="Straight Connector 12">
              <a:extLst>
                <a:ext uri="{FF2B5EF4-FFF2-40B4-BE49-F238E27FC236}">
                  <a16:creationId xmlns:a16="http://schemas.microsoft.com/office/drawing/2014/main" id="{981AAE75-1CF2-41FB-B32E-DB12B5A792F0}"/>
                </a:ext>
              </a:extLst>
            </p:cNvPr>
            <p:cNvCxnSpPr>
              <a:stCxn id="1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71896FD-6EC9-4D0A-A515-68E24C382EE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7" name="Group 16">
            <a:extLst>
              <a:ext uri="{FF2B5EF4-FFF2-40B4-BE49-F238E27FC236}">
                <a16:creationId xmlns:a16="http://schemas.microsoft.com/office/drawing/2014/main" id="{D20C5FD5-6B00-444C-8260-A86C08AD94DD}"/>
              </a:ext>
            </a:extLst>
          </p:cNvPr>
          <p:cNvGrpSpPr/>
          <p:nvPr/>
        </p:nvGrpSpPr>
        <p:grpSpPr>
          <a:xfrm>
            <a:off x="8944922" y="2816470"/>
            <a:ext cx="492369" cy="2286000"/>
            <a:chOff x="9425354" y="2349305"/>
            <a:chExt cx="492369" cy="2286000"/>
          </a:xfrm>
          <a:solidFill>
            <a:srgbClr val="FF0000"/>
          </a:solidFill>
        </p:grpSpPr>
        <p:sp>
          <p:nvSpPr>
            <p:cNvPr id="18" name="Oval 17">
              <a:extLst>
                <a:ext uri="{FF2B5EF4-FFF2-40B4-BE49-F238E27FC236}">
                  <a16:creationId xmlns:a16="http://schemas.microsoft.com/office/drawing/2014/main" id="{DCB283A9-E305-4E23-A6CD-C270DE0A487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9" name="Straight Connector 18">
              <a:extLst>
                <a:ext uri="{FF2B5EF4-FFF2-40B4-BE49-F238E27FC236}">
                  <a16:creationId xmlns:a16="http://schemas.microsoft.com/office/drawing/2014/main" id="{B9316812-06F2-4866-9FF2-87F1C605C22B}"/>
                </a:ext>
              </a:extLst>
            </p:cNvPr>
            <p:cNvCxnSpPr>
              <a:stCxn id="1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567FE7-B1A6-43AA-B4EC-1FD6792FDAFD}"/>
              </a:ext>
            </a:extLst>
          </p:cNvPr>
          <p:cNvGrpSpPr/>
          <p:nvPr/>
        </p:nvGrpSpPr>
        <p:grpSpPr>
          <a:xfrm>
            <a:off x="10055169" y="2816470"/>
            <a:ext cx="492369" cy="2286000"/>
            <a:chOff x="9425354" y="2349305"/>
            <a:chExt cx="492369" cy="2286000"/>
          </a:xfrm>
          <a:solidFill>
            <a:srgbClr val="FF0000"/>
          </a:solidFill>
        </p:grpSpPr>
        <p:sp>
          <p:nvSpPr>
            <p:cNvPr id="21" name="Oval 20">
              <a:extLst>
                <a:ext uri="{FF2B5EF4-FFF2-40B4-BE49-F238E27FC236}">
                  <a16:creationId xmlns:a16="http://schemas.microsoft.com/office/drawing/2014/main" id="{82A65910-9AF1-4486-94BB-CD15016CBA8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10D129D4-DA79-4EEA-820F-F3115552F6AC}"/>
                </a:ext>
              </a:extLst>
            </p:cNvPr>
            <p:cNvCxnSpPr>
              <a:stCxn id="2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E809135-DFF8-4539-9EB8-6302D9236D2E}"/>
              </a:ext>
            </a:extLst>
          </p:cNvPr>
          <p:cNvGrpSpPr/>
          <p:nvPr/>
        </p:nvGrpSpPr>
        <p:grpSpPr>
          <a:xfrm>
            <a:off x="5614178" y="2816470"/>
            <a:ext cx="492369" cy="2286000"/>
            <a:chOff x="9425354" y="2349305"/>
            <a:chExt cx="492369" cy="2286000"/>
          </a:xfrm>
          <a:solidFill>
            <a:srgbClr val="FF0000"/>
          </a:solidFill>
        </p:grpSpPr>
        <p:sp>
          <p:nvSpPr>
            <p:cNvPr id="9" name="Oval 8">
              <a:extLst>
                <a:ext uri="{FF2B5EF4-FFF2-40B4-BE49-F238E27FC236}">
                  <a16:creationId xmlns:a16="http://schemas.microsoft.com/office/drawing/2014/main" id="{7DEE5C0A-ED68-457D-A33C-EBFAFFA969A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A902289E-8A75-4D52-807C-A12DA3F6B22D}"/>
                </a:ext>
              </a:extLst>
            </p:cNvPr>
            <p:cNvCxnSpPr>
              <a:stCxn id="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D65C0D4-2B91-47F7-82FA-11D2F1ED3289}"/>
              </a:ext>
            </a:extLst>
          </p:cNvPr>
          <p:cNvGrpSpPr/>
          <p:nvPr/>
        </p:nvGrpSpPr>
        <p:grpSpPr>
          <a:xfrm>
            <a:off x="7834674" y="2816470"/>
            <a:ext cx="492369" cy="2286000"/>
            <a:chOff x="9425354" y="2349305"/>
            <a:chExt cx="492369" cy="2286000"/>
          </a:xfrm>
          <a:solidFill>
            <a:srgbClr val="00B050"/>
          </a:solidFill>
        </p:grpSpPr>
        <p:sp>
          <p:nvSpPr>
            <p:cNvPr id="15" name="Oval 14">
              <a:extLst>
                <a:ext uri="{FF2B5EF4-FFF2-40B4-BE49-F238E27FC236}">
                  <a16:creationId xmlns:a16="http://schemas.microsoft.com/office/drawing/2014/main" id="{8969D103-02A4-4DFB-8EC4-8920F174DC4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6" name="Straight Connector 15">
              <a:extLst>
                <a:ext uri="{FF2B5EF4-FFF2-40B4-BE49-F238E27FC236}">
                  <a16:creationId xmlns:a16="http://schemas.microsoft.com/office/drawing/2014/main" id="{F7AA174A-94E7-4F17-A913-311FDDE7BAC6}"/>
                </a:ext>
              </a:extLst>
            </p:cNvPr>
            <p:cNvCxnSpPr>
              <a:stCxn id="1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CF096F8-4072-4321-9F88-B80C501C0D20}"/>
              </a:ext>
            </a:extLst>
          </p:cNvPr>
          <p:cNvSpPr txBox="1"/>
          <p:nvPr/>
        </p:nvSpPr>
        <p:spPr>
          <a:xfrm>
            <a:off x="690491" y="1738165"/>
            <a:ext cx="3261360" cy="9541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event handler</a:t>
            </a:r>
          </a:p>
        </p:txBody>
      </p:sp>
      <p:sp>
        <p:nvSpPr>
          <p:cNvPr id="24" name="TextBox 23">
            <a:extLst>
              <a:ext uri="{FF2B5EF4-FFF2-40B4-BE49-F238E27FC236}">
                <a16:creationId xmlns:a16="http://schemas.microsoft.com/office/drawing/2014/main" id="{59EDEFA8-F837-4EB2-B33B-05D30369310E}"/>
              </a:ext>
            </a:extLst>
          </p:cNvPr>
          <p:cNvSpPr txBox="1"/>
          <p:nvPr/>
        </p:nvSpPr>
        <p:spPr>
          <a:xfrm>
            <a:off x="564284" y="5331169"/>
            <a:ext cx="4100804" cy="13849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One of the event handlers is running; the others are waiting</a:t>
            </a:r>
          </a:p>
        </p:txBody>
      </p:sp>
    </p:spTree>
    <p:extLst>
      <p:ext uri="{BB962C8B-B14F-4D97-AF65-F5344CB8AC3E}">
        <p14:creationId xmlns:p14="http://schemas.microsoft.com/office/powerpoint/2010/main" val="394074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F5D1-637C-4E99-9B7E-CFC70083DD1A}"/>
              </a:ext>
            </a:extLst>
          </p:cNvPr>
          <p:cNvSpPr>
            <a:spLocks noGrp="1"/>
          </p:cNvSpPr>
          <p:nvPr>
            <p:ph type="title"/>
          </p:nvPr>
        </p:nvSpPr>
        <p:spPr/>
        <p:txBody>
          <a:bodyPr/>
          <a:lstStyle/>
          <a:p>
            <a:r>
              <a:rPr lang="en-US" dirty="0"/>
              <a:t>What's an event handler?</a:t>
            </a:r>
          </a:p>
        </p:txBody>
      </p:sp>
      <p:sp>
        <p:nvSpPr>
          <p:cNvPr id="7" name="Content Placeholder 6">
            <a:extLst>
              <a:ext uri="{FF2B5EF4-FFF2-40B4-BE49-F238E27FC236}">
                <a16:creationId xmlns:a16="http://schemas.microsoft.com/office/drawing/2014/main" id="{DDA75318-69E2-4153-B0E7-5C95EC2F99EA}"/>
              </a:ext>
            </a:extLst>
          </p:cNvPr>
          <p:cNvSpPr>
            <a:spLocks noGrp="1"/>
          </p:cNvSpPr>
          <p:nvPr>
            <p:ph idx="1"/>
          </p:nvPr>
        </p:nvSpPr>
        <p:spPr/>
        <p:txBody>
          <a:bodyPr>
            <a:normAutofit lnSpcReduction="10000"/>
          </a:bodyPr>
          <a:lstStyle/>
          <a:p>
            <a:r>
              <a:rPr lang="en-US" dirty="0"/>
              <a:t>An event handler is a piece of code that is waiting for some event to happen.</a:t>
            </a:r>
          </a:p>
          <a:p>
            <a:r>
              <a:rPr lang="en-US" dirty="0"/>
              <a:t>In </a:t>
            </a:r>
            <a:r>
              <a:rPr lang="en-US" dirty="0" err="1"/>
              <a:t>Javascript</a:t>
            </a:r>
            <a:r>
              <a:rPr lang="en-US" dirty="0"/>
              <a:t>, all the event handlers work in the same address space</a:t>
            </a:r>
          </a:p>
          <a:p>
            <a:r>
              <a:rPr lang="en-US" dirty="0"/>
              <a:t>That means that handlers can communicate through shared state</a:t>
            </a:r>
          </a:p>
          <a:p>
            <a:r>
              <a:rPr lang="en-US" dirty="0"/>
              <a:t>It also means that switching from one handler to another can be fast.</a:t>
            </a:r>
          </a:p>
          <a:p>
            <a:pPr marL="0" indent="0">
              <a:buNone/>
            </a:pPr>
            <a:r>
              <a:rPr lang="en-US" dirty="0"/>
              <a:t> </a:t>
            </a:r>
          </a:p>
          <a:p>
            <a:pPr marL="457200" lvl="1" indent="0">
              <a:buNone/>
            </a:pPr>
            <a:r>
              <a:rPr lang="en-US" dirty="0"/>
              <a:t> </a:t>
            </a:r>
          </a:p>
        </p:txBody>
      </p:sp>
      <p:sp>
        <p:nvSpPr>
          <p:cNvPr id="4" name="Slide Number Placeholder 3">
            <a:extLst>
              <a:ext uri="{FF2B5EF4-FFF2-40B4-BE49-F238E27FC236}">
                <a16:creationId xmlns:a16="http://schemas.microsoft.com/office/drawing/2014/main" id="{2AD20051-B35E-47F9-BDAC-1CE0452784FC}"/>
              </a:ext>
            </a:extLst>
          </p:cNvPr>
          <p:cNvSpPr>
            <a:spLocks noGrp="1"/>
          </p:cNvSpPr>
          <p:nvPr>
            <p:ph type="sldNum" sz="quarter" idx="12"/>
          </p:nvPr>
        </p:nvSpPr>
        <p:spPr/>
        <p:txBody>
          <a:bodyPr/>
          <a:lstStyle/>
          <a:p>
            <a:fld id="{20F37917-FD3A-4669-9018-DA04BCDD3D75}" type="slidenum">
              <a:rPr lang="en-US" smtClean="0"/>
              <a:pPr/>
              <a:t>4</a:t>
            </a:fld>
            <a:endParaRPr lang="en-US"/>
          </a:p>
        </p:txBody>
      </p:sp>
      <p:sp>
        <p:nvSpPr>
          <p:cNvPr id="5" name="Rectangle 4">
            <a:extLst>
              <a:ext uri="{FF2B5EF4-FFF2-40B4-BE49-F238E27FC236}">
                <a16:creationId xmlns:a16="http://schemas.microsoft.com/office/drawing/2014/main" id="{B23D8312-117A-4904-9FD8-05057B3AA65A}"/>
              </a:ext>
            </a:extLst>
          </p:cNvPr>
          <p:cNvSpPr/>
          <p:nvPr/>
        </p:nvSpPr>
        <p:spPr>
          <a:xfrm>
            <a:off x="8725546" y="2103436"/>
            <a:ext cx="3365137" cy="208873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People use different names for these things.  Some call them "callbacks"; others call them "messages"; others might call them "green threads".  "Event handlers" seems like the best name for now.</a:t>
            </a:r>
          </a:p>
        </p:txBody>
      </p:sp>
    </p:spTree>
    <p:extLst>
      <p:ext uri="{BB962C8B-B14F-4D97-AF65-F5344CB8AC3E}">
        <p14:creationId xmlns:p14="http://schemas.microsoft.com/office/powerpoint/2010/main" val="179101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71B6-5576-4D6E-B62E-DDC4EFA69CA3}"/>
              </a:ext>
            </a:extLst>
          </p:cNvPr>
          <p:cNvSpPr>
            <a:spLocks noGrp="1"/>
          </p:cNvSpPr>
          <p:nvPr>
            <p:ph type="title"/>
          </p:nvPr>
        </p:nvSpPr>
        <p:spPr/>
        <p:txBody>
          <a:bodyPr/>
          <a:lstStyle/>
          <a:p>
            <a:r>
              <a:rPr lang="en-US" dirty="0"/>
              <a:t>The </a:t>
            </a:r>
            <a:r>
              <a:rPr lang="en-US" dirty="0" err="1"/>
              <a:t>Javascript</a:t>
            </a:r>
            <a:r>
              <a:rPr lang="en-US" dirty="0"/>
              <a:t> runtime maintains a pool of event handlers.</a:t>
            </a:r>
          </a:p>
        </p:txBody>
      </p:sp>
      <p:sp>
        <p:nvSpPr>
          <p:cNvPr id="3" name="Content Placeholder 2">
            <a:extLst>
              <a:ext uri="{FF2B5EF4-FFF2-40B4-BE49-F238E27FC236}">
                <a16:creationId xmlns:a16="http://schemas.microsoft.com/office/drawing/2014/main" id="{87E3707E-0386-4226-844F-89D0672B9087}"/>
              </a:ext>
            </a:extLst>
          </p:cNvPr>
          <p:cNvSpPr>
            <a:spLocks noGrp="1"/>
          </p:cNvSpPr>
          <p:nvPr>
            <p:ph idx="1"/>
          </p:nvPr>
        </p:nvSpPr>
        <p:spPr/>
        <p:txBody>
          <a:bodyPr/>
          <a:lstStyle/>
          <a:p>
            <a:r>
              <a:rPr lang="en-US" dirty="0"/>
              <a:t>At any time, one event handler is running and the others are waiting.</a:t>
            </a:r>
          </a:p>
          <a:p>
            <a:r>
              <a:rPr lang="en-US" dirty="0"/>
              <a:t>Here's an event handler. The color of the head tells us whether it's ready for execution: green if it's ready, red if not.</a:t>
            </a:r>
          </a:p>
          <a:p>
            <a:r>
              <a:rPr lang="en-US" dirty="0"/>
              <a:t>This one is not ready: it's still waiting for its event to happen.</a:t>
            </a:r>
          </a:p>
        </p:txBody>
      </p:sp>
      <p:sp>
        <p:nvSpPr>
          <p:cNvPr id="4" name="Slide Number Placeholder 3">
            <a:extLst>
              <a:ext uri="{FF2B5EF4-FFF2-40B4-BE49-F238E27FC236}">
                <a16:creationId xmlns:a16="http://schemas.microsoft.com/office/drawing/2014/main" id="{DD652577-ECB6-49AC-BE3F-60A59EF2FC79}"/>
              </a:ext>
            </a:extLst>
          </p:cNvPr>
          <p:cNvSpPr>
            <a:spLocks noGrp="1"/>
          </p:cNvSpPr>
          <p:nvPr>
            <p:ph type="sldNum" sz="quarter" idx="12"/>
          </p:nvPr>
        </p:nvSpPr>
        <p:spPr/>
        <p:txBody>
          <a:bodyPr/>
          <a:lstStyle/>
          <a:p>
            <a:fld id="{20F37917-FD3A-4669-9018-DA04BCDD3D75}" type="slidenum">
              <a:rPr lang="en-US" smtClean="0"/>
              <a:t>5</a:t>
            </a:fld>
            <a:endParaRPr lang="en-US"/>
          </a:p>
        </p:txBody>
      </p:sp>
      <p:grpSp>
        <p:nvGrpSpPr>
          <p:cNvPr id="8" name="Group 7">
            <a:extLst>
              <a:ext uri="{FF2B5EF4-FFF2-40B4-BE49-F238E27FC236}">
                <a16:creationId xmlns:a16="http://schemas.microsoft.com/office/drawing/2014/main" id="{A850CD60-D7FE-4373-99BA-372F9DC6B731}"/>
              </a:ext>
            </a:extLst>
          </p:cNvPr>
          <p:cNvGrpSpPr/>
          <p:nvPr/>
        </p:nvGrpSpPr>
        <p:grpSpPr>
          <a:xfrm>
            <a:off x="9425354" y="2349305"/>
            <a:ext cx="492369" cy="2286000"/>
            <a:chOff x="9425354" y="2349305"/>
            <a:chExt cx="492369" cy="2286000"/>
          </a:xfrm>
        </p:grpSpPr>
        <p:sp>
          <p:nvSpPr>
            <p:cNvPr id="9" name="Oval 8">
              <a:extLst>
                <a:ext uri="{FF2B5EF4-FFF2-40B4-BE49-F238E27FC236}">
                  <a16:creationId xmlns:a16="http://schemas.microsoft.com/office/drawing/2014/main" id="{8A756368-AC5F-4E66-A630-75944655AAFD}"/>
                </a:ext>
              </a:extLst>
            </p:cNvPr>
            <p:cNvSpPr/>
            <p:nvPr/>
          </p:nvSpPr>
          <p:spPr>
            <a:xfrm>
              <a:off x="9425354" y="2349305"/>
              <a:ext cx="492369" cy="492369"/>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9F71BBE-38CF-43FC-B5DE-2F19D2FF8D1E}"/>
                </a:ext>
              </a:extLst>
            </p:cNvPr>
            <p:cNvCxnSpPr>
              <a:stCxn id="9"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190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6949-0DD6-42A5-881B-31DBC8B66FD3}"/>
              </a:ext>
            </a:extLst>
          </p:cNvPr>
          <p:cNvSpPr>
            <a:spLocks noGrp="1"/>
          </p:cNvSpPr>
          <p:nvPr>
            <p:ph type="title"/>
          </p:nvPr>
        </p:nvSpPr>
        <p:spPr/>
        <p:txBody>
          <a:bodyPr/>
          <a:lstStyle/>
          <a:p>
            <a:r>
              <a:rPr lang="en-US" dirty="0"/>
              <a:t>What's an event?</a:t>
            </a:r>
          </a:p>
        </p:txBody>
      </p:sp>
      <p:sp>
        <p:nvSpPr>
          <p:cNvPr id="3" name="Content Placeholder 2">
            <a:extLst>
              <a:ext uri="{FF2B5EF4-FFF2-40B4-BE49-F238E27FC236}">
                <a16:creationId xmlns:a16="http://schemas.microsoft.com/office/drawing/2014/main" id="{8C700E7F-E263-4754-A218-E7B43812ED8E}"/>
              </a:ext>
            </a:extLst>
          </p:cNvPr>
          <p:cNvSpPr>
            <a:spLocks noGrp="1"/>
          </p:cNvSpPr>
          <p:nvPr>
            <p:ph idx="1"/>
          </p:nvPr>
        </p:nvSpPr>
        <p:spPr/>
        <p:txBody>
          <a:bodyPr/>
          <a:lstStyle/>
          <a:p>
            <a:r>
              <a:rPr lang="en-US" dirty="0"/>
              <a:t>There are roughly 3 kinds of events that an event handler may be waiting for</a:t>
            </a:r>
          </a:p>
          <a:p>
            <a:pPr lvl="1"/>
            <a:r>
              <a:rPr lang="en-US" dirty="0"/>
              <a:t>some timer has reached a specific value. </a:t>
            </a:r>
          </a:p>
          <a:p>
            <a:pPr lvl="1"/>
            <a:r>
              <a:rPr lang="en-US" dirty="0"/>
              <a:t>some input/output event occurs</a:t>
            </a:r>
          </a:p>
          <a:p>
            <a:pPr lvl="1"/>
            <a:r>
              <a:rPr lang="en-US" dirty="0"/>
              <a:t>some other event handler or event handlers complete.</a:t>
            </a:r>
          </a:p>
        </p:txBody>
      </p:sp>
      <p:sp>
        <p:nvSpPr>
          <p:cNvPr id="4" name="Slide Number Placeholder 3">
            <a:extLst>
              <a:ext uri="{FF2B5EF4-FFF2-40B4-BE49-F238E27FC236}">
                <a16:creationId xmlns:a16="http://schemas.microsoft.com/office/drawing/2014/main" id="{B2C6BE9E-EC27-4CE5-9550-8B49A6C1E162}"/>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Arrow: Left 5">
            <a:extLst>
              <a:ext uri="{FF2B5EF4-FFF2-40B4-BE49-F238E27FC236}">
                <a16:creationId xmlns:a16="http://schemas.microsoft.com/office/drawing/2014/main" id="{6615737F-0A92-45CA-9F9A-FBBAA6AA2EE2}"/>
              </a:ext>
            </a:extLst>
          </p:cNvPr>
          <p:cNvSpPr/>
          <p:nvPr/>
        </p:nvSpPr>
        <p:spPr>
          <a:xfrm>
            <a:off x="8725546" y="2386063"/>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the most common case</a:t>
            </a:r>
          </a:p>
        </p:txBody>
      </p:sp>
      <p:sp>
        <p:nvSpPr>
          <p:cNvPr id="7" name="Arrow: Left 6">
            <a:extLst>
              <a:ext uri="{FF2B5EF4-FFF2-40B4-BE49-F238E27FC236}">
                <a16:creationId xmlns:a16="http://schemas.microsoft.com/office/drawing/2014/main" id="{76FAEF33-979A-4811-8143-779F562F8C7B}"/>
              </a:ext>
            </a:extLst>
          </p:cNvPr>
          <p:cNvSpPr/>
          <p:nvPr/>
        </p:nvSpPr>
        <p:spPr>
          <a:xfrm>
            <a:off x="8725546" y="2783758"/>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our focus in this lesson</a:t>
            </a:r>
          </a:p>
        </p:txBody>
      </p:sp>
    </p:spTree>
    <p:extLst>
      <p:ext uri="{BB962C8B-B14F-4D97-AF65-F5344CB8AC3E}">
        <p14:creationId xmlns:p14="http://schemas.microsoft.com/office/powerpoint/2010/main" val="96659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D9F5-2B0A-47DC-BBDA-2EA57FEB7F34}"/>
              </a:ext>
            </a:extLst>
          </p:cNvPr>
          <p:cNvSpPr>
            <a:spLocks noGrp="1"/>
          </p:cNvSpPr>
          <p:nvPr>
            <p:ph type="title"/>
          </p:nvPr>
        </p:nvSpPr>
        <p:spPr/>
        <p:txBody>
          <a:bodyPr/>
          <a:lstStyle/>
          <a:p>
            <a:r>
              <a:rPr lang="en-US" dirty="0"/>
              <a:t>JavaScript has "run-to-completion" semantics</a:t>
            </a:r>
          </a:p>
        </p:txBody>
      </p:sp>
      <p:sp>
        <p:nvSpPr>
          <p:cNvPr id="4" name="Content Placeholder 3">
            <a:extLst>
              <a:ext uri="{FF2B5EF4-FFF2-40B4-BE49-F238E27FC236}">
                <a16:creationId xmlns:a16="http://schemas.microsoft.com/office/drawing/2014/main" id="{6AB66A39-124A-41B5-94FE-AA1F4393C63D}"/>
              </a:ext>
            </a:extLst>
          </p:cNvPr>
          <p:cNvSpPr>
            <a:spLocks noGrp="1"/>
          </p:cNvSpPr>
          <p:nvPr>
            <p:ph idx="1"/>
          </p:nvPr>
        </p:nvSpPr>
        <p:spPr>
          <a:xfrm>
            <a:off x="838200" y="1500160"/>
            <a:ext cx="7887346" cy="4717760"/>
          </a:xfrm>
        </p:spPr>
        <p:txBody>
          <a:bodyPr>
            <a:normAutofit fontScale="92500" lnSpcReduction="20000"/>
          </a:bodyPr>
          <a:lstStyle/>
          <a:p>
            <a:r>
              <a:rPr lang="en-US" dirty="0"/>
              <a:t>When an event handler runs, it always runs to completion</a:t>
            </a:r>
          </a:p>
          <a:p>
            <a:r>
              <a:rPr lang="en-US" dirty="0"/>
              <a:t>It is </a:t>
            </a:r>
            <a:r>
              <a:rPr lang="en-US" dirty="0">
                <a:solidFill>
                  <a:srgbClr val="FF0000"/>
                </a:solidFill>
              </a:rPr>
              <a:t>never</a:t>
            </a:r>
            <a:r>
              <a:rPr lang="en-US" dirty="0"/>
              <a:t> interrupted.</a:t>
            </a:r>
          </a:p>
          <a:p>
            <a:r>
              <a:rPr lang="en-US" dirty="0"/>
              <a:t>This means that a handler doesn't have to worry about some other handler overwriting its memory.</a:t>
            </a:r>
          </a:p>
          <a:p>
            <a:r>
              <a:rPr lang="en-US" dirty="0"/>
              <a:t>But this also means that some high-priority task (like responding to a keystroke) can't interrupt a lower-priority task</a:t>
            </a:r>
          </a:p>
          <a:p>
            <a:r>
              <a:rPr lang="en-US" dirty="0"/>
              <a:t>So: you want to organize your computation into many handlers, each of which runs to completion quickly.</a:t>
            </a:r>
          </a:p>
          <a:p>
            <a:r>
              <a:rPr lang="en-US" dirty="0"/>
              <a:t>This is sometimes called "cooperative multiprocessing".</a:t>
            </a:r>
          </a:p>
          <a:p>
            <a:r>
              <a:rPr lang="en-US" dirty="0"/>
              <a:t>The JavaScript programming model is designed to facilitate this.</a:t>
            </a:r>
          </a:p>
        </p:txBody>
      </p:sp>
      <p:sp>
        <p:nvSpPr>
          <p:cNvPr id="3" name="Slide Number Placeholder 2">
            <a:extLst>
              <a:ext uri="{FF2B5EF4-FFF2-40B4-BE49-F238E27FC236}">
                <a16:creationId xmlns:a16="http://schemas.microsoft.com/office/drawing/2014/main" id="{0FC9806C-B736-4D73-8A5A-AD00439AA13E}"/>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20515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56B5-4612-475F-9266-6070B9C1CE2B}"/>
              </a:ext>
            </a:extLst>
          </p:cNvPr>
          <p:cNvSpPr>
            <a:spLocks noGrp="1"/>
          </p:cNvSpPr>
          <p:nvPr>
            <p:ph type="title"/>
          </p:nvPr>
        </p:nvSpPr>
        <p:spPr/>
        <p:txBody>
          <a:bodyPr>
            <a:normAutofit/>
          </a:bodyPr>
          <a:lstStyle/>
          <a:p>
            <a:r>
              <a:rPr lang="en-US" sz="2800" dirty="0"/>
              <a:t>When the running event handler completes, the scheduler chooses one of the other ready event handlers to execute</a:t>
            </a:r>
          </a:p>
        </p:txBody>
      </p:sp>
      <p:sp>
        <p:nvSpPr>
          <p:cNvPr id="4" name="Slide Number Placeholder 3">
            <a:extLst>
              <a:ext uri="{FF2B5EF4-FFF2-40B4-BE49-F238E27FC236}">
                <a16:creationId xmlns:a16="http://schemas.microsoft.com/office/drawing/2014/main" id="{2D7BBDF9-C2D3-4729-AD8D-65CFED72B0D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Rounded Corners 4">
            <a:extLst>
              <a:ext uri="{FF2B5EF4-FFF2-40B4-BE49-F238E27FC236}">
                <a16:creationId xmlns:a16="http://schemas.microsoft.com/office/drawing/2014/main" id="{4423DC2F-365A-4AEB-9EF0-119ABA15C84E}"/>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event handlers</a:t>
            </a:r>
          </a:p>
        </p:txBody>
      </p:sp>
      <p:grpSp>
        <p:nvGrpSpPr>
          <p:cNvPr id="6" name="Group 5">
            <a:extLst>
              <a:ext uri="{FF2B5EF4-FFF2-40B4-BE49-F238E27FC236}">
                <a16:creationId xmlns:a16="http://schemas.microsoft.com/office/drawing/2014/main" id="{85531E50-2BAE-404B-A563-ACBB75D9DD8B}"/>
              </a:ext>
            </a:extLst>
          </p:cNvPr>
          <p:cNvGrpSpPr/>
          <p:nvPr/>
        </p:nvGrpSpPr>
        <p:grpSpPr>
          <a:xfrm>
            <a:off x="1980614" y="2816470"/>
            <a:ext cx="492369" cy="2286000"/>
            <a:chOff x="9425354" y="2349305"/>
            <a:chExt cx="492369" cy="2286000"/>
          </a:xfrm>
        </p:grpSpPr>
        <p:sp>
          <p:nvSpPr>
            <p:cNvPr id="7" name="Oval 6">
              <a:extLst>
                <a:ext uri="{FF2B5EF4-FFF2-40B4-BE49-F238E27FC236}">
                  <a16:creationId xmlns:a16="http://schemas.microsoft.com/office/drawing/2014/main" id="{0CC033A2-9B45-4506-AB38-8BEFE08869E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8" name="Straight Connector 7">
              <a:extLst>
                <a:ext uri="{FF2B5EF4-FFF2-40B4-BE49-F238E27FC236}">
                  <a16:creationId xmlns:a16="http://schemas.microsoft.com/office/drawing/2014/main" id="{72B7FC8E-B6BD-40A4-A3A9-5070182217CD}"/>
                </a:ext>
              </a:extLst>
            </p:cNvPr>
            <p:cNvCxnSpPr>
              <a:cxnSpLocks/>
              <a:stCxn id="7"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1E80647D-D6EB-4072-AB8B-C4B501BB8AEB}"/>
              </a:ext>
            </a:extLst>
          </p:cNvPr>
          <p:cNvGrpSpPr/>
          <p:nvPr/>
        </p:nvGrpSpPr>
        <p:grpSpPr>
          <a:xfrm>
            <a:off x="6724426" y="2816470"/>
            <a:ext cx="492369" cy="2286000"/>
            <a:chOff x="9425354" y="2349305"/>
            <a:chExt cx="492369" cy="2286000"/>
          </a:xfrm>
          <a:solidFill>
            <a:srgbClr val="00B050"/>
          </a:solidFill>
        </p:grpSpPr>
        <p:cxnSp>
          <p:nvCxnSpPr>
            <p:cNvPr id="10" name="Straight Connector 9">
              <a:extLst>
                <a:ext uri="{FF2B5EF4-FFF2-40B4-BE49-F238E27FC236}">
                  <a16:creationId xmlns:a16="http://schemas.microsoft.com/office/drawing/2014/main" id="{62BBEA76-81FF-40A6-B586-3742C6AE173C}"/>
                </a:ext>
              </a:extLst>
            </p:cNvPr>
            <p:cNvCxnSpPr>
              <a:cxnSpLocks/>
              <a:stCxn id="1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E283931-4022-4370-B4D7-872BF5D9EFA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2" name="Group 11">
            <a:extLst>
              <a:ext uri="{FF2B5EF4-FFF2-40B4-BE49-F238E27FC236}">
                <a16:creationId xmlns:a16="http://schemas.microsoft.com/office/drawing/2014/main" id="{641AB54C-93E1-41E2-B149-5CC7683BF4D5}"/>
              </a:ext>
            </a:extLst>
          </p:cNvPr>
          <p:cNvGrpSpPr/>
          <p:nvPr/>
        </p:nvGrpSpPr>
        <p:grpSpPr>
          <a:xfrm>
            <a:off x="8944922" y="2816470"/>
            <a:ext cx="492369" cy="2286000"/>
            <a:chOff x="9425354" y="2349305"/>
            <a:chExt cx="492369" cy="2286000"/>
          </a:xfrm>
          <a:solidFill>
            <a:srgbClr val="FF0000"/>
          </a:solidFill>
        </p:grpSpPr>
        <p:sp>
          <p:nvSpPr>
            <p:cNvPr id="13" name="Oval 12">
              <a:extLst>
                <a:ext uri="{FF2B5EF4-FFF2-40B4-BE49-F238E27FC236}">
                  <a16:creationId xmlns:a16="http://schemas.microsoft.com/office/drawing/2014/main" id="{D6C207F3-73A5-417B-BD96-BD1017859CD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4" name="Straight Connector 13">
              <a:extLst>
                <a:ext uri="{FF2B5EF4-FFF2-40B4-BE49-F238E27FC236}">
                  <a16:creationId xmlns:a16="http://schemas.microsoft.com/office/drawing/2014/main" id="{317B3973-2B49-4F12-9426-57D2604A26E0}"/>
                </a:ext>
              </a:extLst>
            </p:cNvPr>
            <p:cNvCxnSpPr>
              <a:stCxn id="1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3FE9661-2174-4380-AD29-91E23FEDE506}"/>
              </a:ext>
            </a:extLst>
          </p:cNvPr>
          <p:cNvGrpSpPr/>
          <p:nvPr/>
        </p:nvGrpSpPr>
        <p:grpSpPr>
          <a:xfrm>
            <a:off x="10055169" y="2816470"/>
            <a:ext cx="492369" cy="2286000"/>
            <a:chOff x="9425354" y="2349305"/>
            <a:chExt cx="492369" cy="2286000"/>
          </a:xfrm>
          <a:solidFill>
            <a:srgbClr val="FF0000"/>
          </a:solidFill>
        </p:grpSpPr>
        <p:sp>
          <p:nvSpPr>
            <p:cNvPr id="16" name="Oval 15">
              <a:extLst>
                <a:ext uri="{FF2B5EF4-FFF2-40B4-BE49-F238E27FC236}">
                  <a16:creationId xmlns:a16="http://schemas.microsoft.com/office/drawing/2014/main" id="{61C4B407-DBC9-4CD3-90C2-3B2B74152D19}"/>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7" name="Straight Connector 16">
              <a:extLst>
                <a:ext uri="{FF2B5EF4-FFF2-40B4-BE49-F238E27FC236}">
                  <a16:creationId xmlns:a16="http://schemas.microsoft.com/office/drawing/2014/main" id="{39FC7061-B0FD-4532-B944-735DB2CE9051}"/>
                </a:ext>
              </a:extLst>
            </p:cNvPr>
            <p:cNvCxnSpPr>
              <a:stCxn id="1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1CEA52E-9B61-434A-A9E7-7E5F8FB9AE93}"/>
              </a:ext>
            </a:extLst>
          </p:cNvPr>
          <p:cNvGrpSpPr/>
          <p:nvPr/>
        </p:nvGrpSpPr>
        <p:grpSpPr>
          <a:xfrm>
            <a:off x="5614178" y="2816470"/>
            <a:ext cx="492369" cy="2286000"/>
            <a:chOff x="9425354" y="2349305"/>
            <a:chExt cx="492369" cy="2286000"/>
          </a:xfrm>
          <a:solidFill>
            <a:srgbClr val="FF0000"/>
          </a:solidFill>
        </p:grpSpPr>
        <p:sp>
          <p:nvSpPr>
            <p:cNvPr id="19" name="Oval 18">
              <a:extLst>
                <a:ext uri="{FF2B5EF4-FFF2-40B4-BE49-F238E27FC236}">
                  <a16:creationId xmlns:a16="http://schemas.microsoft.com/office/drawing/2014/main" id="{229BBDF2-229F-477E-8347-C972FD66F67E}"/>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0" name="Straight Connector 19">
              <a:extLst>
                <a:ext uri="{FF2B5EF4-FFF2-40B4-BE49-F238E27FC236}">
                  <a16:creationId xmlns:a16="http://schemas.microsoft.com/office/drawing/2014/main" id="{D2B45636-EDEB-446E-ADFE-F2504ED661FD}"/>
                </a:ext>
              </a:extLst>
            </p:cNvPr>
            <p:cNvCxnSpPr>
              <a:stCxn id="1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028469-8EEC-4220-922D-FC4B9FE7E217}"/>
              </a:ext>
            </a:extLst>
          </p:cNvPr>
          <p:cNvGrpSpPr/>
          <p:nvPr/>
        </p:nvGrpSpPr>
        <p:grpSpPr>
          <a:xfrm>
            <a:off x="7834674" y="2816470"/>
            <a:ext cx="492369" cy="2286000"/>
            <a:chOff x="9425354" y="2349305"/>
            <a:chExt cx="492369" cy="2286000"/>
          </a:xfrm>
          <a:solidFill>
            <a:srgbClr val="00B050"/>
          </a:solidFill>
        </p:grpSpPr>
        <p:sp>
          <p:nvSpPr>
            <p:cNvPr id="22" name="Oval 21">
              <a:extLst>
                <a:ext uri="{FF2B5EF4-FFF2-40B4-BE49-F238E27FC236}">
                  <a16:creationId xmlns:a16="http://schemas.microsoft.com/office/drawing/2014/main" id="{CA3B4D4A-2EE0-4DE8-8751-3D65077D82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6F9B27E1-DA9B-437A-82DB-92932431C11A}"/>
                </a:ext>
              </a:extLst>
            </p:cNvPr>
            <p:cNvCxnSpPr>
              <a:stCxn id="2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E36EB846-F462-4EE4-A717-112F8F115B7E}"/>
              </a:ext>
            </a:extLst>
          </p:cNvPr>
          <p:cNvSpPr txBox="1"/>
          <p:nvPr/>
        </p:nvSpPr>
        <p:spPr>
          <a:xfrm>
            <a:off x="690491" y="1738165"/>
            <a:ext cx="3261360" cy="9541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event handler</a:t>
            </a:r>
          </a:p>
        </p:txBody>
      </p:sp>
    </p:spTree>
    <p:extLst>
      <p:ext uri="{BB962C8B-B14F-4D97-AF65-F5344CB8AC3E}">
        <p14:creationId xmlns:p14="http://schemas.microsoft.com/office/powerpoint/2010/main" val="22071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7" presetClass="path" presetSubtype="0" accel="50000" decel="50000" fill="hold" nodeType="clickEffect">
                                  <p:stCondLst>
                                    <p:cond delay="0"/>
                                  </p:stCondLst>
                                  <p:childTnLst>
                                    <p:animMotion origin="layout" path="M 0.00117 -0.00138 C -0.00273 0.06436 -0.01628 0.11227 -0.02995 0.11227 C -0.04349 0.11227 -0.05508 0.06436 -0.05885 -0.00138 C -0.06458 0.06436 -0.07617 0.11227 -0.08984 0.11227 C -0.10338 0.11227 -0.11497 0.06436 -0.11875 -0.00138 C -0.12448 0.06436 -0.1362 0.11227 -0.14961 0.11227 C -0.16328 0.11227 -0.17695 0.06436 -0.1806 -0.00138 C -0.18437 0.06436 -0.19609 0.11227 -0.21159 0.11227 C -0.22318 0.11227 -0.23672 0.06436 -0.24036 -0.00138 C -0.24427 0.06436 -0.25781 0.11227 -0.27148 0.11227 C -0.28503 0.11227 -0.29661 0.06436 -0.30039 -0.00138 C -0.30612 0.06436 -0.31771 0.11227 -0.33138 0.11227 C -0.34492 0.11227 -0.35651 0.06436 -0.36224 -0.00138 C -0.36602 0.06436 -0.3776 0.11227 -0.39115 0.11227 C -0.40482 0.11227 -0.41836 0.06436 -0.42213 -0.00138 C -0.42591 0.06436 -0.4375 0.11227 -0.45299 0.11227 C -0.46667 0.11227 -0.47825 0.06436 -0.4819 -0.00138 " pathEditMode="relative" rAng="0" ptsTypes="AAAAAAAAAAAAAAAAA">
                                      <p:cBhvr>
                                        <p:cTn id="11" dur="2000" fill="hold"/>
                                        <p:tgtEl>
                                          <p:spTgt spid="21"/>
                                        </p:tgtEl>
                                        <p:attrNameLst>
                                          <p:attrName>ppt_x</p:attrName>
                                          <p:attrName>ppt_y</p:attrName>
                                        </p:attrNameLst>
                                      </p:cBhvr>
                                      <p:rCtr x="-24154"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FE28-C9CA-4AAE-AC36-5BB83D9BD6A3}"/>
              </a:ext>
            </a:extLst>
          </p:cNvPr>
          <p:cNvSpPr>
            <a:spLocks noGrp="1"/>
          </p:cNvSpPr>
          <p:nvPr>
            <p:ph type="title"/>
          </p:nvPr>
        </p:nvSpPr>
        <p:spPr/>
        <p:txBody>
          <a:bodyPr/>
          <a:lstStyle/>
          <a:p>
            <a:r>
              <a:rPr lang="en-US" dirty="0"/>
              <a:t>How are new event handlers created?</a:t>
            </a:r>
          </a:p>
        </p:txBody>
      </p:sp>
      <p:sp>
        <p:nvSpPr>
          <p:cNvPr id="4" name="Content Placeholder 3">
            <a:extLst>
              <a:ext uri="{FF2B5EF4-FFF2-40B4-BE49-F238E27FC236}">
                <a16:creationId xmlns:a16="http://schemas.microsoft.com/office/drawing/2014/main" id="{4EC2BA6D-7FCD-4BA9-8D8B-C868B52B6B82}"/>
              </a:ext>
            </a:extLst>
          </p:cNvPr>
          <p:cNvSpPr>
            <a:spLocks noGrp="1"/>
          </p:cNvSpPr>
          <p:nvPr>
            <p:ph idx="1"/>
          </p:nvPr>
        </p:nvSpPr>
        <p:spPr/>
        <p:txBody>
          <a:bodyPr/>
          <a:lstStyle/>
          <a:p>
            <a:r>
              <a:rPr lang="en-US" dirty="0"/>
              <a:t>Simplest way– via JS </a:t>
            </a:r>
            <a:r>
              <a:rPr lang="en-US" b="1" dirty="0" err="1"/>
              <a:t>setTimeout</a:t>
            </a:r>
            <a:endParaRPr lang="en-US" b="1" dirty="0"/>
          </a:p>
          <a:p>
            <a:endParaRPr lang="en-US" b="1" dirty="0"/>
          </a:p>
          <a:p>
            <a:endParaRPr lang="en-US" b="1" dirty="0"/>
          </a:p>
          <a:p>
            <a:endParaRPr lang="en-US" b="1" dirty="0"/>
          </a:p>
          <a:p>
            <a:endParaRPr lang="en-US" b="1" dirty="0"/>
          </a:p>
          <a:p>
            <a:r>
              <a:rPr lang="en-US" dirty="0"/>
              <a:t>Output:</a:t>
            </a:r>
          </a:p>
        </p:txBody>
      </p:sp>
      <p:sp>
        <p:nvSpPr>
          <p:cNvPr id="3" name="Slide Number Placeholder 2">
            <a:extLst>
              <a:ext uri="{FF2B5EF4-FFF2-40B4-BE49-F238E27FC236}">
                <a16:creationId xmlns:a16="http://schemas.microsoft.com/office/drawing/2014/main" id="{A40A102A-9990-4514-8189-1FF5ED3203E3}"/>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A6EEC105-E5F3-46FB-887B-E18623D62708}"/>
              </a:ext>
            </a:extLst>
          </p:cNvPr>
          <p:cNvSpPr/>
          <p:nvPr/>
        </p:nvSpPr>
        <p:spPr>
          <a:xfrm>
            <a:off x="1733873" y="2211972"/>
            <a:ext cx="6096000" cy="1754326"/>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event handler running"</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"event handler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"event handler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event handler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524B943-AE65-4B07-AF55-424C20146DE9}"/>
              </a:ext>
            </a:extLst>
          </p:cNvPr>
          <p:cNvSpPr/>
          <p:nvPr/>
        </p:nvSpPr>
        <p:spPr>
          <a:xfrm>
            <a:off x="1733873" y="4651169"/>
            <a:ext cx="6096000" cy="1200329"/>
          </a:xfrm>
          <a:prstGeom prst="rect">
            <a:avLst/>
          </a:prstGeom>
        </p:spPr>
        <p:txBody>
          <a:bodyPr>
            <a:spAutoFit/>
          </a:bodyPr>
          <a:lstStyle/>
          <a:p>
            <a:r>
              <a:rPr lang="en-US" dirty="0">
                <a:latin typeface="Consolas" panose="020B0609020204030204" pitchFamily="49" charset="0"/>
              </a:rPr>
              <a:t>main event handler running</a:t>
            </a:r>
          </a:p>
          <a:p>
            <a:r>
              <a:rPr lang="en-US" dirty="0">
                <a:latin typeface="Consolas" panose="020B0609020204030204" pitchFamily="49" charset="0"/>
              </a:rPr>
              <a:t>main event handler finishing</a:t>
            </a:r>
          </a:p>
          <a:p>
            <a:r>
              <a:rPr lang="en-US" dirty="0">
                <a:latin typeface="Consolas" panose="020B0609020204030204" pitchFamily="49" charset="0"/>
              </a:rPr>
              <a:t>event handler 2 running     </a:t>
            </a:r>
          </a:p>
          <a:p>
            <a:r>
              <a:rPr lang="en-US" dirty="0">
                <a:latin typeface="Consolas" panose="020B0609020204030204" pitchFamily="49" charset="0"/>
              </a:rPr>
              <a:t>event handler 2 finishing </a:t>
            </a:r>
          </a:p>
        </p:txBody>
      </p:sp>
      <p:sp>
        <p:nvSpPr>
          <p:cNvPr id="9" name="Rectangle 8">
            <a:extLst>
              <a:ext uri="{FF2B5EF4-FFF2-40B4-BE49-F238E27FC236}">
                <a16:creationId xmlns:a16="http://schemas.microsoft.com/office/drawing/2014/main" id="{01296718-CD7B-4EBA-AC29-5F7671FA21CF}"/>
              </a:ext>
            </a:extLst>
          </p:cNvPr>
          <p:cNvSpPr/>
          <p:nvPr/>
        </p:nvSpPr>
        <p:spPr>
          <a:xfrm>
            <a:off x="7829873" y="2246479"/>
            <a:ext cx="3365137" cy="132556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a:t>
            </a:r>
            <a:r>
              <a:rPr lang="en-US" b="1" dirty="0" err="1">
                <a:solidFill>
                  <a:schemeClr val="tx1"/>
                </a:solidFill>
                <a:latin typeface="Ink Free" panose="03080402000500000000" pitchFamily="66" charset="0"/>
              </a:rPr>
              <a:t>callback,t</a:t>
            </a:r>
            <a:r>
              <a:rPr lang="en-US" b="1" dirty="0">
                <a:solidFill>
                  <a:schemeClr val="tx1"/>
                </a:solidFill>
                <a:latin typeface="Ink Free" panose="03080402000500000000" pitchFamily="66" charset="0"/>
              </a:rPr>
              <a:t>) creates a new handler, which runs the callback after a delay of at least t msecs.  Default value of t is 0.</a:t>
            </a:r>
          </a:p>
        </p:txBody>
      </p:sp>
      <p:sp>
        <p:nvSpPr>
          <p:cNvPr id="10" name="TextBox 9">
            <a:extLst>
              <a:ext uri="{FF2B5EF4-FFF2-40B4-BE49-F238E27FC236}">
                <a16:creationId xmlns:a16="http://schemas.microsoft.com/office/drawing/2014/main" id="{E72C9652-57A0-4399-92FD-1B14C46453CE}"/>
              </a:ext>
            </a:extLst>
          </p:cNvPr>
          <p:cNvSpPr txBox="1"/>
          <p:nvPr/>
        </p:nvSpPr>
        <p:spPr>
          <a:xfrm>
            <a:off x="8965602" y="300328"/>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4.1/example1.ts</a:t>
            </a:r>
          </a:p>
        </p:txBody>
      </p:sp>
    </p:spTree>
    <p:extLst>
      <p:ext uri="{BB962C8B-B14F-4D97-AF65-F5344CB8AC3E}">
        <p14:creationId xmlns:p14="http://schemas.microsoft.com/office/powerpoint/2010/main" val="210275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12245</TotalTime>
  <Words>2423</Words>
  <Application>Microsoft Office PowerPoint</Application>
  <PresentationFormat>Widescreen</PresentationFormat>
  <Paragraphs>293</Paragraphs>
  <Slides>22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Verdana</vt:lpstr>
      <vt:lpstr>Consolas</vt:lpstr>
      <vt:lpstr>Calibri</vt:lpstr>
      <vt:lpstr>Arial</vt:lpstr>
      <vt:lpstr>Ink Free</vt:lpstr>
      <vt:lpstr>Office Theme</vt:lpstr>
      <vt:lpstr>CS 4350: Fundamentals of Software Engineering CS 5500: Foundations of Software Engineering  Lesson 4.1: The Javascript Event Handler Model</vt:lpstr>
      <vt:lpstr>Learning Objectives for this Lesson</vt:lpstr>
      <vt:lpstr>A JavaScript execution state consists of a bunch of event handlers</vt:lpstr>
      <vt:lpstr>What's an event handler?</vt:lpstr>
      <vt:lpstr>The Javascript runtime maintains a pool of event handlers.</vt:lpstr>
      <vt:lpstr>What's an event?</vt:lpstr>
      <vt:lpstr>JavaScript has "run-to-completion" semantics</vt:lpstr>
      <vt:lpstr>When the running event handler completes, the scheduler chooses one of the other ready event handlers to execute</vt:lpstr>
      <vt:lpstr>How are new event handlers created?</vt:lpstr>
      <vt:lpstr>Handlers as objects</vt:lpstr>
      <vt:lpstr>You will most likely not be building promises from scratch</vt:lpstr>
      <vt:lpstr>makePromise1 in action</vt:lpstr>
      <vt:lpstr>Extending promises with callbacks</vt:lpstr>
      <vt:lpstr>Linking event handlers</vt:lpstr>
      <vt:lpstr>.then callbacks ignore rejected promises</vt:lpstr>
      <vt:lpstr>Use a .catch callback to catch rejected promises</vt:lpstr>
      <vt:lpstr>You can even link more than one callback to a promise</vt:lpstr>
      <vt:lpstr>Linking callbacks in series</vt:lpstr>
      <vt:lpstr>Synchronizing event handlers</vt:lpstr>
      <vt:lpstr>Review: Learning Objectives for this Lesson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299</cp:revision>
  <dcterms:created xsi:type="dcterms:W3CDTF">2021-01-07T15:19:22Z</dcterms:created>
  <dcterms:modified xsi:type="dcterms:W3CDTF">2021-02-07T22:33:07Z</dcterms:modified>
</cp:coreProperties>
</file>