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330" r:id="rId4"/>
    <p:sldId id="349" r:id="rId5"/>
    <p:sldId id="394" r:id="rId6"/>
    <p:sldId id="365" r:id="rId7"/>
    <p:sldId id="387" r:id="rId8"/>
    <p:sldId id="366" r:id="rId9"/>
    <p:sldId id="367" r:id="rId10"/>
    <p:sldId id="369" r:id="rId11"/>
    <p:sldId id="372" r:id="rId12"/>
    <p:sldId id="370" r:id="rId13"/>
    <p:sldId id="377" r:id="rId14"/>
    <p:sldId id="373" r:id="rId15"/>
    <p:sldId id="374" r:id="rId16"/>
    <p:sldId id="380" r:id="rId17"/>
    <p:sldId id="395" r:id="rId18"/>
    <p:sldId id="381" r:id="rId19"/>
    <p:sldId id="389" r:id="rId20"/>
    <p:sldId id="390" r:id="rId21"/>
    <p:sldId id="392" r:id="rId22"/>
    <p:sldId id="393" r:id="rId23"/>
    <p:sldId id="383" r:id="rId24"/>
    <p:sldId id="384" r:id="rId25"/>
    <p:sldId id="385" r:id="rId26"/>
    <p:sldId id="386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Ink Free" panose="03080402000500000000" pitchFamily="66" charset="0"/>
      <p:regular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1668B-99DF-4C5A-82FA-C91A2D31A0C3}">
          <p14:sldIdLst>
            <p14:sldId id="256"/>
            <p14:sldId id="302"/>
            <p14:sldId id="330"/>
            <p14:sldId id="349"/>
            <p14:sldId id="394"/>
            <p14:sldId id="365"/>
            <p14:sldId id="387"/>
            <p14:sldId id="366"/>
            <p14:sldId id="367"/>
            <p14:sldId id="369"/>
            <p14:sldId id="372"/>
            <p14:sldId id="370"/>
            <p14:sldId id="377"/>
            <p14:sldId id="373"/>
            <p14:sldId id="374"/>
            <p14:sldId id="380"/>
            <p14:sldId id="395"/>
            <p14:sldId id="381"/>
            <p14:sldId id="389"/>
            <p14:sldId id="390"/>
            <p14:sldId id="392"/>
            <p14:sldId id="393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</a:t>
            </a:r>
            <a:r>
              <a:rPr lang="en-US" altLang="en-US" dirty="0">
                <a:sym typeface="Calibri" charset="0"/>
              </a:rPr>
              <a:t>4.2: Writing functions with async/await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97E2-3816-473F-8A93-13CB7D0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...with a .catch()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874-0816-4B23-ABEA-C257BAA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9C118F-0FEA-4E65-BE53-A475B299F04A}"/>
              </a:ext>
            </a:extLst>
          </p:cNvPr>
          <p:cNvSpPr/>
          <p:nvPr/>
        </p:nvSpPr>
        <p:spPr>
          <a:xfrm>
            <a:off x="8042820" y="1697540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02BDA-7CD1-4258-AFDE-2B5B8C6A113F}"/>
              </a:ext>
            </a:extLst>
          </p:cNvPr>
          <p:cNvSpPr txBox="1"/>
          <p:nvPr/>
        </p:nvSpPr>
        <p:spPr>
          <a:xfrm>
            <a:off x="9186203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examples-4.2/example2.ts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19EE8-3C26-42E3-8F87-6E14250129A9}"/>
              </a:ext>
            </a:extLst>
          </p:cNvPr>
          <p:cNvSpPr/>
          <p:nvPr/>
        </p:nvSpPr>
        <p:spPr>
          <a:xfrm>
            <a:off x="676419" y="1571698"/>
            <a:ext cx="60682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`promise1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`promise2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0F5DC-1785-4321-8D84-3FA835C26866}"/>
              </a:ext>
            </a:extLst>
          </p:cNvPr>
          <p:cNvSpPr/>
          <p:nvPr/>
        </p:nvSpPr>
        <p:spPr>
          <a:xfrm>
            <a:off x="6681389" y="2603179"/>
            <a:ext cx="5297252" cy="369331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dirty="0">
                <a:latin typeface="Consolas" panose="020B0609020204030204" pitchFamily="49" charset="0"/>
              </a:rPr>
              <a:t>main thread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dirty="0">
                <a:latin typeface="Consolas" panose="020B0609020204030204" pitchFamily="49" charset="0"/>
              </a:rPr>
              <a:t>promise1 passed 10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dirty="0">
                <a:latin typeface="Consolas" panose="020B0609020204030204" pitchFamily="49" charset="0"/>
              </a:rPr>
              <a:t>promise2 passed promise promise2 was rejected to its successor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10BC4-3E37-4960-BA6E-5FFD654221F7}"/>
              </a:ext>
            </a:extLst>
          </p:cNvPr>
          <p:cNvSpPr/>
          <p:nvPr/>
        </p:nvSpPr>
        <p:spPr>
          <a:xfrm>
            <a:off x="2898632" y="5037550"/>
            <a:ext cx="2743199" cy="1683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'n' is bound to the rejection message produced by the promise, in this case, "promise2 was rejected."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35051-83BE-4F4E-8F94-ECDEAD970D8A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942088" y="4094570"/>
            <a:ext cx="2328144" cy="94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991-E4AB-4B92-A22D-4918FC40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.then() and .catch() blocks can themselves succeed or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D25-BC5A-4AF0-9F85-25DACA61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an error counts as failure</a:t>
            </a:r>
          </a:p>
          <a:p>
            <a:r>
              <a:rPr lang="en-US" dirty="0"/>
              <a:t>anything else counts as succeeding</a:t>
            </a:r>
          </a:p>
          <a:p>
            <a:r>
              <a:rPr lang="en-US" dirty="0"/>
              <a:t>This determines which then/catch blocks get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5144-D4C8-425A-BBEC-E158318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6E2F39-7109-4D6A-A9EC-55404605B02E}"/>
              </a:ext>
            </a:extLst>
          </p:cNvPr>
          <p:cNvSpPr/>
          <p:nvPr/>
        </p:nvSpPr>
        <p:spPr>
          <a:xfrm>
            <a:off x="788376" y="1502963"/>
            <a:ext cx="70965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makePromise1(promiseName,flag,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03E5B-5F34-4740-9322-1F4DC5EE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 and .catch blocks can pass values to their successors using </a:t>
            </a:r>
            <a:r>
              <a:rPr lang="en-US" b="1" dirty="0"/>
              <a:t>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46A9-81F4-420E-8BEF-4085B93C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7E127-16C1-491F-BE5A-6A0D27B2B6A8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examples-4.2/example3.ts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9938D-2F14-49D1-9D77-7F5FBC62B8DF}"/>
              </a:ext>
            </a:extLst>
          </p:cNvPr>
          <p:cNvSpPr/>
          <p:nvPr/>
        </p:nvSpPr>
        <p:spPr>
          <a:xfrm>
            <a:off x="7963894" y="1253825"/>
            <a:ext cx="4036612" cy="56323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AD3DFA-9605-4F94-9320-4DFF0B6ED243}"/>
              </a:ext>
            </a:extLst>
          </p:cNvPr>
          <p:cNvSpPr/>
          <p:nvPr/>
        </p:nvSpPr>
        <p:spPr>
          <a:xfrm>
            <a:off x="6762660" y="1705492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E86BD-577F-408D-A87C-D320100A2CED}"/>
              </a:ext>
            </a:extLst>
          </p:cNvPr>
          <p:cNvSpPr/>
          <p:nvPr/>
        </p:nvSpPr>
        <p:spPr>
          <a:xfrm>
            <a:off x="4809708" y="5355038"/>
            <a:ext cx="2743199" cy="73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works inside either a then() or a catch() block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0DB71D-B591-4AEE-A8B4-2B8F83C6BE73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3745064" y="4015409"/>
            <a:ext cx="2436244" cy="133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A819-CA78-4DC1-BCFE-DE5B1110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 and .catch blocks can also throw errors to their successors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3E34-AD4A-4F4D-AA56-577986B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45E8-99B8-47E3-97DE-1C30B22E185E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examples-4.2/example4.ts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A7E7-BE74-4F6A-9498-7950E1649FA7}"/>
              </a:ext>
            </a:extLst>
          </p:cNvPr>
          <p:cNvSpPr/>
          <p:nvPr/>
        </p:nvSpPr>
        <p:spPr>
          <a:xfrm>
            <a:off x="838200" y="1548621"/>
            <a:ext cx="64910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flag,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`the then block of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will now throw an error`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Error(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"my error 1"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17F4A-E11C-4797-83CB-A55D9551BF67}"/>
              </a:ext>
            </a:extLst>
          </p:cNvPr>
          <p:cNvSpPr/>
          <p:nvPr/>
        </p:nvSpPr>
        <p:spPr>
          <a:xfrm>
            <a:off x="7329268" y="1595021"/>
            <a:ext cx="4649372" cy="526297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driver(promise1)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driver(promise2)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then block of promise1 will now throw an error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rejected and passed "Error: my error 1"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E79C8C-9CC8-4E66-A18F-BDF1D2506F8A}"/>
              </a:ext>
            </a:extLst>
          </p:cNvPr>
          <p:cNvSpPr/>
          <p:nvPr/>
        </p:nvSpPr>
        <p:spPr>
          <a:xfrm>
            <a:off x="6024106" y="5869529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1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5237-E9D4-4D9D-946E-7913E3D4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.then and .catch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98E2-2790-4CCA-A19C-A77F13C8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to code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what if there are conditionals to worry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239E-1CDD-44E8-B0AF-7B31A3F4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DB5FF-51CB-4569-B3B6-4E7E61CA190B}"/>
              </a:ext>
            </a:extLst>
          </p:cNvPr>
          <p:cNvSpPr/>
          <p:nvPr/>
        </p:nvSpPr>
        <p:spPr>
          <a:xfrm>
            <a:off x="1428900" y="2091958"/>
            <a:ext cx="788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somePromise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.catch()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there's more to do after the catch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.catch()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DA477-2B11-4B19-8176-ED239D6FAB44}"/>
              </a:ext>
            </a:extLst>
          </p:cNvPr>
          <p:cNvSpPr/>
          <p:nvPr/>
        </p:nvSpPr>
        <p:spPr>
          <a:xfrm>
            <a:off x="9138194" y="4783318"/>
            <a:ext cx="1688011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Yuck!</a:t>
            </a:r>
          </a:p>
        </p:txBody>
      </p:sp>
    </p:spTree>
    <p:extLst>
      <p:ext uri="{BB962C8B-B14F-4D97-AF65-F5344CB8AC3E}">
        <p14:creationId xmlns:p14="http://schemas.microsoft.com/office/powerpoint/2010/main" val="32685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71C-72BC-4673-B450-1ACCE88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this with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8C7C-C959-45C9-9E06-559B356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async function is declared with the </a:t>
            </a:r>
            <a:r>
              <a:rPr lang="en-US" b="1" dirty="0"/>
              <a:t>async</a:t>
            </a:r>
            <a:r>
              <a:rPr lang="en-US" dirty="0"/>
              <a:t> keyword.</a:t>
            </a:r>
          </a:p>
          <a:p>
            <a:r>
              <a:rPr lang="en-US" dirty="0"/>
              <a:t>Within an async function, you can call another promise function, and </a:t>
            </a:r>
            <a:r>
              <a:rPr lang="en-US" b="1" dirty="0"/>
              <a:t>await </a:t>
            </a:r>
            <a:r>
              <a:rPr lang="en-US" dirty="0"/>
              <a:t>its result.</a:t>
            </a:r>
          </a:p>
          <a:p>
            <a:r>
              <a:rPr lang="en-US" dirty="0"/>
              <a:t>You can also use try/catch within the body of the async function; the catch block in the try/catch becomes a catch handler on the async function you just called.</a:t>
            </a:r>
          </a:p>
          <a:p>
            <a:r>
              <a:rPr lang="en-US" dirty="0"/>
              <a:t>This sounds more complicated than it is.  Let's go back a few steps.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DCAD-6DF8-4FC3-97B1-E35EACD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1192-8516-4009-88D2-48269037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the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1BD5-E8A4-47ED-89E0-F282518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3B929-E7B7-4FDF-9740-AA4F96CDC519}"/>
              </a:ext>
            </a:extLst>
          </p:cNvPr>
          <p:cNvSpPr/>
          <p:nvPr/>
        </p:nvSpPr>
        <p:spPr>
          <a:xfrm>
            <a:off x="1882073" y="1555036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.then(value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9A85AE-C25B-4557-A72F-DF2411208117}"/>
              </a:ext>
            </a:extLst>
          </p:cNvPr>
          <p:cNvGrpSpPr/>
          <p:nvPr/>
        </p:nvGrpSpPr>
        <p:grpSpPr>
          <a:xfrm>
            <a:off x="4556268" y="4092904"/>
            <a:ext cx="5744894" cy="646331"/>
            <a:chOff x="6358597" y="2625933"/>
            <a:chExt cx="5744894" cy="64633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02499C90-ADC9-4F18-A24B-87F9FFB60AAB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21747-84BB-4B1A-A883-9B10A036D498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51513-DAE6-4AEA-BF41-E5739A59F607}"/>
              </a:ext>
            </a:extLst>
          </p:cNvPr>
          <p:cNvGrpSpPr/>
          <p:nvPr/>
        </p:nvGrpSpPr>
        <p:grpSpPr>
          <a:xfrm>
            <a:off x="7253162" y="4614365"/>
            <a:ext cx="3335223" cy="1677573"/>
            <a:chOff x="6250745" y="2198077"/>
            <a:chExt cx="3335223" cy="16775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DC1FAC-1302-4D89-8F46-09C736B1B346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21F0F4C-05BC-4A24-A8D7-96067E197672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067D38-F94D-4008-8FBC-43666AD71511}"/>
              </a:ext>
            </a:extLst>
          </p:cNvPr>
          <p:cNvSpPr/>
          <p:nvPr/>
        </p:nvSpPr>
        <p:spPr>
          <a:xfrm>
            <a:off x="38461" y="4668985"/>
            <a:ext cx="1600424" cy="752621"/>
          </a:xfrm>
          <a:prstGeom prst="rightArrow">
            <a:avLst>
              <a:gd name="adj1" fmla="val 7990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write this: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BB347D2-32A6-49BB-BF70-4799C112610F}"/>
              </a:ext>
            </a:extLst>
          </p:cNvPr>
          <p:cNvSpPr/>
          <p:nvPr/>
        </p:nvSpPr>
        <p:spPr>
          <a:xfrm>
            <a:off x="38460" y="2243797"/>
            <a:ext cx="1600425" cy="752621"/>
          </a:xfrm>
          <a:prstGeom prst="rightArrow">
            <a:avLst>
              <a:gd name="adj1" fmla="val 7990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instead of this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C72D5-8BEF-4660-878E-596DBF16AA3F}"/>
              </a:ext>
            </a:extLst>
          </p:cNvPr>
          <p:cNvGrpSpPr/>
          <p:nvPr/>
        </p:nvGrpSpPr>
        <p:grpSpPr>
          <a:xfrm>
            <a:off x="4138179" y="1735937"/>
            <a:ext cx="5744894" cy="646331"/>
            <a:chOff x="6358597" y="2625933"/>
            <a:chExt cx="5744894" cy="646331"/>
          </a:xfrm>
        </p:grpSpPr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A43860E-C3A6-4881-9354-774D0713B2E8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A08420-2AA7-4970-AD6F-23DCA3A71CAF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494F67-F5A5-445B-9956-56907455FFCA}"/>
              </a:ext>
            </a:extLst>
          </p:cNvPr>
          <p:cNvGrpSpPr/>
          <p:nvPr/>
        </p:nvGrpSpPr>
        <p:grpSpPr>
          <a:xfrm>
            <a:off x="7139873" y="2227863"/>
            <a:ext cx="3335223" cy="1677573"/>
            <a:chOff x="6250745" y="2198077"/>
            <a:chExt cx="3335223" cy="16775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440313-88B9-4196-984D-A20559E9728B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AFD65B-87C0-447F-AD40-81FF429D8CA0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C56BA7D-8C67-4FFA-8BA8-4DF3CB3AD80C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examples-4.2/example5.ts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CF1746-5077-4DD2-9884-7871D1F86614}"/>
              </a:ext>
            </a:extLst>
          </p:cNvPr>
          <p:cNvSpPr/>
          <p:nvPr/>
        </p:nvSpPr>
        <p:spPr>
          <a:xfrm>
            <a:off x="1882073" y="3747192"/>
            <a:ext cx="70110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1192-8516-4009-88D2-48269037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the pattern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1BD5-E8A4-47ED-89E0-F282518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3B929-E7B7-4FDF-9740-AA4F96CDC519}"/>
              </a:ext>
            </a:extLst>
          </p:cNvPr>
          <p:cNvSpPr/>
          <p:nvPr/>
        </p:nvSpPr>
        <p:spPr>
          <a:xfrm>
            <a:off x="1882073" y="1555036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.then(value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9A85AE-C25B-4557-A72F-DF2411208117}"/>
              </a:ext>
            </a:extLst>
          </p:cNvPr>
          <p:cNvGrpSpPr/>
          <p:nvPr/>
        </p:nvGrpSpPr>
        <p:grpSpPr>
          <a:xfrm>
            <a:off x="4556268" y="4092904"/>
            <a:ext cx="5744894" cy="646331"/>
            <a:chOff x="6358597" y="2625933"/>
            <a:chExt cx="5744894" cy="64633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02499C90-ADC9-4F18-A24B-87F9FFB60AAB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21747-84BB-4B1A-A883-9B10A036D498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51513-DAE6-4AEA-BF41-E5739A59F607}"/>
              </a:ext>
            </a:extLst>
          </p:cNvPr>
          <p:cNvGrpSpPr/>
          <p:nvPr/>
        </p:nvGrpSpPr>
        <p:grpSpPr>
          <a:xfrm>
            <a:off x="7253162" y="4614365"/>
            <a:ext cx="3335223" cy="1677573"/>
            <a:chOff x="6250745" y="2198077"/>
            <a:chExt cx="3335223" cy="16775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DC1FAC-1302-4D89-8F46-09C736B1B346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21F0F4C-05BC-4A24-A8D7-96067E197672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C72D5-8BEF-4660-878E-596DBF16AA3F}"/>
              </a:ext>
            </a:extLst>
          </p:cNvPr>
          <p:cNvGrpSpPr/>
          <p:nvPr/>
        </p:nvGrpSpPr>
        <p:grpSpPr>
          <a:xfrm>
            <a:off x="4138179" y="1735937"/>
            <a:ext cx="5744894" cy="646331"/>
            <a:chOff x="6358597" y="2625933"/>
            <a:chExt cx="5744894" cy="646331"/>
          </a:xfrm>
        </p:grpSpPr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A43860E-C3A6-4881-9354-774D0713B2E8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A08420-2AA7-4970-AD6F-23DCA3A71CAF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handler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494F67-F5A5-445B-9956-56907455FFCA}"/>
              </a:ext>
            </a:extLst>
          </p:cNvPr>
          <p:cNvGrpSpPr/>
          <p:nvPr/>
        </p:nvGrpSpPr>
        <p:grpSpPr>
          <a:xfrm>
            <a:off x="7139873" y="2227863"/>
            <a:ext cx="3335223" cy="1677573"/>
            <a:chOff x="6250745" y="2198077"/>
            <a:chExt cx="3335223" cy="16775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440313-88B9-4196-984D-A20559E9728B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handler, sometime after the caller's handler is finished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AFD65B-87C0-447F-AD40-81FF429D8CA0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C56BA7D-8C67-4FFA-8BA8-4DF3CB3AD80C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examples-4.2/example5.ts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CF1746-5077-4DD2-9884-7871D1F86614}"/>
              </a:ext>
            </a:extLst>
          </p:cNvPr>
          <p:cNvSpPr/>
          <p:nvPr/>
        </p:nvSpPr>
        <p:spPr>
          <a:xfrm>
            <a:off x="1882073" y="3747192"/>
            <a:ext cx="70110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promiseReturningFunction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23DA2-908D-46C8-95FC-EC4C60E49631}"/>
              </a:ext>
            </a:extLst>
          </p:cNvPr>
          <p:cNvSpPr/>
          <p:nvPr/>
        </p:nvSpPr>
        <p:spPr>
          <a:xfrm>
            <a:off x="232739" y="3060157"/>
            <a:ext cx="1475424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async</a:t>
            </a:r>
            <a:r>
              <a:rPr lang="en-US" dirty="0"/>
              <a:t> keyword tells the system to translate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FCAE185A-893E-43BC-8636-BED294CF5789}"/>
              </a:ext>
            </a:extLst>
          </p:cNvPr>
          <p:cNvSpPr/>
          <p:nvPr/>
        </p:nvSpPr>
        <p:spPr>
          <a:xfrm>
            <a:off x="1993051" y="3238605"/>
            <a:ext cx="484632" cy="55184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1B56CE-B891-42A7-BE0B-80277CCC0313}"/>
              </a:ext>
            </a:extLst>
          </p:cNvPr>
          <p:cNvSpPr/>
          <p:nvPr/>
        </p:nvSpPr>
        <p:spPr>
          <a:xfrm>
            <a:off x="1959667" y="4375834"/>
            <a:ext cx="5514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F2D98-9C17-42FC-8153-9B567342C5BC}"/>
              </a:ext>
            </a:extLst>
          </p:cNvPr>
          <p:cNvSpPr/>
          <p:nvPr/>
        </p:nvSpPr>
        <p:spPr>
          <a:xfrm>
            <a:off x="1760338" y="2568488"/>
            <a:ext cx="95005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into this</a:t>
            </a:r>
          </a:p>
        </p:txBody>
      </p:sp>
    </p:spTree>
    <p:extLst>
      <p:ext uri="{BB962C8B-B14F-4D97-AF65-F5344CB8AC3E}">
        <p14:creationId xmlns:p14="http://schemas.microsoft.com/office/powerpoint/2010/main" val="8010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3C1-1BB1-4F4B-9757-1283B9B6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(original)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0D8B-D542-4178-AD8B-43A1415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ACFF2-E56F-42C9-BEA9-E20D998D6DD0}"/>
              </a:ext>
            </a:extLst>
          </p:cNvPr>
          <p:cNvSpPr/>
          <p:nvPr/>
        </p:nvSpPr>
        <p:spPr>
          <a:xfrm>
            <a:off x="838200" y="1723955"/>
            <a:ext cx="104370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makePromise1(promiseName,flag,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D695A-84C7-464A-BE76-F868257BF028}"/>
              </a:ext>
            </a:extLst>
          </p:cNvPr>
          <p:cNvSpPr txBox="1"/>
          <p:nvPr/>
        </p:nvSpPr>
        <p:spPr>
          <a:xfrm>
            <a:off x="8328074" y="600213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172176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88-178B-4543-957E-0837BB63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rewritten with async/await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32C1-5DA0-43CF-955A-FE7101D7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C6A52-C568-4C99-B0E6-618F3EB5EBFD}"/>
              </a:ext>
            </a:extLst>
          </p:cNvPr>
          <p:cNvSpPr txBox="1"/>
          <p:nvPr/>
        </p:nvSpPr>
        <p:spPr>
          <a:xfrm>
            <a:off x="9152408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A26DF-930F-4B7E-A3DB-F8701392CE4F}"/>
              </a:ext>
            </a:extLst>
          </p:cNvPr>
          <p:cNvSpPr/>
          <p:nvPr/>
        </p:nvSpPr>
        <p:spPr>
          <a:xfrm>
            <a:off x="838199" y="1441971"/>
            <a:ext cx="102802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driver2(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flag,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 = n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(n) {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9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prepared to:</a:t>
            </a:r>
          </a:p>
          <a:p>
            <a:pPr lvl="1"/>
            <a:r>
              <a:rPr lang="en-US" dirty="0"/>
              <a:t>Explain how a sequence of then/catch handlers handle successful promises and errors</a:t>
            </a:r>
          </a:p>
          <a:p>
            <a:pPr lvl="1"/>
            <a:r>
              <a:rPr lang="en-US" dirty="0"/>
              <a:t>Explain how async/await works with try/catch to make asynchronous programming easier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1E24-AF4E-4A46-B0CB-339DBD6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run them both and compare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2CFD-9B92-4B8A-BD68-9339547C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48150-470F-4254-B952-506153649C38}"/>
              </a:ext>
            </a:extLst>
          </p:cNvPr>
          <p:cNvSpPr/>
          <p:nvPr/>
        </p:nvSpPr>
        <p:spPr>
          <a:xfrm>
            <a:off x="838199" y="1534607"/>
            <a:ext cx="75320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"first 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D9BD6-840E-4FB8-A9BA-772E8F84F139}"/>
              </a:ext>
            </a:extLst>
          </p:cNvPr>
          <p:cNvSpPr/>
          <p:nvPr/>
        </p:nvSpPr>
        <p:spPr>
          <a:xfrm>
            <a:off x="6147581" y="1534607"/>
            <a:ext cx="6096000" cy="5262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first group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on next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D2F06-31C7-4504-B514-B8C1CA84EE10}"/>
              </a:ext>
            </a:extLst>
          </p:cNvPr>
          <p:cNvSpPr txBox="1"/>
          <p:nvPr/>
        </p:nvSpPr>
        <p:spPr>
          <a:xfrm>
            <a:off x="9031459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5940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1E24-AF4E-4A46-B0CB-339DBD6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run them both and compare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2CFD-9B92-4B8A-BD68-9339547C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48150-470F-4254-B952-506153649C38}"/>
              </a:ext>
            </a:extLst>
          </p:cNvPr>
          <p:cNvSpPr/>
          <p:nvPr/>
        </p:nvSpPr>
        <p:spPr>
          <a:xfrm>
            <a:off x="838199" y="1534607"/>
            <a:ext cx="75320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driver2(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"first 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driver2(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D9BD6-840E-4FB8-A9BA-772E8F84F139}"/>
              </a:ext>
            </a:extLst>
          </p:cNvPr>
          <p:cNvSpPr/>
          <p:nvPr/>
        </p:nvSpPr>
        <p:spPr>
          <a:xfrm>
            <a:off x="6421901" y="2441974"/>
            <a:ext cx="5507502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from preceding slide)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rejected and passed "promise promise2a was rejected" to its successor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A8E5B-7FE8-4E03-9955-2B74B6D8D1C6}"/>
              </a:ext>
            </a:extLst>
          </p:cNvPr>
          <p:cNvSpPr/>
          <p:nvPr/>
        </p:nvSpPr>
        <p:spPr>
          <a:xfrm>
            <a:off x="8764172" y="5284721"/>
            <a:ext cx="2117188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Same behavior!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3A379-03CE-4ACB-A1F1-6680C2844345}"/>
              </a:ext>
            </a:extLst>
          </p:cNvPr>
          <p:cNvSpPr txBox="1"/>
          <p:nvPr/>
        </p:nvSpPr>
        <p:spPr>
          <a:xfrm>
            <a:off x="9059594" y="31698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examples-4.2/example6.ts</a:t>
            </a:r>
          </a:p>
        </p:txBody>
      </p:sp>
    </p:spTree>
    <p:extLst>
      <p:ext uri="{BB962C8B-B14F-4D97-AF65-F5344CB8AC3E}">
        <p14:creationId xmlns:p14="http://schemas.microsoft.com/office/powerpoint/2010/main" val="40323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0645-C5DE-4E16-8898-85F7E1A5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outputs, side by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54BC-1F00-4067-956A-EA24FB97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C9D01-E7DB-4195-B9D0-15F6EC5D86D4}"/>
              </a:ext>
            </a:extLst>
          </p:cNvPr>
          <p:cNvSpPr/>
          <p:nvPr/>
        </p:nvSpPr>
        <p:spPr>
          <a:xfrm>
            <a:off x="921434" y="1576766"/>
            <a:ext cx="6096000" cy="5262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first group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driver2(true)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promise1a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driver2(false)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creating new promise promise2a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 rejected and passed "promise promise2 was rejected" to its successor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on next slide)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7DB66-E84B-4BBB-A43E-BB90D316FE85}"/>
              </a:ext>
            </a:extLst>
          </p:cNvPr>
          <p:cNvSpPr/>
          <p:nvPr/>
        </p:nvSpPr>
        <p:spPr>
          <a:xfrm>
            <a:off x="6274190" y="3984367"/>
            <a:ext cx="5507502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(continued from preceding slide)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running; flag = true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now fulfilling with 10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promise1a fulfilled and passed 10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running; flag = false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now rejecting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 promise2a rejected and passed "promise promise2a was rejected" to its successor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63412-86B0-494D-98DA-140322F4B1EB}"/>
              </a:ext>
            </a:extLst>
          </p:cNvPr>
          <p:cNvSpPr/>
          <p:nvPr/>
        </p:nvSpPr>
        <p:spPr>
          <a:xfrm>
            <a:off x="8340969" y="2006949"/>
            <a:ext cx="2863948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Indeed, same behavior!</a:t>
            </a:r>
          </a:p>
        </p:txBody>
      </p:sp>
    </p:spTree>
    <p:extLst>
      <p:ext uri="{BB962C8B-B14F-4D97-AF65-F5344CB8AC3E}">
        <p14:creationId xmlns:p14="http://schemas.microsoft.com/office/powerpoint/2010/main" val="22492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2B9-BCFF-45D7-91B4-0A233C7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about </a:t>
            </a:r>
            <a:r>
              <a:rPr lang="en-US" b="1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B230-34E8-484A-9F29-A7355A94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async function always returns a promise.</a:t>
            </a:r>
          </a:p>
          <a:p>
            <a:r>
              <a:rPr lang="en-US" dirty="0"/>
              <a:t>Because a promise is created, it is automatically thrown in the pool of handlers to be run when ready</a:t>
            </a:r>
          </a:p>
          <a:p>
            <a:r>
              <a:rPr lang="en-US" dirty="0"/>
              <a:t>The async keyword tells the compiler to do the translation</a:t>
            </a:r>
          </a:p>
          <a:p>
            <a:r>
              <a:rPr lang="en-US" dirty="0"/>
              <a:t>Therefore, await makes no sense except in the body of an async function.</a:t>
            </a:r>
          </a:p>
          <a:p>
            <a:r>
              <a:rPr lang="en-US" dirty="0"/>
              <a:t>The try/catch is optional.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7812-3D1D-4DBB-AA20-0CA0780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216-07F4-4D42-896B-B8F23F67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 long story to reach a simple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DDE-D149-4788-9888-D21A657A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6" y="1500160"/>
            <a:ext cx="7818180" cy="4351338"/>
          </a:xfrm>
        </p:spPr>
        <p:txBody>
          <a:bodyPr/>
          <a:lstStyle/>
          <a:p>
            <a:r>
              <a:rPr lang="en-US" dirty="0"/>
              <a:t>A useful but complex pattern of behaviors is encapsulated in a single language construct.</a:t>
            </a:r>
          </a:p>
          <a:p>
            <a:r>
              <a:rPr lang="en-US" dirty="0"/>
              <a:t>In the olden days, this might have been a "design pattern"</a:t>
            </a:r>
          </a:p>
          <a:p>
            <a:r>
              <a:rPr lang="en-US" dirty="0"/>
              <a:t>Illustrates the power of programming-language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031B8-B808-4D3B-AF18-CCC6573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how a sequence of then/catch handlers handle successful promises and errors</a:t>
            </a:r>
          </a:p>
          <a:p>
            <a:pPr lvl="1"/>
            <a:r>
              <a:rPr lang="en-US" dirty="0"/>
              <a:t>Explain how async/await works with try/catch to make asynchronous programming easier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 explain each line in the output examples</a:t>
            </a:r>
          </a:p>
          <a:p>
            <a:r>
              <a:rPr lang="en-US" dirty="0"/>
              <a:t>Create some examples like the ones here and try to predict what they will do.</a:t>
            </a:r>
          </a:p>
          <a:p>
            <a:r>
              <a:rPr lang="en-US" dirty="0"/>
              <a:t>Think of some good questions to bring to class!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 promise is rejected?</a:t>
            </a:r>
          </a:p>
          <a:p>
            <a:r>
              <a:rPr lang="en-US" dirty="0"/>
              <a:t>Creating sequences of actions by writing chains of .</a:t>
            </a:r>
            <a:r>
              <a:rPr lang="en-US" b="1" dirty="0"/>
              <a:t>then</a:t>
            </a:r>
            <a:r>
              <a:rPr lang="en-US" dirty="0"/>
              <a:t> and .</a:t>
            </a:r>
            <a:r>
              <a:rPr lang="en-US" b="1" dirty="0"/>
              <a:t>catch</a:t>
            </a:r>
            <a:r>
              <a:rPr lang="en-US" dirty="0"/>
              <a:t> blocks</a:t>
            </a:r>
          </a:p>
          <a:p>
            <a:r>
              <a:rPr lang="en-US" dirty="0"/>
              <a:t>Using </a:t>
            </a:r>
            <a:r>
              <a:rPr lang="en-US" b="1" dirty="0"/>
              <a:t>async</a:t>
            </a:r>
            <a:r>
              <a:rPr lang="en-US" dirty="0"/>
              <a:t> and </a:t>
            </a:r>
            <a:r>
              <a:rPr lang="en-US" b="1" dirty="0"/>
              <a:t>await</a:t>
            </a:r>
            <a:r>
              <a:rPr lang="en-US" dirty="0"/>
              <a:t> to avoid writing these chains.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A5950D-DBF5-4A57-8218-597F8784F697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handlers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5CAC-64CF-460E-A7AD-AF4EEAA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The </a:t>
            </a:r>
            <a:r>
              <a:rPr lang="en-US" dirty="0" err="1"/>
              <a:t>Javascript</a:t>
            </a:r>
            <a:r>
              <a:rPr lang="en-US" dirty="0"/>
              <a:t> runtime maintains a pool of handlers.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2DBC6-604C-4DC8-B02B-88E17680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BFC51F-B457-42DF-BA7E-D84062331D12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7E9511-E38B-4A1E-93B7-FFDD42941B1F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1E442-3056-4D56-B189-736A1CD702E4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DF076-3E07-4569-A365-EEE433D78EDE}"/>
              </a:ext>
            </a:extLst>
          </p:cNvPr>
          <p:cNvGrpSpPr/>
          <p:nvPr/>
        </p:nvGrpSpPr>
        <p:grpSpPr>
          <a:xfrm>
            <a:off x="6724426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1AAE75-1CF2-41FB-B32E-DB12B5A792F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896FD-6EC9-4D0A-A515-68E24C382EE3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0C5FD5-6B00-444C-8260-A86C08AD94DD}"/>
              </a:ext>
            </a:extLst>
          </p:cNvPr>
          <p:cNvGrpSpPr/>
          <p:nvPr/>
        </p:nvGrpSpPr>
        <p:grpSpPr>
          <a:xfrm>
            <a:off x="8944922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B283A9-E305-4E23-A6CD-C270DE0A487C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316812-06F2-4866-9FF2-87F1C605C22B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567FE7-B1A6-43AA-B4EC-1FD6792FDAFD}"/>
              </a:ext>
            </a:extLst>
          </p:cNvPr>
          <p:cNvGrpSpPr/>
          <p:nvPr/>
        </p:nvGrpSpPr>
        <p:grpSpPr>
          <a:xfrm>
            <a:off x="10055169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65910-9AF1-4486-94BB-CD15016CBA8B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D129D4-DA79-4EEA-820F-F3115552F6AC}"/>
                </a:ext>
              </a:extLst>
            </p:cNvPr>
            <p:cNvCxnSpPr>
              <a:stCxn id="21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809135-DFF8-4539-9EB8-6302D9236D2E}"/>
              </a:ext>
            </a:extLst>
          </p:cNvPr>
          <p:cNvGrpSpPr/>
          <p:nvPr/>
        </p:nvGrpSpPr>
        <p:grpSpPr>
          <a:xfrm>
            <a:off x="5614178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EE5C0A-ED68-457D-A33C-EBFAFFA969AB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02289E-8A75-4D52-807C-A12DA3F6B22D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65C0D4-2B91-47F7-82FA-11D2F1ED3289}"/>
              </a:ext>
            </a:extLst>
          </p:cNvPr>
          <p:cNvGrpSpPr/>
          <p:nvPr/>
        </p:nvGrpSpPr>
        <p:grpSpPr>
          <a:xfrm>
            <a:off x="7834674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69D103-02A4-4DFB-8EC4-8920F174DC44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AA174A-94E7-4F17-A913-311FDDE7BAC6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F096F8-4072-4321-9F88-B80C501C0D20}"/>
              </a:ext>
            </a:extLst>
          </p:cNvPr>
          <p:cNvSpPr txBox="1"/>
          <p:nvPr/>
        </p:nvSpPr>
        <p:spPr>
          <a:xfrm>
            <a:off x="690491" y="1953608"/>
            <a:ext cx="326136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handler</a:t>
            </a:r>
          </a:p>
        </p:txBody>
      </p:sp>
    </p:spTree>
    <p:extLst>
      <p:ext uri="{BB962C8B-B14F-4D97-AF65-F5344CB8AC3E}">
        <p14:creationId xmlns:p14="http://schemas.microsoft.com/office/powerpoint/2010/main" val="39407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6B5-4612-475F-9266-6070B9C1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the running event handler completes, the scheduler chooses one of the other ready event handlers to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BDF9-C2D3-4729-AD8D-65CFED72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3DC2F-365A-4AEB-9EF0-119ABA15C84E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event handlers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31E50-2BAE-404B-A563-ACBB75D9DD8B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C033A2-9B45-4506-AB38-8BEFE08869E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B7FC8E-B6BD-40A4-A3A9-5070182217CD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0647D-D6EB-4072-AB8B-C4B501BB8AEB}"/>
              </a:ext>
            </a:extLst>
          </p:cNvPr>
          <p:cNvGrpSpPr/>
          <p:nvPr/>
        </p:nvGrpSpPr>
        <p:grpSpPr>
          <a:xfrm>
            <a:off x="6724426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BBEA76-81FF-40A6-B586-3742C6AE173C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283931-4022-4370-B4D7-872BF5D9EFA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AB54C-93E1-41E2-B149-5CC7683BF4D5}"/>
              </a:ext>
            </a:extLst>
          </p:cNvPr>
          <p:cNvGrpSpPr/>
          <p:nvPr/>
        </p:nvGrpSpPr>
        <p:grpSpPr>
          <a:xfrm>
            <a:off x="8944922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207F3-73A5-417B-BD96-BD1017859CD3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7B3973-2B49-4F12-9426-57D2604A26E0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9661-2174-4380-AD29-91E23FEDE506}"/>
              </a:ext>
            </a:extLst>
          </p:cNvPr>
          <p:cNvGrpSpPr/>
          <p:nvPr/>
        </p:nvGrpSpPr>
        <p:grpSpPr>
          <a:xfrm>
            <a:off x="10055169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C4B407-DBC9-4CD3-90C2-3B2B74152D19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FC7061-B0FD-4532-B944-735DB2CE9051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EA52E-9B61-434A-A9E7-7E5F8FB9AE93}"/>
              </a:ext>
            </a:extLst>
          </p:cNvPr>
          <p:cNvGrpSpPr/>
          <p:nvPr/>
        </p:nvGrpSpPr>
        <p:grpSpPr>
          <a:xfrm>
            <a:off x="5614178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9BBDF2-229F-477E-8347-C972FD66F67E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B45636-EDEB-446E-ADFE-F2504ED661FD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028469-8EEC-4220-922D-FC4B9FE7E217}"/>
              </a:ext>
            </a:extLst>
          </p:cNvPr>
          <p:cNvGrpSpPr/>
          <p:nvPr/>
        </p:nvGrpSpPr>
        <p:grpSpPr>
          <a:xfrm>
            <a:off x="7834674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3B4D4A-2EE0-4DE8-8751-3D65077D82BA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9B27E1-DA9B-437A-82DB-92932431C11A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EB846-F462-4EE4-A717-112F8F115B7E}"/>
              </a:ext>
            </a:extLst>
          </p:cNvPr>
          <p:cNvSpPr txBox="1"/>
          <p:nvPr/>
        </p:nvSpPr>
        <p:spPr>
          <a:xfrm>
            <a:off x="690491" y="1738165"/>
            <a:ext cx="326136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event handler</a:t>
            </a:r>
          </a:p>
        </p:txBody>
      </p:sp>
    </p:spTree>
    <p:extLst>
      <p:ext uri="{BB962C8B-B14F-4D97-AF65-F5344CB8AC3E}">
        <p14:creationId xmlns:p14="http://schemas.microsoft.com/office/powerpoint/2010/main" val="438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38 C -0.00273 0.06436 -0.01628 0.11227 -0.02995 0.11227 C -0.04349 0.11227 -0.05508 0.06436 -0.05885 -0.00138 C -0.06458 0.06436 -0.07617 0.11227 -0.08984 0.11227 C -0.10338 0.11227 -0.11497 0.06436 -0.11875 -0.00138 C -0.12448 0.06436 -0.1362 0.11227 -0.14961 0.11227 C -0.16328 0.11227 -0.17695 0.06436 -0.1806 -0.00138 C -0.18437 0.06436 -0.19609 0.11227 -0.21159 0.11227 C -0.22318 0.11227 -0.23672 0.06436 -0.24036 -0.00138 C -0.24427 0.06436 -0.25781 0.11227 -0.27148 0.11227 C -0.28503 0.11227 -0.29661 0.06436 -0.30039 -0.00138 C -0.30612 0.06436 -0.31771 0.11227 -0.33138 0.11227 C -0.34492 0.11227 -0.35651 0.06436 -0.36224 -0.00138 C -0.36602 0.06436 -0.3776 0.11227 -0.39115 0.11227 C -0.40482 0.11227 -0.41836 0.06436 -0.42213 -0.00138 C -0.42591 0.06436 -0.4375 0.11227 -0.45299 0.11227 C -0.46667 0.11227 -0.47825 0.06436 -0.4819 -0.00138 " pathEditMode="relative" rAng="0" ptsTypes="AAAAAAAAAAA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6949-0DD6-42A5-881B-31DBC8B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handler become 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E7F-E263-4754-A218-E7B43812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roughly 3 ways in which a handler can become ready:</a:t>
            </a:r>
          </a:p>
          <a:p>
            <a:pPr lvl="1"/>
            <a:r>
              <a:rPr lang="en-US" dirty="0"/>
              <a:t>it can become ready at a specific time. </a:t>
            </a:r>
          </a:p>
          <a:p>
            <a:pPr lvl="1"/>
            <a:r>
              <a:rPr lang="en-US" dirty="0"/>
              <a:t>it can become ready when some input/output event occurs</a:t>
            </a:r>
          </a:p>
          <a:p>
            <a:pPr lvl="1"/>
            <a:r>
              <a:rPr lang="en-US" dirty="0"/>
              <a:t>it can become ready when some other handler or handlers complete.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BE9E-EC27-4CE5-9550-8B49A6C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615737F-0A92-45CA-9F9A-FBBAA6AA2EE2}"/>
              </a:ext>
            </a:extLst>
          </p:cNvPr>
          <p:cNvSpPr/>
          <p:nvPr/>
        </p:nvSpPr>
        <p:spPr>
          <a:xfrm>
            <a:off x="8510266" y="2528972"/>
            <a:ext cx="3374428" cy="1130498"/>
          </a:xfrm>
          <a:prstGeom prst="leftArrow">
            <a:avLst>
              <a:gd name="adj1" fmla="val 47813"/>
              <a:gd name="adj2" fmla="val 5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our focus in this lesson</a:t>
            </a:r>
          </a:p>
        </p:txBody>
      </p:sp>
    </p:spTree>
    <p:extLst>
      <p:ext uri="{BB962C8B-B14F-4D97-AF65-F5344CB8AC3E}">
        <p14:creationId xmlns:p14="http://schemas.microsoft.com/office/powerpoint/2010/main" val="9665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1C6B-D583-497C-8BB1-CA497FC8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most likely not be building promises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158E-F868-4B7E-9584-60E93E6D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operations (like input/output operations) are typically exported as promises (or as functions that return promises)</a:t>
            </a:r>
          </a:p>
          <a:p>
            <a:r>
              <a:rPr lang="en-US" dirty="0"/>
              <a:t>So we'll concentrate on using promises, by using .</a:t>
            </a:r>
            <a:r>
              <a:rPr lang="en-US" b="1" dirty="0"/>
              <a:t>then</a:t>
            </a:r>
            <a:r>
              <a:rPr lang="en-US" dirty="0"/>
              <a:t> and .</a:t>
            </a:r>
            <a:r>
              <a:rPr lang="en-US" b="1" dirty="0"/>
              <a:t>catch</a:t>
            </a:r>
            <a:r>
              <a:rPr lang="en-US" dirty="0"/>
              <a:t> properties.</a:t>
            </a:r>
          </a:p>
          <a:p>
            <a:r>
              <a:rPr lang="en-US" dirty="0"/>
              <a:t>For our examples, we'll create promises using a function with the following interface: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1F6A-40DF-48D4-89B2-A6E93877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1F57B-46EC-4BE5-8EA8-E0DB106F0071}"/>
              </a:ext>
            </a:extLst>
          </p:cNvPr>
          <p:cNvSpPr/>
          <p:nvPr/>
        </p:nvSpPr>
        <p:spPr>
          <a:xfrm>
            <a:off x="838200" y="4757675"/>
            <a:ext cx="111967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shouldSucceed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value?: number)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: Promise&lt;number&gt;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a promise that fulfills with the given value if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shouldSucceed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is 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and that is rejected with the string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promiseName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was rejected"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otherwise.   'value' is an optional argument when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shouldSucceed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false</a:t>
            </a:r>
          </a:p>
        </p:txBody>
      </p:sp>
    </p:spTree>
    <p:extLst>
      <p:ext uri="{BB962C8B-B14F-4D97-AF65-F5344CB8AC3E}">
        <p14:creationId xmlns:p14="http://schemas.microsoft.com/office/powerpoint/2010/main" val="40733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26D-C678-425B-BB7F-1640758E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a promise fails?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518F-5CBF-47DA-912A-8595C4D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C07FE1-3CB1-4207-BEBB-B3C7773955CF}"/>
              </a:ext>
            </a:extLst>
          </p:cNvPr>
          <p:cNvSpPr/>
          <p:nvPr/>
        </p:nvSpPr>
        <p:spPr>
          <a:xfrm>
            <a:off x="4602712" y="5439898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56A4C-54B4-4D30-925D-0BF0FA2A597C}"/>
              </a:ext>
            </a:extLst>
          </p:cNvPr>
          <p:cNvSpPr txBox="1"/>
          <p:nvPr/>
        </p:nvSpPr>
        <p:spPr>
          <a:xfrm>
            <a:off x="9186203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examples-4.2/example1.ts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16FF5-9D7A-4091-AB01-C093A7FBF6DF}"/>
              </a:ext>
            </a:extLst>
          </p:cNvPr>
          <p:cNvSpPr/>
          <p:nvPr/>
        </p:nvSpPr>
        <p:spPr>
          <a:xfrm>
            <a:off x="1169964" y="1576013"/>
            <a:ext cx="58427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makePromise1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"main handler starting"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`promise1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makePromise1(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"promise2"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`promise2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handler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5D471-6201-4B24-BD01-820B77C6293E}"/>
              </a:ext>
            </a:extLst>
          </p:cNvPr>
          <p:cNvSpPr/>
          <p:nvPr/>
        </p:nvSpPr>
        <p:spPr>
          <a:xfrm>
            <a:off x="7069016" y="1410866"/>
            <a:ext cx="4929352" cy="50783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handler starting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promise1</a:t>
            </a:r>
          </a:p>
          <a:p>
            <a:r>
              <a:rPr lang="en-US" dirty="0">
                <a:latin typeface="Consolas" panose="020B0609020204030204" pitchFamily="49" charset="0"/>
              </a:rPr>
              <a:t>creating new promise promise2</a:t>
            </a:r>
          </a:p>
          <a:p>
            <a:r>
              <a:rPr lang="en-US" dirty="0">
                <a:latin typeface="Consolas" panose="020B0609020204030204" pitchFamily="49" charset="0"/>
              </a:rPr>
              <a:t>main handler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running; flag = true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promise1 now fulfilling with 10</a:t>
            </a:r>
          </a:p>
          <a:p>
            <a:r>
              <a:rPr lang="en-US" dirty="0">
                <a:latin typeface="Consolas" panose="020B0609020204030204" pitchFamily="49" charset="0"/>
              </a:rPr>
              <a:t>promise1 passed 10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running; flag = false</a:t>
            </a:r>
          </a:p>
          <a:p>
            <a:r>
              <a:rPr lang="en-US" dirty="0">
                <a:latin typeface="Consolas" panose="020B0609020204030204" pitchFamily="49" charset="0"/>
              </a:rPr>
              <a:t>promise promise2 now rejecting</a:t>
            </a:r>
          </a:p>
          <a:p>
            <a:r>
              <a:rPr lang="en-US" dirty="0">
                <a:latin typeface="Consolas" panose="020B0609020204030204" pitchFamily="49" charset="0"/>
              </a:rPr>
              <a:t>(node:19860) </a:t>
            </a:r>
            <a:r>
              <a:rPr lang="en-US" dirty="0" err="1">
                <a:latin typeface="Consolas" panose="020B0609020204030204" pitchFamily="49" charset="0"/>
              </a:rPr>
              <a:t>UnhandledPromiseRejectionWarning</a:t>
            </a:r>
            <a:r>
              <a:rPr lang="en-US" dirty="0">
                <a:latin typeface="Consolas" panose="020B0609020204030204" pitchFamily="49" charset="0"/>
              </a:rPr>
              <a:t>: promise promise2 was rejected</a:t>
            </a:r>
          </a:p>
          <a:p>
            <a:r>
              <a:rPr lang="en-US" dirty="0">
                <a:latin typeface="Consolas" panose="020B0609020204030204" pitchFamily="49" charset="0"/>
              </a:rPr>
              <a:t>(node:19860) </a:t>
            </a:r>
            <a:r>
              <a:rPr lang="en-US" dirty="0" err="1">
                <a:latin typeface="Consolas" panose="020B0609020204030204" pitchFamily="49" charset="0"/>
              </a:rPr>
              <a:t>UnhandledPromiseRejectionWarning</a:t>
            </a:r>
            <a:r>
              <a:rPr lang="en-US" dirty="0">
                <a:latin typeface="Consolas" panose="020B0609020204030204" pitchFamily="49" charset="0"/>
              </a:rPr>
              <a:t>: Unhandled promise rejection.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99FE4-88EA-41CC-B310-B471F8116C6A}"/>
              </a:ext>
            </a:extLst>
          </p:cNvPr>
          <p:cNvSpPr/>
          <p:nvPr/>
        </p:nvSpPr>
        <p:spPr>
          <a:xfrm>
            <a:off x="317221" y="5226732"/>
            <a:ext cx="2743199" cy="101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Sorry for the bad line breaks. 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Gotta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fit it on the slide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716575-8195-449A-AEF7-A758066C7A44}"/>
              </a:ext>
            </a:extLst>
          </p:cNvPr>
          <p:cNvCxnSpPr/>
          <p:nvPr/>
        </p:nvCxnSpPr>
        <p:spPr>
          <a:xfrm rot="5400000" flipH="1" flipV="1">
            <a:off x="72097" y="4018085"/>
            <a:ext cx="1790114" cy="611944"/>
          </a:xfrm>
          <a:prstGeom prst="bentConnector3">
            <a:avLst>
              <a:gd name="adj1" fmla="val 999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C8E09EB-DCEB-4197-82F8-DF10BF955082}"/>
              </a:ext>
            </a:extLst>
          </p:cNvPr>
          <p:cNvCxnSpPr/>
          <p:nvPr/>
        </p:nvCxnSpPr>
        <p:spPr>
          <a:xfrm rot="5400000" flipH="1" flipV="1">
            <a:off x="558313" y="4518954"/>
            <a:ext cx="985323" cy="430235"/>
          </a:xfrm>
          <a:prstGeom prst="bentConnector3">
            <a:avLst>
              <a:gd name="adj1" fmla="val 999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0D4-2727-4BB3-841F-E04211F3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E13-161A-430E-974C-C58B20AC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.then handlers only handle promises that succeed</a:t>
            </a:r>
          </a:p>
          <a:p>
            <a:r>
              <a:rPr lang="en-US" dirty="0"/>
              <a:t>To handle failure, you need a .catch()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B5398-3202-49BA-8722-16B6EA0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12971</TotalTime>
  <Words>3092</Words>
  <Application>Microsoft Office PowerPoint</Application>
  <PresentationFormat>Widescreen</PresentationFormat>
  <Paragraphs>373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Verdana</vt:lpstr>
      <vt:lpstr>Consolas</vt:lpstr>
      <vt:lpstr>Calibri</vt:lpstr>
      <vt:lpstr>Arial</vt:lpstr>
      <vt:lpstr>Ink Free</vt:lpstr>
      <vt:lpstr>Office Theme</vt:lpstr>
      <vt:lpstr>CS 4350: Fundamentals of Software Engineering CS 5500: Foundations of Software Engineering  Lesson 4.2: Writing functions with async/await</vt:lpstr>
      <vt:lpstr>Learning Objectives for this Lesson</vt:lpstr>
      <vt:lpstr>Outline of this Lesson</vt:lpstr>
      <vt:lpstr>Review: The Javascript runtime maintains a pool of handlers.</vt:lpstr>
      <vt:lpstr>When the running event handler completes, the scheduler chooses one of the other ready event handlers to execute</vt:lpstr>
      <vt:lpstr>How can a handler become ready?</vt:lpstr>
      <vt:lpstr>You will most likely not be building promises from scratch</vt:lpstr>
      <vt:lpstr>What happens if a promise fails?</vt:lpstr>
      <vt:lpstr>What happened here?</vt:lpstr>
      <vt:lpstr>...with a .catch() handler</vt:lpstr>
      <vt:lpstr>.then() and .catch() blocks can themselves succeed or fail</vt:lpstr>
      <vt:lpstr>.then and .catch blocks can pass values to their successors using return</vt:lpstr>
      <vt:lpstr>.then and .catch blocks can also throw errors to their successors</vt:lpstr>
      <vt:lpstr>Chained .then and .catch blocks</vt:lpstr>
      <vt:lpstr>Avoiding this with async/await</vt:lpstr>
      <vt:lpstr>Here's the pattern</vt:lpstr>
      <vt:lpstr>Here's the pattern (2)</vt:lpstr>
      <vt:lpstr>Here's an example (original) </vt:lpstr>
      <vt:lpstr>Example rewritten with async/await</vt:lpstr>
      <vt:lpstr>Let's run them both and compare (1)</vt:lpstr>
      <vt:lpstr>Let's run them both and compare (2)</vt:lpstr>
      <vt:lpstr>The outputs, side by side</vt:lpstr>
      <vt:lpstr>Things to know about async/await</vt:lpstr>
      <vt:lpstr>That was a long story to reach a simple conclusion</vt:lpstr>
      <vt:lpstr>Review: Learning Objectives for this Lesson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317</cp:revision>
  <dcterms:created xsi:type="dcterms:W3CDTF">2021-01-07T15:19:22Z</dcterms:created>
  <dcterms:modified xsi:type="dcterms:W3CDTF">2021-02-08T03:56:00Z</dcterms:modified>
</cp:coreProperties>
</file>