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302" r:id="rId3"/>
    <p:sldId id="349" r:id="rId4"/>
    <p:sldId id="330" r:id="rId5"/>
    <p:sldId id="346" r:id="rId6"/>
    <p:sldId id="365" r:id="rId7"/>
    <p:sldId id="350" r:id="rId8"/>
    <p:sldId id="353" r:id="rId9"/>
    <p:sldId id="354" r:id="rId10"/>
    <p:sldId id="366" r:id="rId11"/>
    <p:sldId id="367" r:id="rId12"/>
    <p:sldId id="368" r:id="rId13"/>
    <p:sldId id="356" r:id="rId14"/>
    <p:sldId id="369" r:id="rId15"/>
    <p:sldId id="370" r:id="rId16"/>
    <p:sldId id="371" r:id="rId17"/>
    <p:sldId id="372" r:id="rId18"/>
    <p:sldId id="360" r:id="rId19"/>
    <p:sldId id="303" r:id="rId20"/>
    <p:sldId id="298" r:id="rId21"/>
    <p:sldId id="348"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Ink Free" panose="03080402000500000000" pitchFamily="66" charset="0"/>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2/6/2021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2/6/2021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2/6/2021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2/6/2021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2/6/2021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2/6/2021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2/6/2021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2/6/2021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2/6/2021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2/6/2021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2/6/2021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4.1: The </a:t>
            </a:r>
            <a:r>
              <a:rPr lang="en-US" altLang="en-US" dirty="0" err="1">
                <a:sym typeface="Calibri" charset="0"/>
              </a:rPr>
              <a:t>Javascript</a:t>
            </a:r>
            <a:r>
              <a:rPr lang="en-US" altLang="en-US" dirty="0">
                <a:sym typeface="Calibri" charset="0"/>
              </a:rPr>
              <a:t> event handler model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67FA-D6E1-46D7-A712-21F3AE4BE424}"/>
              </a:ext>
            </a:extLst>
          </p:cNvPr>
          <p:cNvSpPr>
            <a:spLocks noGrp="1"/>
          </p:cNvSpPr>
          <p:nvPr>
            <p:ph type="title"/>
          </p:nvPr>
        </p:nvSpPr>
        <p:spPr/>
        <p:txBody>
          <a:bodyPr/>
          <a:lstStyle/>
          <a:p>
            <a:r>
              <a:rPr lang="en-US" dirty="0"/>
              <a:t>Handlers as objects</a:t>
            </a:r>
            <a:endParaRPr lang="en-US" i="1" dirty="0">
              <a:solidFill>
                <a:srgbClr val="FF0000"/>
              </a:solidFill>
            </a:endParaRPr>
          </a:p>
        </p:txBody>
      </p:sp>
      <p:sp>
        <p:nvSpPr>
          <p:cNvPr id="3" name="Content Placeholder 2">
            <a:extLst>
              <a:ext uri="{FF2B5EF4-FFF2-40B4-BE49-F238E27FC236}">
                <a16:creationId xmlns:a16="http://schemas.microsoft.com/office/drawing/2014/main" id="{48032F56-4E3F-436D-9E6E-5E6A7410FB9C}"/>
              </a:ext>
            </a:extLst>
          </p:cNvPr>
          <p:cNvSpPr>
            <a:spLocks noGrp="1"/>
          </p:cNvSpPr>
          <p:nvPr>
            <p:ph idx="1"/>
          </p:nvPr>
        </p:nvSpPr>
        <p:spPr>
          <a:xfrm>
            <a:off x="838200" y="1500160"/>
            <a:ext cx="7887346" cy="4856190"/>
          </a:xfrm>
        </p:spPr>
        <p:txBody>
          <a:bodyPr>
            <a:normAutofit fontScale="92500"/>
          </a:bodyPr>
          <a:lstStyle/>
          <a:p>
            <a:r>
              <a:rPr lang="en-US" dirty="0"/>
              <a:t>A </a:t>
            </a:r>
            <a:r>
              <a:rPr lang="en-US" i="1" dirty="0">
                <a:solidFill>
                  <a:srgbClr val="FF0000"/>
                </a:solidFill>
              </a:rPr>
              <a:t>promise</a:t>
            </a:r>
            <a:r>
              <a:rPr lang="en-US" dirty="0"/>
              <a:t> is an object representing the eventual completion or failure of a handler.</a:t>
            </a:r>
          </a:p>
          <a:p>
            <a:r>
              <a:rPr lang="en-US" dirty="0"/>
              <a:t>A promise is always in one of three states:</a:t>
            </a:r>
          </a:p>
          <a:p>
            <a:pPr lvl="1"/>
            <a:r>
              <a:rPr lang="en-US" i="1" dirty="0">
                <a:solidFill>
                  <a:srgbClr val="FF0000"/>
                </a:solidFill>
              </a:rPr>
              <a:t>pending</a:t>
            </a:r>
          </a:p>
          <a:p>
            <a:pPr lvl="1"/>
            <a:r>
              <a:rPr lang="en-US" i="1" dirty="0">
                <a:solidFill>
                  <a:srgbClr val="FF0000"/>
                </a:solidFill>
              </a:rPr>
              <a:t>fulfilled</a:t>
            </a:r>
            <a:r>
              <a:rPr lang="en-US" dirty="0"/>
              <a:t> (or resolved) meaning that the handler completed successfully</a:t>
            </a:r>
          </a:p>
          <a:p>
            <a:pPr lvl="1"/>
            <a:r>
              <a:rPr lang="en-US" i="1" dirty="0">
                <a:solidFill>
                  <a:srgbClr val="FF0000"/>
                </a:solidFill>
              </a:rPr>
              <a:t>rejected</a:t>
            </a:r>
            <a:r>
              <a:rPr lang="en-US" dirty="0"/>
              <a:t>, meaning that the handler failed</a:t>
            </a:r>
          </a:p>
          <a:p>
            <a:r>
              <a:rPr lang="en-US" dirty="0"/>
              <a:t>Once a promise is fulfilled or rejected, it stays that way.</a:t>
            </a:r>
          </a:p>
          <a:p>
            <a:r>
              <a:rPr lang="en-US" dirty="0"/>
              <a:t>A promise may have a </a:t>
            </a:r>
            <a:r>
              <a:rPr lang="en-US" b="1" dirty="0"/>
              <a:t>then </a:t>
            </a:r>
            <a:r>
              <a:rPr lang="en-US" dirty="0"/>
              <a:t>property, which is a handler to be invoked when the promise is fulfilled</a:t>
            </a:r>
          </a:p>
          <a:p>
            <a:r>
              <a:rPr lang="en-US" dirty="0"/>
              <a:t>A promise may have a catch property, which is a handler to be invoked when the promise is rejected</a:t>
            </a:r>
          </a:p>
          <a:p>
            <a:endParaRPr lang="en-US" dirty="0"/>
          </a:p>
        </p:txBody>
      </p:sp>
      <p:sp>
        <p:nvSpPr>
          <p:cNvPr id="4" name="Slide Number Placeholder 3">
            <a:extLst>
              <a:ext uri="{FF2B5EF4-FFF2-40B4-BE49-F238E27FC236}">
                <a16:creationId xmlns:a16="http://schemas.microsoft.com/office/drawing/2014/main" id="{B9783293-EE06-4DB1-8934-80C28CE3C8B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1928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1C6B-D583-497C-8BB1-CA497FC8FC8F}"/>
              </a:ext>
            </a:extLst>
          </p:cNvPr>
          <p:cNvSpPr>
            <a:spLocks noGrp="1"/>
          </p:cNvSpPr>
          <p:nvPr>
            <p:ph type="title"/>
          </p:nvPr>
        </p:nvSpPr>
        <p:spPr/>
        <p:txBody>
          <a:bodyPr/>
          <a:lstStyle/>
          <a:p>
            <a:r>
              <a:rPr lang="en-US" dirty="0"/>
              <a:t>You will most likely not be building promises from scratch</a:t>
            </a:r>
          </a:p>
        </p:txBody>
      </p:sp>
      <p:sp>
        <p:nvSpPr>
          <p:cNvPr id="3" name="Content Placeholder 2">
            <a:extLst>
              <a:ext uri="{FF2B5EF4-FFF2-40B4-BE49-F238E27FC236}">
                <a16:creationId xmlns:a16="http://schemas.microsoft.com/office/drawing/2014/main" id="{E487158E-F868-4B7E-9584-60E93E6D684B}"/>
              </a:ext>
            </a:extLst>
          </p:cNvPr>
          <p:cNvSpPr>
            <a:spLocks noGrp="1"/>
          </p:cNvSpPr>
          <p:nvPr>
            <p:ph idx="1"/>
          </p:nvPr>
        </p:nvSpPr>
        <p:spPr/>
        <p:txBody>
          <a:bodyPr/>
          <a:lstStyle/>
          <a:p>
            <a:r>
              <a:rPr lang="en-US" dirty="0"/>
              <a:t>Asynchronous operations (like input/output operations) are typically exported as promises (or as functions that return promises)</a:t>
            </a:r>
          </a:p>
          <a:p>
            <a:r>
              <a:rPr lang="en-US" dirty="0"/>
              <a:t>So we'll concentrate on using promises, by using .</a:t>
            </a:r>
            <a:r>
              <a:rPr lang="en-US" b="1" dirty="0"/>
              <a:t>then</a:t>
            </a:r>
            <a:r>
              <a:rPr lang="en-US" dirty="0"/>
              <a:t> and .</a:t>
            </a:r>
            <a:r>
              <a:rPr lang="en-US" b="1" dirty="0"/>
              <a:t>catch</a:t>
            </a:r>
            <a:r>
              <a:rPr lang="en-US" dirty="0"/>
              <a:t> properties.</a:t>
            </a:r>
          </a:p>
          <a:p>
            <a:r>
              <a:rPr lang="en-US" dirty="0"/>
              <a:t>For our examples, we'll create promises using a function with the following interface:</a:t>
            </a:r>
          </a:p>
          <a:p>
            <a:endParaRPr lang="en-US" dirty="0"/>
          </a:p>
        </p:txBody>
      </p:sp>
      <p:sp>
        <p:nvSpPr>
          <p:cNvPr id="4" name="Slide Number Placeholder 3">
            <a:extLst>
              <a:ext uri="{FF2B5EF4-FFF2-40B4-BE49-F238E27FC236}">
                <a16:creationId xmlns:a16="http://schemas.microsoft.com/office/drawing/2014/main" id="{11541F6A-40DF-48D4-89B2-A6E93877A931}"/>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58D1F57B-46EC-4BE5-8EA8-E0DB106F0071}"/>
              </a:ext>
            </a:extLst>
          </p:cNvPr>
          <p:cNvSpPr/>
          <p:nvPr/>
        </p:nvSpPr>
        <p:spPr>
          <a:xfrm>
            <a:off x="838200" y="4757675"/>
            <a:ext cx="10830515" cy="1200329"/>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makePromise1(</a:t>
            </a:r>
            <a:r>
              <a:rPr lang="en-US" dirty="0" err="1">
                <a:solidFill>
                  <a:srgbClr val="000000"/>
                </a:solidFill>
                <a:latin typeface="Consolas" panose="020B0609020204030204" pitchFamily="49" charset="0"/>
              </a:rPr>
              <a:t>promiseName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shouldSucceed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value?: number) </a:t>
            </a:r>
          </a:p>
          <a:p>
            <a:r>
              <a:rPr lang="en-US" dirty="0">
                <a:solidFill>
                  <a:srgbClr val="000000"/>
                </a:solidFill>
                <a:latin typeface="Consolas" panose="020B0609020204030204" pitchFamily="49" charset="0"/>
              </a:rPr>
              <a:t>    : Promise&lt;number&gt;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a promise that fulfills with the given value if </a:t>
            </a:r>
            <a:r>
              <a:rPr lang="en-US" dirty="0" err="1">
                <a:solidFill>
                  <a:srgbClr val="008000"/>
                </a:solidFill>
                <a:latin typeface="Consolas" panose="020B0609020204030204" pitchFamily="49" charset="0"/>
              </a:rPr>
              <a:t>shouldSucceed</a:t>
            </a:r>
            <a:r>
              <a:rPr lang="en-US" dirty="0">
                <a:solidFill>
                  <a:srgbClr val="008000"/>
                </a:solidFill>
                <a:latin typeface="Consolas" panose="020B0609020204030204" pitchFamily="49" charset="0"/>
              </a:rPr>
              <a:t> is true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and that is rejected otherwise.   'value' is an optional argument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7332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1681-DC3F-4C82-8A29-BDDAACCA6A4D}"/>
              </a:ext>
            </a:extLst>
          </p:cNvPr>
          <p:cNvSpPr>
            <a:spLocks noGrp="1"/>
          </p:cNvSpPr>
          <p:nvPr>
            <p:ph type="title"/>
          </p:nvPr>
        </p:nvSpPr>
        <p:spPr/>
        <p:txBody>
          <a:bodyPr/>
          <a:lstStyle/>
          <a:p>
            <a:r>
              <a:rPr lang="en-US" dirty="0"/>
              <a:t>Extending promises with callbacks</a:t>
            </a:r>
          </a:p>
        </p:txBody>
      </p:sp>
      <p:sp>
        <p:nvSpPr>
          <p:cNvPr id="3" name="Content Placeholder 2">
            <a:extLst>
              <a:ext uri="{FF2B5EF4-FFF2-40B4-BE49-F238E27FC236}">
                <a16:creationId xmlns:a16="http://schemas.microsoft.com/office/drawing/2014/main" id="{A9A6AF18-5562-413A-AAC0-CC3469FE5B5B}"/>
              </a:ext>
            </a:extLst>
          </p:cNvPr>
          <p:cNvSpPr>
            <a:spLocks noGrp="1"/>
          </p:cNvSpPr>
          <p:nvPr>
            <p:ph idx="1"/>
          </p:nvPr>
        </p:nvSpPr>
        <p:spPr/>
        <p:txBody>
          <a:bodyPr/>
          <a:lstStyle/>
          <a:p>
            <a:r>
              <a:rPr lang="en-US" dirty="0"/>
              <a:t>const p2 = p1.then(callback) creates a new promise that represents the result of promise p1 followed by the callback (if p1 fulfills)</a:t>
            </a:r>
          </a:p>
          <a:p>
            <a:r>
              <a:rPr lang="en-US" dirty="0"/>
              <a:t>This is a </a:t>
            </a:r>
            <a:r>
              <a:rPr lang="en-US" i="1" dirty="0"/>
              <a:t>new</a:t>
            </a:r>
            <a:r>
              <a:rPr lang="en-US" dirty="0"/>
              <a:t> promise.  </a:t>
            </a:r>
          </a:p>
          <a:p>
            <a:r>
              <a:rPr lang="en-US" dirty="0"/>
              <a:t>When p2 is run, it refers to p1.  If p1 has already been fulfilled, its value is passed to the callback. p1 is </a:t>
            </a:r>
            <a:r>
              <a:rPr lang="en-US" i="1" dirty="0"/>
              <a:t>not</a:t>
            </a:r>
            <a:r>
              <a:rPr lang="en-US" dirty="0"/>
              <a:t> run again.</a:t>
            </a:r>
          </a:p>
          <a:p>
            <a:r>
              <a:rPr lang="en-US" dirty="0"/>
              <a:t>If p1 is rejected, then p2 exits with an unhandled error.</a:t>
            </a:r>
          </a:p>
        </p:txBody>
      </p:sp>
      <p:sp>
        <p:nvSpPr>
          <p:cNvPr id="4" name="Slide Number Placeholder 3">
            <a:extLst>
              <a:ext uri="{FF2B5EF4-FFF2-40B4-BE49-F238E27FC236}">
                <a16:creationId xmlns:a16="http://schemas.microsoft.com/office/drawing/2014/main" id="{1784CB04-B37A-41E5-ACB5-CAC94E405CF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31406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event handlers</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2D66EDFF-9C8B-4463-A092-6B9C778916FB}"/>
              </a:ext>
            </a:extLst>
          </p:cNvPr>
          <p:cNvSpPr/>
          <p:nvPr/>
        </p:nvSpPr>
        <p:spPr>
          <a:xfrm>
            <a:off x="838200" y="1643162"/>
            <a:ext cx="6881602" cy="4524315"/>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makePromise1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promiseMaker</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starting"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p1 = makePromise1(</a:t>
            </a:r>
            <a:r>
              <a:rPr lang="en-US" dirty="0">
                <a:solidFill>
                  <a:srgbClr val="A31515"/>
                </a:solidFill>
                <a:latin typeface="Consolas" panose="020B0609020204030204" pitchFamily="49" charset="0"/>
              </a:rPr>
              <a:t>"p1"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makePromise1(</a:t>
            </a:r>
            <a:r>
              <a:rPr lang="en-US" dirty="0">
                <a:solidFill>
                  <a:srgbClr val="A31515"/>
                </a:solidFill>
                <a:latin typeface="Consolas" panose="020B0609020204030204" pitchFamily="49" charset="0"/>
              </a:rPr>
              <a:t>"p2"</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p1.then(n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`p1 passed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p3.then(()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passed no value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F5026C5C-B8BE-4A11-8FCE-69FB81AF71DD}"/>
              </a:ext>
            </a:extLst>
          </p:cNvPr>
          <p:cNvSpPr/>
          <p:nvPr/>
        </p:nvSpPr>
        <p:spPr>
          <a:xfrm>
            <a:off x="7585609" y="2663031"/>
            <a:ext cx="4565931" cy="3693319"/>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p1 passed 10 to its callback</a:t>
            </a:r>
          </a:p>
          <a:p>
            <a:r>
              <a:rPr lang="en-US" dirty="0">
                <a:latin typeface="Consolas" panose="020B0609020204030204" pitchFamily="49" charset="0"/>
              </a:rPr>
              <a:t>p3 passed no value to its callback</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10" name="Arrow: Right 9">
            <a:extLst>
              <a:ext uri="{FF2B5EF4-FFF2-40B4-BE49-F238E27FC236}">
                <a16:creationId xmlns:a16="http://schemas.microsoft.com/office/drawing/2014/main" id="{8736B398-2AAB-404F-8CE4-6F0649B469D3}"/>
              </a:ext>
            </a:extLst>
          </p:cNvPr>
          <p:cNvSpPr/>
          <p:nvPr/>
        </p:nvSpPr>
        <p:spPr>
          <a:xfrm>
            <a:off x="6544713" y="2845191"/>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1" name="TextBox 10">
            <a:extLst>
              <a:ext uri="{FF2B5EF4-FFF2-40B4-BE49-F238E27FC236}">
                <a16:creationId xmlns:a16="http://schemas.microsoft.com/office/drawing/2014/main" id="{B5E9C086-595B-4F9C-A823-BFC8D1A41A7B}"/>
              </a:ext>
            </a:extLst>
          </p:cNvPr>
          <p:cNvSpPr txBox="1"/>
          <p:nvPr/>
        </p:nvSpPr>
        <p:spPr>
          <a:xfrm>
            <a:off x="552236" y="311704"/>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4.1/example2.ts</a:t>
            </a:r>
          </a:p>
        </p:txBody>
      </p:sp>
      <p:sp>
        <p:nvSpPr>
          <p:cNvPr id="12" name="TextBox 11">
            <a:extLst>
              <a:ext uri="{FF2B5EF4-FFF2-40B4-BE49-F238E27FC236}">
                <a16:creationId xmlns:a16="http://schemas.microsoft.com/office/drawing/2014/main" id="{54863FE4-FBC8-4022-99C5-024742C906CC}"/>
              </a:ext>
            </a:extLst>
          </p:cNvPr>
          <p:cNvSpPr txBox="1"/>
          <p:nvPr/>
        </p:nvSpPr>
        <p:spPr>
          <a:xfrm>
            <a:off x="6806303" y="501650"/>
            <a:ext cx="423932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a new promise that includes both p1 and the new callback.</a:t>
            </a:r>
          </a:p>
          <a:p>
            <a:pPr algn="l"/>
            <a:r>
              <a:rPr lang="en-US" dirty="0">
                <a:solidFill>
                  <a:schemeClr val="tx1"/>
                </a:solidFill>
              </a:rPr>
              <a:t>p4 is a new promise that includes both 3 and the new callback</a:t>
            </a:r>
          </a:p>
        </p:txBody>
      </p:sp>
      <p:sp>
        <p:nvSpPr>
          <p:cNvPr id="13" name="Freeform: Shape 12">
            <a:extLst>
              <a:ext uri="{FF2B5EF4-FFF2-40B4-BE49-F238E27FC236}">
                <a16:creationId xmlns:a16="http://schemas.microsoft.com/office/drawing/2014/main" id="{39241D62-2044-4C87-A4CF-2E92F7343579}"/>
              </a:ext>
            </a:extLst>
          </p:cNvPr>
          <p:cNvSpPr/>
          <p:nvPr/>
        </p:nvSpPr>
        <p:spPr>
          <a:xfrm>
            <a:off x="4482988" y="1675051"/>
            <a:ext cx="4361607" cy="1812616"/>
          </a:xfrm>
          <a:custGeom>
            <a:avLst/>
            <a:gdLst>
              <a:gd name="connsiteX0" fmla="*/ 4361607 w 4361607"/>
              <a:gd name="connsiteY0" fmla="*/ 0 h 1812616"/>
              <a:gd name="connsiteX1" fmla="*/ 2233401 w 4361607"/>
              <a:gd name="connsiteY1" fmla="*/ 623087 h 1812616"/>
              <a:gd name="connsiteX2" fmla="*/ 1286633 w 4361607"/>
              <a:gd name="connsiteY2" fmla="*/ 1480843 h 1812616"/>
              <a:gd name="connsiteX3" fmla="*/ 0 w 4361607"/>
              <a:gd name="connsiteY3" fmla="*/ 1812616 h 1812616"/>
            </a:gdLst>
            <a:ahLst/>
            <a:cxnLst>
              <a:cxn ang="0">
                <a:pos x="connsiteX0" y="connsiteY0"/>
              </a:cxn>
              <a:cxn ang="0">
                <a:pos x="connsiteX1" y="connsiteY1"/>
              </a:cxn>
              <a:cxn ang="0">
                <a:pos x="connsiteX2" y="connsiteY2"/>
              </a:cxn>
              <a:cxn ang="0">
                <a:pos x="connsiteX3" y="connsiteY3"/>
              </a:cxn>
            </a:cxnLst>
            <a:rect l="l" t="t" r="r" b="b"/>
            <a:pathLst>
              <a:path w="4361607" h="1812616">
                <a:moveTo>
                  <a:pt x="4361607" y="0"/>
                </a:moveTo>
                <a:cubicBezTo>
                  <a:pt x="3553752" y="188140"/>
                  <a:pt x="2745897" y="376280"/>
                  <a:pt x="2233401" y="623087"/>
                </a:cubicBezTo>
                <a:cubicBezTo>
                  <a:pt x="1720905" y="869894"/>
                  <a:pt x="1658866" y="1282588"/>
                  <a:pt x="1286633" y="1480843"/>
                </a:cubicBezTo>
                <a:cubicBezTo>
                  <a:pt x="914400" y="1679098"/>
                  <a:pt x="457200" y="1745857"/>
                  <a:pt x="0" y="1812616"/>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37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D360-8542-4F21-A0AA-249F39E758BB}"/>
              </a:ext>
            </a:extLst>
          </p:cNvPr>
          <p:cNvSpPr>
            <a:spLocks noGrp="1"/>
          </p:cNvSpPr>
          <p:nvPr>
            <p:ph type="title"/>
          </p:nvPr>
        </p:nvSpPr>
        <p:spPr/>
        <p:txBody>
          <a:bodyPr/>
          <a:lstStyle/>
          <a:p>
            <a:r>
              <a:rPr lang="en-US" dirty="0"/>
              <a:t>.</a:t>
            </a:r>
            <a:r>
              <a:rPr lang="en-US" b="1" dirty="0"/>
              <a:t>then</a:t>
            </a:r>
            <a:r>
              <a:rPr lang="en-US" dirty="0"/>
              <a:t> callbacks ignore rejected promises</a:t>
            </a:r>
          </a:p>
        </p:txBody>
      </p:sp>
      <p:sp>
        <p:nvSpPr>
          <p:cNvPr id="4" name="Slide Number Placeholder 3">
            <a:extLst>
              <a:ext uri="{FF2B5EF4-FFF2-40B4-BE49-F238E27FC236}">
                <a16:creationId xmlns:a16="http://schemas.microsoft.com/office/drawing/2014/main" id="{530C8FF9-7982-467A-8677-3E1754F035D9}"/>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71D7B00E-BD34-4CFA-8955-57B1A0FBE2A7}"/>
              </a:ext>
            </a:extLst>
          </p:cNvPr>
          <p:cNvSpPr/>
          <p:nvPr/>
        </p:nvSpPr>
        <p:spPr>
          <a:xfrm>
            <a:off x="838200" y="1494877"/>
            <a:ext cx="7472320" cy="5078313"/>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makePromise1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promiseMaker</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starting"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p1 will be rejected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p1 = makePromise1(</a:t>
            </a:r>
            <a:r>
              <a:rPr lang="en-US" dirty="0">
                <a:solidFill>
                  <a:srgbClr val="A31515"/>
                </a:solidFill>
                <a:latin typeface="Consolas" panose="020B0609020204030204" pitchFamily="49" charset="0"/>
              </a:rPr>
              <a:t>"p1"</a:t>
            </a:r>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false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makePromise1(</a:t>
            </a:r>
            <a:r>
              <a:rPr lang="en-US" dirty="0">
                <a:solidFill>
                  <a:srgbClr val="A31515"/>
                </a:solidFill>
                <a:latin typeface="Consolas" panose="020B0609020204030204" pitchFamily="49" charset="0"/>
              </a:rPr>
              <a:t>"p2"</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p3 results in an unhandled error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p1.then(n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`p1 passed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and p4 is never run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p3.then(()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passed no value to its callback`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handler finishing\n"</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5FF980D-5524-4503-8CA2-0879000C4459}"/>
              </a:ext>
            </a:extLst>
          </p:cNvPr>
          <p:cNvSpPr txBox="1"/>
          <p:nvPr/>
        </p:nvSpPr>
        <p:spPr>
          <a:xfrm>
            <a:off x="425626" y="313961"/>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4.1/example3.ts</a:t>
            </a:r>
          </a:p>
        </p:txBody>
      </p:sp>
    </p:spTree>
    <p:extLst>
      <p:ext uri="{BB962C8B-B14F-4D97-AF65-F5344CB8AC3E}">
        <p14:creationId xmlns:p14="http://schemas.microsoft.com/office/powerpoint/2010/main" val="151195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36A7-8A5A-4216-B871-F5044A857619}"/>
              </a:ext>
            </a:extLst>
          </p:cNvPr>
          <p:cNvSpPr>
            <a:spLocks noGrp="1"/>
          </p:cNvSpPr>
          <p:nvPr>
            <p:ph type="title"/>
          </p:nvPr>
        </p:nvSpPr>
        <p:spPr/>
        <p:txBody>
          <a:bodyPr/>
          <a:lstStyle/>
          <a:p>
            <a:r>
              <a:rPr lang="en-US" dirty="0"/>
              <a:t>Use a .</a:t>
            </a:r>
            <a:r>
              <a:rPr lang="en-US" b="1" dirty="0"/>
              <a:t>catch</a:t>
            </a:r>
            <a:r>
              <a:rPr lang="en-US" dirty="0"/>
              <a:t> callback to catch rejected promises</a:t>
            </a:r>
          </a:p>
        </p:txBody>
      </p:sp>
      <p:sp>
        <p:nvSpPr>
          <p:cNvPr id="4" name="Slide Number Placeholder 3">
            <a:extLst>
              <a:ext uri="{FF2B5EF4-FFF2-40B4-BE49-F238E27FC236}">
                <a16:creationId xmlns:a16="http://schemas.microsoft.com/office/drawing/2014/main" id="{9DAC9DE8-75EF-4A15-9406-318B27D843E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Rectangle 5">
            <a:extLst>
              <a:ext uri="{FF2B5EF4-FFF2-40B4-BE49-F238E27FC236}">
                <a16:creationId xmlns:a16="http://schemas.microsoft.com/office/drawing/2014/main" id="{65DF6EEA-AEE5-48A8-ACF8-4052CA01A1EA}"/>
              </a:ext>
            </a:extLst>
          </p:cNvPr>
          <p:cNvSpPr/>
          <p:nvPr/>
        </p:nvSpPr>
        <p:spPr>
          <a:xfrm>
            <a:off x="838200" y="1502688"/>
            <a:ext cx="8305800" cy="4770537"/>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p1 will be rejected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p3 throws an error</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its callback`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but p4 catches it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p3.catch((e)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`p3 was rejected; </a:t>
            </a:r>
          </a:p>
          <a:p>
            <a:r>
              <a:rPr lang="en-US" sz="1600" dirty="0">
                <a:solidFill>
                  <a:srgbClr val="A31515"/>
                </a:solidFill>
                <a:latin typeface="Consolas" panose="020B0609020204030204" pitchFamily="49" charset="0"/>
              </a:rPr>
              <a:t>     the rejection message was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e</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FF0D998B-3CA7-4671-8722-2A746ED4A2F1}"/>
              </a:ext>
            </a:extLst>
          </p:cNvPr>
          <p:cNvSpPr/>
          <p:nvPr/>
        </p:nvSpPr>
        <p:spPr>
          <a:xfrm>
            <a:off x="6692705" y="1605806"/>
            <a:ext cx="5398477" cy="3139321"/>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false</a:t>
            </a:r>
          </a:p>
          <a:p>
            <a:r>
              <a:rPr lang="en-US" dirty="0">
                <a:latin typeface="Consolas" panose="020B0609020204030204" pitchFamily="49" charset="0"/>
              </a:rPr>
              <a:t>promise p1 now rejecting</a:t>
            </a:r>
          </a:p>
          <a:p>
            <a:r>
              <a:rPr lang="en-US" dirty="0">
                <a:latin typeface="Consolas" panose="020B0609020204030204" pitchFamily="49" charset="0"/>
              </a:rPr>
              <a:t>p3 was rejected; the rejection message was "promise p1 was rejected"</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8" name="Arrow: Right 7">
            <a:extLst>
              <a:ext uri="{FF2B5EF4-FFF2-40B4-BE49-F238E27FC236}">
                <a16:creationId xmlns:a16="http://schemas.microsoft.com/office/drawing/2014/main" id="{2FDA024B-5494-46F6-9861-3FB0EA281885}"/>
              </a:ext>
            </a:extLst>
          </p:cNvPr>
          <p:cNvSpPr/>
          <p:nvPr/>
        </p:nvSpPr>
        <p:spPr>
          <a:xfrm>
            <a:off x="5567009" y="3137095"/>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40C616D-39D7-4C3A-8AA6-88510F56C790}"/>
              </a:ext>
            </a:extLst>
          </p:cNvPr>
          <p:cNvSpPr txBox="1"/>
          <p:nvPr/>
        </p:nvSpPr>
        <p:spPr>
          <a:xfrm>
            <a:off x="10153436" y="496370"/>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4.1/example4.ts</a:t>
            </a:r>
          </a:p>
        </p:txBody>
      </p:sp>
    </p:spTree>
    <p:extLst>
      <p:ext uri="{BB962C8B-B14F-4D97-AF65-F5344CB8AC3E}">
        <p14:creationId xmlns:p14="http://schemas.microsoft.com/office/powerpoint/2010/main" val="314819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AFD9-8E27-4D12-B123-DF6B02D8A933}"/>
              </a:ext>
            </a:extLst>
          </p:cNvPr>
          <p:cNvSpPr>
            <a:spLocks noGrp="1"/>
          </p:cNvSpPr>
          <p:nvPr>
            <p:ph type="title"/>
          </p:nvPr>
        </p:nvSpPr>
        <p:spPr/>
        <p:txBody>
          <a:bodyPr/>
          <a:lstStyle/>
          <a:p>
            <a:r>
              <a:rPr lang="en-US" dirty="0"/>
              <a:t>You can even link more than one callback to a promise</a:t>
            </a:r>
          </a:p>
        </p:txBody>
      </p:sp>
      <p:sp>
        <p:nvSpPr>
          <p:cNvPr id="4" name="Slide Number Placeholder 3">
            <a:extLst>
              <a:ext uri="{FF2B5EF4-FFF2-40B4-BE49-F238E27FC236}">
                <a16:creationId xmlns:a16="http://schemas.microsoft.com/office/drawing/2014/main" id="{FA5276ED-B974-42AE-82BB-5F1AD9EBE95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Rectangle 4">
            <a:extLst>
              <a:ext uri="{FF2B5EF4-FFF2-40B4-BE49-F238E27FC236}">
                <a16:creationId xmlns:a16="http://schemas.microsoft.com/office/drawing/2014/main" id="{F233C3BA-D2EB-4975-BD47-2A07DC750173}"/>
              </a:ext>
            </a:extLst>
          </p:cNvPr>
          <p:cNvSpPr/>
          <p:nvPr/>
        </p:nvSpPr>
        <p:spPr>
          <a:xfrm>
            <a:off x="838200" y="1611651"/>
            <a:ext cx="7011572" cy="4031873"/>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A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p1.then(n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B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 too`</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220D217-2F30-4F65-901D-03AB129CA18B}"/>
              </a:ext>
            </a:extLst>
          </p:cNvPr>
          <p:cNvSpPr/>
          <p:nvPr/>
        </p:nvSpPr>
        <p:spPr>
          <a:xfrm>
            <a:off x="7287065" y="1191124"/>
            <a:ext cx="4740813"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p1 passed 10 to me, too</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7" name="Arrow: Right 6">
            <a:extLst>
              <a:ext uri="{FF2B5EF4-FFF2-40B4-BE49-F238E27FC236}">
                <a16:creationId xmlns:a16="http://schemas.microsoft.com/office/drawing/2014/main" id="{E224EDB2-70FC-471A-BC95-FBA630A83BE0}"/>
              </a:ext>
            </a:extLst>
          </p:cNvPr>
          <p:cNvSpPr/>
          <p:nvPr/>
        </p:nvSpPr>
        <p:spPr>
          <a:xfrm>
            <a:off x="5946836" y="2899284"/>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4B7B4FC3-7894-4375-83D6-98DAAF09EFEA}"/>
              </a:ext>
            </a:extLst>
          </p:cNvPr>
          <p:cNvSpPr/>
          <p:nvPr/>
        </p:nvSpPr>
        <p:spPr>
          <a:xfrm>
            <a:off x="8210843" y="4922664"/>
            <a:ext cx="2743199" cy="13304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p1 finishes, the callbacks at both p3 and p4 become ready for execution.  Their order of execution is unspecified.</a:t>
            </a:r>
          </a:p>
        </p:txBody>
      </p:sp>
      <p:sp>
        <p:nvSpPr>
          <p:cNvPr id="9" name="TextBox 8">
            <a:extLst>
              <a:ext uri="{FF2B5EF4-FFF2-40B4-BE49-F238E27FC236}">
                <a16:creationId xmlns:a16="http://schemas.microsoft.com/office/drawing/2014/main" id="{C0573711-C5AE-41ED-B28D-1C8C29196090}"/>
              </a:ext>
            </a:extLst>
          </p:cNvPr>
          <p:cNvSpPr txBox="1"/>
          <p:nvPr/>
        </p:nvSpPr>
        <p:spPr>
          <a:xfrm>
            <a:off x="3135766" y="6219133"/>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4.1/example5.ts</a:t>
            </a:r>
          </a:p>
        </p:txBody>
      </p:sp>
    </p:spTree>
    <p:extLst>
      <p:ext uri="{BB962C8B-B14F-4D97-AF65-F5344CB8AC3E}">
        <p14:creationId xmlns:p14="http://schemas.microsoft.com/office/powerpoint/2010/main" val="4066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6714-794B-47EA-9273-37BAD5D0AF26}"/>
              </a:ext>
            </a:extLst>
          </p:cNvPr>
          <p:cNvSpPr>
            <a:spLocks noGrp="1"/>
          </p:cNvSpPr>
          <p:nvPr>
            <p:ph type="title"/>
          </p:nvPr>
        </p:nvSpPr>
        <p:spPr/>
        <p:txBody>
          <a:bodyPr/>
          <a:lstStyle/>
          <a:p>
            <a:r>
              <a:rPr lang="en-US" dirty="0"/>
              <a:t>Linking callbacks in series</a:t>
            </a:r>
          </a:p>
        </p:txBody>
      </p:sp>
      <p:sp>
        <p:nvSpPr>
          <p:cNvPr id="4" name="Slide Number Placeholder 3">
            <a:extLst>
              <a:ext uri="{FF2B5EF4-FFF2-40B4-BE49-F238E27FC236}">
                <a16:creationId xmlns:a16="http://schemas.microsoft.com/office/drawing/2014/main" id="{5B4AAC59-50E5-419F-874F-5B5F49FA7D8D}"/>
              </a:ext>
            </a:extLst>
          </p:cNvPr>
          <p:cNvSpPr>
            <a:spLocks noGrp="1"/>
          </p:cNvSpPr>
          <p:nvPr>
            <p:ph type="sldNum" sz="quarter" idx="12"/>
          </p:nvPr>
        </p:nvSpPr>
        <p:spPr/>
        <p:txBody>
          <a:bodyPr/>
          <a:lstStyle/>
          <a:p>
            <a:fld id="{20F37917-FD3A-4669-9018-DA04BCDD3D75}" type="slidenum">
              <a:rPr lang="en-US" smtClean="0"/>
              <a:pPr/>
              <a:t>17</a:t>
            </a:fld>
            <a:endParaRPr lang="en-US"/>
          </a:p>
        </p:txBody>
      </p:sp>
      <p:sp>
        <p:nvSpPr>
          <p:cNvPr id="5" name="Rectangle 4">
            <a:extLst>
              <a:ext uri="{FF2B5EF4-FFF2-40B4-BE49-F238E27FC236}">
                <a16:creationId xmlns:a16="http://schemas.microsoft.com/office/drawing/2014/main" id="{1ED7C26C-66C4-458D-83B5-CF8EF3F85894}"/>
              </a:ext>
            </a:extLst>
          </p:cNvPr>
          <p:cNvSpPr/>
          <p:nvPr/>
        </p:nvSpPr>
        <p:spPr>
          <a:xfrm>
            <a:off x="838199" y="1641963"/>
            <a:ext cx="7454705" cy="4524315"/>
          </a:xfrm>
          <a:prstGeom prst="rect">
            <a:avLst/>
          </a:prstGeom>
        </p:spPr>
        <p:txBody>
          <a:bodyPr wrap="square">
            <a:spAutoFit/>
          </a:bodyPr>
          <a:lstStyle/>
          <a:p>
            <a:r>
              <a:rPr lang="en-US" sz="1600" dirty="0">
                <a:solidFill>
                  <a:srgbClr val="0000FF"/>
                </a:solidFill>
                <a:latin typeface="Consolas" panose="020B0609020204030204" pitchFamily="49" charset="0"/>
              </a:rPr>
              <a:t>import</a:t>
            </a:r>
            <a:r>
              <a:rPr lang="en-US" sz="1600" dirty="0">
                <a:solidFill>
                  <a:srgbClr val="000000"/>
                </a:solidFill>
                <a:latin typeface="Consolas" panose="020B0609020204030204" pitchFamily="49" charset="0"/>
              </a:rPr>
              <a:t> makePromise1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promiseMaker</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starting"</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p1 = makePromise1(</a:t>
            </a:r>
            <a:r>
              <a:rPr lang="en-US" sz="1600" dirty="0">
                <a:solidFill>
                  <a:srgbClr val="A31515"/>
                </a:solidFill>
                <a:latin typeface="Consolas" panose="020B0609020204030204" pitchFamily="49" charset="0"/>
              </a:rPr>
              <a:t>"p1"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p2 = makePromise1(</a:t>
            </a:r>
            <a:r>
              <a:rPr lang="en-US" sz="1600" dirty="0">
                <a:solidFill>
                  <a:srgbClr val="A31515"/>
                </a:solidFill>
                <a:latin typeface="Consolas" panose="020B0609020204030204" pitchFamily="49" charset="0"/>
              </a:rPr>
              <a:t>"p2"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20</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p3  = p1.then((</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A says: p1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p4 = p3.then((</a:t>
            </a:r>
            <a:r>
              <a:rPr lang="en-US" sz="1600" dirty="0" err="1">
                <a:solidFill>
                  <a:srgbClr val="000000"/>
                </a:solidFill>
                <a:latin typeface="Consolas" panose="020B0609020204030204" pitchFamily="49" charset="0"/>
              </a:rPr>
              <a:t>b:boolean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`callback B says: callback A passed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 to 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console.log(</a:t>
            </a:r>
            <a:r>
              <a:rPr lang="en-US" sz="1600" dirty="0">
                <a:solidFill>
                  <a:srgbClr val="A31515"/>
                </a:solidFill>
                <a:latin typeface="Consolas" panose="020B0609020204030204" pitchFamily="49" charset="0"/>
              </a:rPr>
              <a:t>"main handler finishing\n"</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85599E9-00C6-4665-B620-70F475DBE5B2}"/>
              </a:ext>
            </a:extLst>
          </p:cNvPr>
          <p:cNvSpPr/>
          <p:nvPr/>
        </p:nvSpPr>
        <p:spPr>
          <a:xfrm>
            <a:off x="7310512" y="1641963"/>
            <a:ext cx="4682196"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callback A passed true to me</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7" name="TextBox 6">
            <a:extLst>
              <a:ext uri="{FF2B5EF4-FFF2-40B4-BE49-F238E27FC236}">
                <a16:creationId xmlns:a16="http://schemas.microsoft.com/office/drawing/2014/main" id="{F3895617-7583-4A4A-A57A-6DB96B4457B7}"/>
              </a:ext>
            </a:extLst>
          </p:cNvPr>
          <p:cNvSpPr txBox="1"/>
          <p:nvPr/>
        </p:nvSpPr>
        <p:spPr>
          <a:xfrm>
            <a:off x="3135766" y="6219133"/>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4.1/example6.ts</a:t>
            </a:r>
          </a:p>
        </p:txBody>
      </p:sp>
    </p:spTree>
    <p:extLst>
      <p:ext uri="{BB962C8B-B14F-4D97-AF65-F5344CB8AC3E}">
        <p14:creationId xmlns:p14="http://schemas.microsoft.com/office/powerpoint/2010/main" val="77082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normAutofit/>
          </a:bodyPr>
          <a:lstStyle/>
          <a:p>
            <a:r>
              <a:rPr lang="en-US" sz="3600" dirty="0"/>
              <a:t>Synchronizing event handlers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2DB0C964-C0C1-4E16-9B9C-A2FD1E156451}"/>
              </a:ext>
            </a:extLst>
          </p:cNvPr>
          <p:cNvSpPr/>
          <p:nvPr/>
        </p:nvSpPr>
        <p:spPr>
          <a:xfrm>
            <a:off x="7058026" y="1363453"/>
            <a:ext cx="4499316" cy="4801314"/>
          </a:xfrm>
          <a:prstGeom prst="rect">
            <a:avLst/>
          </a:prstGeom>
          <a:ln w="19050">
            <a:solidFill>
              <a:schemeClr val="tx1"/>
            </a:solidFill>
          </a:ln>
        </p:spPr>
        <p:txBody>
          <a:bodyPr wrap="square">
            <a:spAutoFit/>
          </a:bodyPr>
          <a:lstStyle/>
          <a:p>
            <a:r>
              <a:rPr lang="en-US" dirty="0">
                <a:latin typeface="Consolas" panose="020B0609020204030204" pitchFamily="49" charset="0"/>
              </a:rPr>
              <a:t>main handler starting</a:t>
            </a:r>
          </a:p>
          <a:p>
            <a:r>
              <a:rPr lang="en-US" dirty="0">
                <a:latin typeface="Consolas" panose="020B0609020204030204" pitchFamily="49" charset="0"/>
              </a:rPr>
              <a:t>creating new promise p1</a:t>
            </a:r>
          </a:p>
          <a:p>
            <a:r>
              <a:rPr lang="en-US" dirty="0">
                <a:latin typeface="Consolas" panose="020B0609020204030204" pitchFamily="49" charset="0"/>
              </a:rPr>
              <a:t>creating new promise p2</a:t>
            </a:r>
          </a:p>
          <a:p>
            <a:r>
              <a:rPr lang="en-US" dirty="0">
                <a:latin typeface="Consolas" panose="020B0609020204030204" pitchFamily="49" charset="0"/>
              </a:rPr>
              <a:t>main handler finishing</a:t>
            </a:r>
          </a:p>
          <a:p>
            <a:endParaRPr lang="en-US" dirty="0">
              <a:latin typeface="Consolas" panose="020B0609020204030204" pitchFamily="49" charset="0"/>
            </a:endParaRPr>
          </a:p>
          <a:p>
            <a:r>
              <a:rPr lang="en-US" dirty="0">
                <a:latin typeface="Consolas" panose="020B0609020204030204" pitchFamily="49" charset="0"/>
              </a:rPr>
              <a:t>promise p1 now running; flag = true</a:t>
            </a:r>
          </a:p>
          <a:p>
            <a:r>
              <a:rPr lang="en-US" dirty="0">
                <a:latin typeface="Consolas" panose="020B0609020204030204" pitchFamily="49" charset="0"/>
              </a:rPr>
              <a:t>promise p1 now fulfilling with 10</a:t>
            </a:r>
          </a:p>
          <a:p>
            <a:r>
              <a:rPr lang="en-US" dirty="0">
                <a:latin typeface="Consolas" panose="020B0609020204030204" pitchFamily="49" charset="0"/>
              </a:rPr>
              <a:t>callback A says: p1 passed 10 to me</a:t>
            </a:r>
          </a:p>
          <a:p>
            <a:r>
              <a:rPr lang="en-US" dirty="0">
                <a:latin typeface="Consolas" panose="020B0609020204030204" pitchFamily="49" charset="0"/>
              </a:rPr>
              <a:t>callback B says: p1 passed 10 to me, too</a:t>
            </a:r>
          </a:p>
          <a:p>
            <a:r>
              <a:rPr lang="en-US" dirty="0">
                <a:latin typeface="Consolas" panose="020B0609020204030204" pitchFamily="49" charset="0"/>
              </a:rPr>
              <a:t>p3 returned 11</a:t>
            </a:r>
          </a:p>
          <a:p>
            <a:r>
              <a:rPr lang="en-US" dirty="0">
                <a:latin typeface="Consolas" panose="020B0609020204030204" pitchFamily="49" charset="0"/>
              </a:rPr>
              <a:t>p4 returned 110</a:t>
            </a:r>
          </a:p>
          <a:p>
            <a:r>
              <a:rPr lang="en-US" dirty="0">
                <a:latin typeface="Consolas" panose="020B0609020204030204" pitchFamily="49" charset="0"/>
              </a:rPr>
              <a:t>promise p2 now running; flag = true</a:t>
            </a:r>
          </a:p>
          <a:p>
            <a:r>
              <a:rPr lang="en-US" dirty="0">
                <a:latin typeface="Consolas" panose="020B0609020204030204" pitchFamily="49" charset="0"/>
              </a:rPr>
              <a:t>promise p2 now fulfilling with 20</a:t>
            </a:r>
          </a:p>
        </p:txBody>
      </p:sp>
      <p:sp>
        <p:nvSpPr>
          <p:cNvPr id="6" name="Arrow: Right 5">
            <a:extLst>
              <a:ext uri="{FF2B5EF4-FFF2-40B4-BE49-F238E27FC236}">
                <a16:creationId xmlns:a16="http://schemas.microsoft.com/office/drawing/2014/main" id="{65EFAB49-5F37-45DE-8F1A-675A603CA5C8}"/>
              </a:ext>
            </a:extLst>
          </p:cNvPr>
          <p:cNvSpPr/>
          <p:nvPr/>
        </p:nvSpPr>
        <p:spPr>
          <a:xfrm>
            <a:off x="6096000" y="2302266"/>
            <a:ext cx="771524"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7861494" y="136525"/>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9" name="Rectangle 8">
            <a:extLst>
              <a:ext uri="{FF2B5EF4-FFF2-40B4-BE49-F238E27FC236}">
                <a16:creationId xmlns:a16="http://schemas.microsoft.com/office/drawing/2014/main" id="{C67BEC32-7FDC-4DF6-AF78-72880E861F78}"/>
              </a:ext>
            </a:extLst>
          </p:cNvPr>
          <p:cNvSpPr/>
          <p:nvPr/>
        </p:nvSpPr>
        <p:spPr>
          <a:xfrm>
            <a:off x="933158" y="1512922"/>
            <a:ext cx="6401091" cy="5693866"/>
          </a:xfrm>
          <a:prstGeom prst="rect">
            <a:avLst/>
          </a:prstGeom>
        </p:spPr>
        <p:txBody>
          <a:bodyPr wrap="square">
            <a:spAutoFit/>
          </a:bodyPr>
          <a:lstStyle/>
          <a:p>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makePromise1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promiseMaker</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handler starting"</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p1 = makePromise1(</a:t>
            </a:r>
            <a:r>
              <a:rPr lang="en-US" sz="1400" dirty="0">
                <a:solidFill>
                  <a:srgbClr val="A31515"/>
                </a:solidFill>
                <a:latin typeface="Consolas" panose="020B0609020204030204" pitchFamily="49" charset="0"/>
              </a:rPr>
              <a:t>"p1"</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makePromise1(</a:t>
            </a:r>
            <a:r>
              <a:rPr lang="en-US" sz="1400" dirty="0">
                <a:solidFill>
                  <a:srgbClr val="A31515"/>
                </a:solidFill>
                <a:latin typeface="Consolas" panose="020B0609020204030204" pitchFamily="49" charset="0"/>
              </a:rPr>
              <a:t>"p2"</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20</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p1.then(n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`callback A says: p1 passed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n</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to 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t>
            </a:r>
            <a:r>
              <a:rPr lang="en-US" sz="1400" dirty="0">
                <a:solidFill>
                  <a:srgbClr val="098658"/>
                </a:solidFill>
                <a:latin typeface="Consolas" panose="020B0609020204030204" pitchFamily="49" charset="0"/>
              </a:rPr>
              <a:t>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p1.then(n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`callback B says: p1 passed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n</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 to me, too`</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t>
            </a:r>
            <a:r>
              <a:rPr lang="en-US" sz="1400" dirty="0">
                <a:solidFill>
                  <a:srgbClr val="098658"/>
                </a:solidFill>
                <a:latin typeface="Consolas" panose="020B0609020204030204" pitchFamily="49" charset="0"/>
              </a:rPr>
              <a:t>100</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p5 = </a:t>
            </a:r>
            <a:r>
              <a:rPr lang="en-US" sz="1400" dirty="0" err="1">
                <a:solidFill>
                  <a:srgbClr val="000000"/>
                </a:solidFill>
                <a:latin typeface="Consolas" panose="020B0609020204030204" pitchFamily="49" charset="0"/>
              </a:rPr>
              <a:t>Promise.all</a:t>
            </a:r>
            <a:r>
              <a:rPr lang="en-US" sz="1400" dirty="0">
                <a:solidFill>
                  <a:srgbClr val="000000"/>
                </a:solidFill>
                <a:latin typeface="Consolas" panose="020B0609020204030204" pitchFamily="49" charset="0"/>
              </a:rPr>
              <a:t>([p4,p3])</a:t>
            </a:r>
          </a:p>
          <a:p>
            <a:r>
              <a:rPr lang="en-US" sz="1400" dirty="0">
                <a:solidFill>
                  <a:srgbClr val="000000"/>
                </a:solidFill>
                <a:latin typeface="Consolas" panose="020B0609020204030204" pitchFamily="49" charset="0"/>
              </a:rPr>
              <a:t>    .then(values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returned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values[</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returned </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values[</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handler finishing\n"</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Describe 3 ways in which event handlers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19</a:t>
            </a:fld>
            <a:endParaRPr lang="en-US"/>
          </a:p>
        </p:txBody>
      </p:sp>
    </p:spTree>
    <p:extLst>
      <p:ext uri="{BB962C8B-B14F-4D97-AF65-F5344CB8AC3E}">
        <p14:creationId xmlns:p14="http://schemas.microsoft.com/office/powerpoint/2010/main" val="136295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what is meant by "run-to-completion semantics"</a:t>
            </a:r>
          </a:p>
          <a:p>
            <a:pPr lvl="1"/>
            <a:r>
              <a:rPr lang="en-US" dirty="0"/>
              <a:t>Describe 3 ways in which event handlers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20</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21</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spTree>
    <p:extLst>
      <p:ext uri="{BB962C8B-B14F-4D97-AF65-F5344CB8AC3E}">
        <p14:creationId xmlns:p14="http://schemas.microsoft.com/office/powerpoint/2010/main" val="21993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normAutofit fontScale="90000"/>
          </a:bodyPr>
          <a:lstStyle/>
          <a:p>
            <a:r>
              <a:rPr lang="en-US" dirty="0"/>
              <a:t>A JavaScript execution state consists of a bunch of event handlers</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3</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738165"/>
            <a:ext cx="3261360" cy="9541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event handler</a:t>
            </a:r>
          </a:p>
        </p:txBody>
      </p:sp>
      <p:sp>
        <p:nvSpPr>
          <p:cNvPr id="24" name="TextBox 23">
            <a:extLst>
              <a:ext uri="{FF2B5EF4-FFF2-40B4-BE49-F238E27FC236}">
                <a16:creationId xmlns:a16="http://schemas.microsoft.com/office/drawing/2014/main" id="{59EDEFA8-F837-4EB2-B33B-05D30369310E}"/>
              </a:ext>
            </a:extLst>
          </p:cNvPr>
          <p:cNvSpPr txBox="1"/>
          <p:nvPr/>
        </p:nvSpPr>
        <p:spPr>
          <a:xfrm>
            <a:off x="564284" y="5331169"/>
            <a:ext cx="4100804" cy="13849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One of the event handlers is running; the others are waiting</a:t>
            </a:r>
          </a:p>
        </p:txBody>
      </p:sp>
    </p:spTree>
    <p:extLst>
      <p:ext uri="{BB962C8B-B14F-4D97-AF65-F5344CB8AC3E}">
        <p14:creationId xmlns:p14="http://schemas.microsoft.com/office/powerpoint/2010/main" val="394074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What's an event handler?</a:t>
            </a:r>
          </a:p>
        </p:txBody>
      </p:sp>
      <p:sp>
        <p:nvSpPr>
          <p:cNvPr id="7" name="Content Placeholder 6">
            <a:extLst>
              <a:ext uri="{FF2B5EF4-FFF2-40B4-BE49-F238E27FC236}">
                <a16:creationId xmlns:a16="http://schemas.microsoft.com/office/drawing/2014/main" id="{DDA75318-69E2-4153-B0E7-5C95EC2F99EA}"/>
              </a:ext>
            </a:extLst>
          </p:cNvPr>
          <p:cNvSpPr>
            <a:spLocks noGrp="1"/>
          </p:cNvSpPr>
          <p:nvPr>
            <p:ph idx="1"/>
          </p:nvPr>
        </p:nvSpPr>
        <p:spPr/>
        <p:txBody>
          <a:bodyPr>
            <a:normAutofit lnSpcReduction="10000"/>
          </a:bodyPr>
          <a:lstStyle/>
          <a:p>
            <a:r>
              <a:rPr lang="en-US" dirty="0"/>
              <a:t>An event handler is a piece of code that is waiting for some event to happen.</a:t>
            </a:r>
          </a:p>
          <a:p>
            <a:r>
              <a:rPr lang="en-US" dirty="0"/>
              <a:t>In </a:t>
            </a:r>
            <a:r>
              <a:rPr lang="en-US" dirty="0" err="1"/>
              <a:t>Javascript</a:t>
            </a:r>
            <a:r>
              <a:rPr lang="en-US" dirty="0"/>
              <a:t>, all the event handlers work in the same address space</a:t>
            </a:r>
          </a:p>
          <a:p>
            <a:r>
              <a:rPr lang="en-US" dirty="0"/>
              <a:t>That means that handlers can communicate through shared state</a:t>
            </a:r>
          </a:p>
          <a:p>
            <a:r>
              <a:rPr lang="en-US" dirty="0"/>
              <a:t>It also means that switching from one handler to another can be fast.</a:t>
            </a:r>
          </a:p>
          <a:p>
            <a:pPr marL="0" indent="0">
              <a:buNone/>
            </a:pPr>
            <a:r>
              <a:rPr lang="en-US" dirty="0"/>
              <a:t> </a:t>
            </a:r>
          </a:p>
          <a:p>
            <a:pPr marL="457200" lvl="1" indent="0">
              <a:buNone/>
            </a:pPr>
            <a:r>
              <a:rPr lang="en-US" dirty="0"/>
              <a:t> </a:t>
            </a:r>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pPr/>
              <a:t>4</a:t>
            </a:fld>
            <a:endParaRPr lang="en-US"/>
          </a:p>
        </p:txBody>
      </p:sp>
    </p:spTree>
    <p:extLst>
      <p:ext uri="{BB962C8B-B14F-4D97-AF65-F5344CB8AC3E}">
        <p14:creationId xmlns:p14="http://schemas.microsoft.com/office/powerpoint/2010/main" val="179101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event handlers.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event handler is running and the others are waiting.</a:t>
            </a:r>
          </a:p>
          <a:p>
            <a:r>
              <a:rPr lang="en-US" dirty="0"/>
              <a:t>Here's an event handler. The color of the head tells us whether it's ready for execution: green if it's ready, red if not.</a:t>
            </a:r>
          </a:p>
          <a:p>
            <a:r>
              <a:rPr lang="en-US" dirty="0"/>
              <a:t>This one is not ready: its event hasn't happened yet.</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6949-0DD6-42A5-881B-31DBC8B66FD3}"/>
              </a:ext>
            </a:extLst>
          </p:cNvPr>
          <p:cNvSpPr>
            <a:spLocks noGrp="1"/>
          </p:cNvSpPr>
          <p:nvPr>
            <p:ph type="title"/>
          </p:nvPr>
        </p:nvSpPr>
        <p:spPr/>
        <p:txBody>
          <a:bodyPr/>
          <a:lstStyle/>
          <a:p>
            <a:r>
              <a:rPr lang="en-US" dirty="0"/>
              <a:t>What's an event?</a:t>
            </a:r>
          </a:p>
        </p:txBody>
      </p:sp>
      <p:sp>
        <p:nvSpPr>
          <p:cNvPr id="3" name="Content Placeholder 2">
            <a:extLst>
              <a:ext uri="{FF2B5EF4-FFF2-40B4-BE49-F238E27FC236}">
                <a16:creationId xmlns:a16="http://schemas.microsoft.com/office/drawing/2014/main" id="{8C700E7F-E263-4754-A218-E7B43812ED8E}"/>
              </a:ext>
            </a:extLst>
          </p:cNvPr>
          <p:cNvSpPr>
            <a:spLocks noGrp="1"/>
          </p:cNvSpPr>
          <p:nvPr>
            <p:ph idx="1"/>
          </p:nvPr>
        </p:nvSpPr>
        <p:spPr/>
        <p:txBody>
          <a:bodyPr/>
          <a:lstStyle/>
          <a:p>
            <a:r>
              <a:rPr lang="en-US" dirty="0"/>
              <a:t>There are roughly 3 kinds of events that an event handler may be waiting for</a:t>
            </a:r>
          </a:p>
          <a:p>
            <a:pPr lvl="1"/>
            <a:r>
              <a:rPr lang="en-US" dirty="0"/>
              <a:t>some timer has reached a specific value. </a:t>
            </a:r>
          </a:p>
          <a:p>
            <a:pPr lvl="1"/>
            <a:r>
              <a:rPr lang="en-US" dirty="0"/>
              <a:t>some input/output event occurs</a:t>
            </a:r>
          </a:p>
          <a:p>
            <a:pPr lvl="1"/>
            <a:r>
              <a:rPr lang="en-US" dirty="0"/>
              <a:t>some other event handler or event handlers complete.</a:t>
            </a:r>
          </a:p>
        </p:txBody>
      </p:sp>
      <p:sp>
        <p:nvSpPr>
          <p:cNvPr id="4" name="Slide Number Placeholder 3">
            <a:extLst>
              <a:ext uri="{FF2B5EF4-FFF2-40B4-BE49-F238E27FC236}">
                <a16:creationId xmlns:a16="http://schemas.microsoft.com/office/drawing/2014/main" id="{B2C6BE9E-EC27-4CE5-9550-8B49A6C1E162}"/>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Arrow: Left 5">
            <a:extLst>
              <a:ext uri="{FF2B5EF4-FFF2-40B4-BE49-F238E27FC236}">
                <a16:creationId xmlns:a16="http://schemas.microsoft.com/office/drawing/2014/main" id="{6615737F-0A92-45CA-9F9A-FBBAA6AA2EE2}"/>
              </a:ext>
            </a:extLst>
          </p:cNvPr>
          <p:cNvSpPr/>
          <p:nvPr/>
        </p:nvSpPr>
        <p:spPr>
          <a:xfrm>
            <a:off x="8725546" y="2386063"/>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the most common case</a:t>
            </a:r>
          </a:p>
        </p:txBody>
      </p:sp>
      <p:sp>
        <p:nvSpPr>
          <p:cNvPr id="7" name="Arrow: Left 6">
            <a:extLst>
              <a:ext uri="{FF2B5EF4-FFF2-40B4-BE49-F238E27FC236}">
                <a16:creationId xmlns:a16="http://schemas.microsoft.com/office/drawing/2014/main" id="{76FAEF33-979A-4811-8143-779F562F8C7B}"/>
              </a:ext>
            </a:extLst>
          </p:cNvPr>
          <p:cNvSpPr/>
          <p:nvPr/>
        </p:nvSpPr>
        <p:spPr>
          <a:xfrm>
            <a:off x="8725546" y="2783758"/>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our focus in this lesson</a:t>
            </a:r>
          </a:p>
        </p:txBody>
      </p:sp>
    </p:spTree>
    <p:extLst>
      <p:ext uri="{BB962C8B-B14F-4D97-AF65-F5344CB8AC3E}">
        <p14:creationId xmlns:p14="http://schemas.microsoft.com/office/powerpoint/2010/main" val="96659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fontScale="92500" lnSpcReduction="20000"/>
          </a:bodyPr>
          <a:lstStyle/>
          <a:p>
            <a:r>
              <a:rPr lang="en-US" dirty="0"/>
              <a:t>When an event handler runs, it always runs to completion</a:t>
            </a:r>
          </a:p>
          <a:p>
            <a:r>
              <a:rPr lang="en-US" dirty="0"/>
              <a:t>It is </a:t>
            </a:r>
            <a:r>
              <a:rPr lang="en-US" dirty="0">
                <a:solidFill>
                  <a:srgbClr val="FF0000"/>
                </a:solidFill>
              </a:rPr>
              <a:t>never</a:t>
            </a:r>
            <a:r>
              <a:rPr lang="en-US" dirty="0"/>
              <a:t> interrupted.</a:t>
            </a:r>
          </a:p>
          <a:p>
            <a:r>
              <a:rPr lang="en-US" dirty="0"/>
              <a:t>This means that a handler doesn't have to worry about some other handler overwriting its memory.</a:t>
            </a:r>
          </a:p>
          <a:p>
            <a:r>
              <a:rPr lang="en-US" dirty="0"/>
              <a:t>But this also means that some high-priority task (like responding to a keystroke) can't interrupt a lower-priority task</a:t>
            </a:r>
          </a:p>
          <a:p>
            <a:r>
              <a:rPr lang="en-US" dirty="0"/>
              <a:t>So: you want to organize your computation into many handlers, each of which runs to completion quickly.</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20515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event handler completes, the scheduler chooses one of the other ready event handlers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event handlers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BACE086-2315-4BE9-8CB0-0DD9D662FCE9}"/>
              </a:ext>
            </a:extLst>
          </p:cNvPr>
          <p:cNvGrpSpPr/>
          <p:nvPr/>
        </p:nvGrpSpPr>
        <p:grpSpPr>
          <a:xfrm>
            <a:off x="5614178" y="2816470"/>
            <a:ext cx="4933360" cy="2286000"/>
            <a:chOff x="5614178" y="2816470"/>
            <a:chExt cx="4933360" cy="2286000"/>
          </a:xfrm>
        </p:grpSpPr>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36EB846-F462-4EE4-A717-112F8F115B7E}"/>
              </a:ext>
            </a:extLst>
          </p:cNvPr>
          <p:cNvSpPr txBox="1"/>
          <p:nvPr/>
        </p:nvSpPr>
        <p:spPr>
          <a:xfrm>
            <a:off x="690491" y="1738165"/>
            <a:ext cx="3261360" cy="9541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event handler</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event handlers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event handler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"event handler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"event handler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event handler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event handler running</a:t>
            </a:r>
          </a:p>
          <a:p>
            <a:r>
              <a:rPr lang="en-US" dirty="0">
                <a:latin typeface="Consolas" panose="020B0609020204030204" pitchFamily="49" charset="0"/>
              </a:rPr>
              <a:t>main event handler finishing</a:t>
            </a:r>
          </a:p>
          <a:p>
            <a:r>
              <a:rPr lang="en-US" dirty="0">
                <a:latin typeface="Consolas" panose="020B0609020204030204" pitchFamily="49" charset="0"/>
              </a:rPr>
              <a:t>event handler 2 running     </a:t>
            </a:r>
          </a:p>
          <a:p>
            <a:r>
              <a:rPr lang="en-US" dirty="0">
                <a:latin typeface="Consolas" panose="020B0609020204030204" pitchFamily="49" charset="0"/>
              </a:rPr>
              <a:t>event handler 2 finishing </a:t>
            </a:r>
          </a:p>
        </p:txBody>
      </p:sp>
      <p:sp>
        <p:nvSpPr>
          <p:cNvPr id="9" name="Rectangle 8">
            <a:extLst>
              <a:ext uri="{FF2B5EF4-FFF2-40B4-BE49-F238E27FC236}">
                <a16:creationId xmlns:a16="http://schemas.microsoft.com/office/drawing/2014/main" id="{01296718-CD7B-4EBA-AC29-5F7671FA21CF}"/>
              </a:ext>
            </a:extLst>
          </p:cNvPr>
          <p:cNvSpPr/>
          <p:nvPr/>
        </p:nvSpPr>
        <p:spPr>
          <a:xfrm>
            <a:off x="7829873" y="2246479"/>
            <a:ext cx="3365137" cy="132556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a:t>
            </a:r>
            <a:r>
              <a:rPr lang="en-US" b="1" dirty="0" err="1">
                <a:solidFill>
                  <a:schemeClr val="tx1"/>
                </a:solidFill>
                <a:latin typeface="Ink Free" panose="03080402000500000000" pitchFamily="66" charset="0"/>
              </a:rPr>
              <a:t>callback,t</a:t>
            </a:r>
            <a:r>
              <a:rPr lang="en-US" b="1" dirty="0">
                <a:solidFill>
                  <a:schemeClr val="tx1"/>
                </a:solidFill>
                <a:latin typeface="Ink Free" panose="03080402000500000000" pitchFamily="66" charset="0"/>
              </a:rPr>
              <a:t>) creates a new handler, which runs the callback after a delay of at least t msecs.</a:t>
            </a:r>
          </a:p>
        </p:txBody>
      </p:sp>
      <p:sp>
        <p:nvSpPr>
          <p:cNvPr id="10" name="TextBox 9">
            <a:extLst>
              <a:ext uri="{FF2B5EF4-FFF2-40B4-BE49-F238E27FC236}">
                <a16:creationId xmlns:a16="http://schemas.microsoft.com/office/drawing/2014/main" id="{E72C9652-57A0-4399-92FD-1B14C46453CE}"/>
              </a:ext>
            </a:extLst>
          </p:cNvPr>
          <p:cNvSpPr txBox="1"/>
          <p:nvPr/>
        </p:nvSpPr>
        <p:spPr>
          <a:xfrm>
            <a:off x="8965602" y="300328"/>
            <a:ext cx="169078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4.1/example1.ts</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12096</TotalTime>
  <Words>2234</Words>
  <Application>Microsoft Office PowerPoint</Application>
  <PresentationFormat>Widescreen</PresentationFormat>
  <Paragraphs>272</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Ink Free</vt:lpstr>
      <vt:lpstr>Verdana</vt:lpstr>
      <vt:lpstr>Consolas</vt:lpstr>
      <vt:lpstr>Calibri</vt:lpstr>
      <vt:lpstr>Arial</vt:lpstr>
      <vt:lpstr>Office Theme</vt:lpstr>
      <vt:lpstr>CS 4350: Fundamentals of Software Engineering CS 5500: Foundations of Software Engineering  Lesson 4.1: The Javascript event handler model</vt:lpstr>
      <vt:lpstr>Learning Objectives for this Lesson</vt:lpstr>
      <vt:lpstr>A JavaScript execution state consists of a bunch of event handlers</vt:lpstr>
      <vt:lpstr>What's an event handler?</vt:lpstr>
      <vt:lpstr>The Javascript runtime maintains a pool of event handlers.</vt:lpstr>
      <vt:lpstr>What's an event?</vt:lpstr>
      <vt:lpstr>JavaScript has "run-to-completion" semantics</vt:lpstr>
      <vt:lpstr>When the running event handler completes, the scheduler chooses one of the other ready event handlers to execute</vt:lpstr>
      <vt:lpstr>How are new event handlers created?</vt:lpstr>
      <vt:lpstr>Handlers as objects</vt:lpstr>
      <vt:lpstr>You will most likely not be building promises from scratch</vt:lpstr>
      <vt:lpstr>Extending promises with callbacks</vt:lpstr>
      <vt:lpstr>Linking event handlers</vt:lpstr>
      <vt:lpstr>.then callbacks ignore rejected promises</vt:lpstr>
      <vt:lpstr>Use a .catch callback to catch rejected promises</vt:lpstr>
      <vt:lpstr>You can even link more than one callback to a promise</vt:lpstr>
      <vt:lpstr>Linking callbacks in series</vt:lpstr>
      <vt:lpstr>Synchronizing event handlers</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288</cp:revision>
  <dcterms:created xsi:type="dcterms:W3CDTF">2021-01-07T15:19:22Z</dcterms:created>
  <dcterms:modified xsi:type="dcterms:W3CDTF">2021-02-07T05:03:23Z</dcterms:modified>
</cp:coreProperties>
</file>