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302" r:id="rId3"/>
    <p:sldId id="355" r:id="rId4"/>
    <p:sldId id="351" r:id="rId5"/>
    <p:sldId id="352" r:id="rId6"/>
    <p:sldId id="357" r:id="rId7"/>
    <p:sldId id="378" r:id="rId8"/>
    <p:sldId id="379" r:id="rId9"/>
    <p:sldId id="381" r:id="rId10"/>
    <p:sldId id="380" r:id="rId11"/>
    <p:sldId id="405" r:id="rId12"/>
    <p:sldId id="377" r:id="rId13"/>
    <p:sldId id="389" r:id="rId14"/>
    <p:sldId id="382" r:id="rId15"/>
    <p:sldId id="383" r:id="rId16"/>
    <p:sldId id="384" r:id="rId17"/>
    <p:sldId id="385" r:id="rId18"/>
    <p:sldId id="386" r:id="rId19"/>
    <p:sldId id="387" r:id="rId20"/>
    <p:sldId id="388" r:id="rId21"/>
    <p:sldId id="390" r:id="rId22"/>
    <p:sldId id="391" r:id="rId23"/>
    <p:sldId id="392" r:id="rId24"/>
    <p:sldId id="393" r:id="rId25"/>
    <p:sldId id="394" r:id="rId26"/>
    <p:sldId id="395" r:id="rId27"/>
    <p:sldId id="396" r:id="rId28"/>
    <p:sldId id="397" r:id="rId29"/>
    <p:sldId id="398" r:id="rId30"/>
    <p:sldId id="282" r:id="rId31"/>
    <p:sldId id="350" r:id="rId32"/>
    <p:sldId id="399" r:id="rId33"/>
    <p:sldId id="400" r:id="rId34"/>
    <p:sldId id="401" r:id="rId35"/>
    <p:sldId id="318" r:id="rId36"/>
    <p:sldId id="402" r:id="rId37"/>
    <p:sldId id="403" r:id="rId38"/>
    <p:sldId id="404" r:id="rId39"/>
    <p:sldId id="376" r:id="rId40"/>
    <p:sldId id="29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8" d="100"/>
          <a:sy n="68" d="100"/>
        </p:scale>
        <p:origin x="606" y="51"/>
      </p:cViewPr>
      <p:guideLst/>
    </p:cSldViewPr>
  </p:slideViewPr>
  <p:notesTextViewPr>
    <p:cViewPr>
      <p:scale>
        <a:sx n="1" d="1"/>
        <a:sy n="1" d="1"/>
      </p:scale>
      <p:origin x="0" y="0"/>
    </p:cViewPr>
  </p:notesTextViewPr>
  <p:sorterViewPr>
    <p:cViewPr>
      <p:scale>
        <a:sx n="100" d="100"/>
        <a:sy n="100" d="100"/>
      </p:scale>
      <p:origin x="0" y="-23589"/>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1/11/2021</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1/11/2021</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1/11/2021</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1/11/2021</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1/11/2021</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1/11/2021</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1/11/2021</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1/11/2021</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1/11/2021</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1/11/2021</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1/11/2021</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1/11/2021</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CS 5500: Foundations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Lesson 1.3 Object-Oriented Design Principles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dirty="0"/>
              <a:t>Jon Bell, John </a:t>
            </a:r>
            <a:r>
              <a:rPr lang="en-US" dirty="0" err="1"/>
              <a:t>Boyland</a:t>
            </a:r>
            <a:r>
              <a:rPr lang="en-US" dirty="0"/>
              <a:t>, Mitch Wand</a:t>
            </a:r>
          </a:p>
          <a:p>
            <a:pPr>
              <a:lnSpc>
                <a:spcPct val="100000"/>
              </a:lnSpc>
            </a:pPr>
            <a:r>
              <a:rPr lang="en-US"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1E65-1C25-4B9C-B850-B90CC96AF351}"/>
              </a:ext>
            </a:extLst>
          </p:cNvPr>
          <p:cNvSpPr>
            <a:spLocks noGrp="1"/>
          </p:cNvSpPr>
          <p:nvPr>
            <p:ph type="title"/>
          </p:nvPr>
        </p:nvSpPr>
        <p:spPr/>
        <p:txBody>
          <a:bodyPr/>
          <a:lstStyle/>
          <a:p>
            <a:r>
              <a:rPr lang="en-US" dirty="0"/>
              <a:t>But the compiler only checks syntax, not semantics</a:t>
            </a:r>
          </a:p>
        </p:txBody>
      </p:sp>
      <p:sp>
        <p:nvSpPr>
          <p:cNvPr id="3" name="Content Placeholder 2">
            <a:extLst>
              <a:ext uri="{FF2B5EF4-FFF2-40B4-BE49-F238E27FC236}">
                <a16:creationId xmlns:a16="http://schemas.microsoft.com/office/drawing/2014/main" id="{FDCD7D72-7038-49EA-BEE8-5BA4F56220FD}"/>
              </a:ext>
            </a:extLst>
          </p:cNvPr>
          <p:cNvSpPr>
            <a:spLocks noGrp="1"/>
          </p:cNvSpPr>
          <p:nvPr>
            <p:ph idx="1"/>
          </p:nvPr>
        </p:nvSpPr>
        <p:spPr/>
        <p:txBody>
          <a:bodyPr/>
          <a:lstStyle/>
          <a:p>
            <a:r>
              <a:rPr lang="en-US" dirty="0"/>
              <a:t>If we defined a class that had a </a:t>
            </a:r>
            <a:r>
              <a:rPr lang="en-US" dirty="0" err="1"/>
              <a:t>getTemperature</a:t>
            </a:r>
            <a:r>
              <a:rPr lang="en-US" dirty="0"/>
              <a:t> method, but that did not return the temperature at the sensor location, this would not be a correct implementation of </a:t>
            </a:r>
            <a:r>
              <a:rPr lang="en-US" dirty="0" err="1"/>
              <a:t>TemperatureSensor</a:t>
            </a:r>
            <a:r>
              <a:rPr lang="en-US" dirty="0"/>
              <a:t>.  For example:</a:t>
            </a:r>
          </a:p>
          <a:p>
            <a:endParaRPr lang="en-US" dirty="0"/>
          </a:p>
          <a:p>
            <a:endParaRPr lang="en-US" dirty="0"/>
          </a:p>
          <a:p>
            <a:endParaRPr lang="en-US" dirty="0"/>
          </a:p>
          <a:p>
            <a:r>
              <a:rPr lang="en-US" dirty="0"/>
              <a:t>The compiler would accept this, but we shouldn't.</a:t>
            </a:r>
          </a:p>
          <a:p>
            <a:endParaRPr lang="en-US" dirty="0"/>
          </a:p>
        </p:txBody>
      </p:sp>
      <p:sp>
        <p:nvSpPr>
          <p:cNvPr id="4" name="Slide Number Placeholder 3">
            <a:extLst>
              <a:ext uri="{FF2B5EF4-FFF2-40B4-BE49-F238E27FC236}">
                <a16:creationId xmlns:a16="http://schemas.microsoft.com/office/drawing/2014/main" id="{BB4FFED9-81B6-44ED-AF19-B00E961B75D5}"/>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5" name="Rectangle 4">
            <a:extLst>
              <a:ext uri="{FF2B5EF4-FFF2-40B4-BE49-F238E27FC236}">
                <a16:creationId xmlns:a16="http://schemas.microsoft.com/office/drawing/2014/main" id="{26DB2FEB-CCC7-48F0-874F-155A96B37EB6}"/>
              </a:ext>
            </a:extLst>
          </p:cNvPr>
          <p:cNvSpPr/>
          <p:nvPr/>
        </p:nvSpPr>
        <p:spPr>
          <a:xfrm>
            <a:off x="1458351" y="3675829"/>
            <a:ext cx="6820486" cy="1200329"/>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NotReallyASensor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42</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9BCEA6AE-2253-48FB-9A89-D38DF1D521F5}"/>
              </a:ext>
            </a:extLst>
          </p:cNvPr>
          <p:cNvSpPr/>
          <p:nvPr/>
        </p:nvSpPr>
        <p:spPr>
          <a:xfrm>
            <a:off x="9190355" y="2531170"/>
            <a:ext cx="2450660" cy="228931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Just for fun, make up 3 more classes that the compiler would accept but are not correct implementations of </a:t>
            </a:r>
            <a:r>
              <a:rPr lang="en-US" b="1" dirty="0" err="1">
                <a:solidFill>
                  <a:schemeClr val="tx1"/>
                </a:solidFill>
                <a:latin typeface="Ink Free" panose="03080402000500000000" pitchFamily="66" charset="0"/>
              </a:rPr>
              <a:t>TemperatureSensor</a:t>
            </a:r>
            <a:r>
              <a:rPr lang="en-US" b="1" dirty="0">
                <a:solidFill>
                  <a:schemeClr val="tx1"/>
                </a:solidFill>
                <a:latin typeface="Ink Free" panose="03080402000500000000" pitchFamily="66" charset="0"/>
              </a:rPr>
              <a:t>.</a:t>
            </a:r>
          </a:p>
        </p:txBody>
      </p:sp>
    </p:spTree>
    <p:extLst>
      <p:ext uri="{BB962C8B-B14F-4D97-AF65-F5344CB8AC3E}">
        <p14:creationId xmlns:p14="http://schemas.microsoft.com/office/powerpoint/2010/main" val="1567996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123C6-5026-414B-AF30-FA9E9D68E594}"/>
              </a:ext>
            </a:extLst>
          </p:cNvPr>
          <p:cNvSpPr>
            <a:spLocks noGrp="1"/>
          </p:cNvSpPr>
          <p:nvPr>
            <p:ph type="title"/>
          </p:nvPr>
        </p:nvSpPr>
        <p:spPr/>
        <p:txBody>
          <a:bodyPr/>
          <a:lstStyle/>
          <a:p>
            <a:r>
              <a:rPr lang="en-US" dirty="0"/>
              <a:t>Remember: one interface/one job</a:t>
            </a:r>
          </a:p>
        </p:txBody>
      </p:sp>
      <p:sp>
        <p:nvSpPr>
          <p:cNvPr id="3" name="Content Placeholder 2">
            <a:extLst>
              <a:ext uri="{FF2B5EF4-FFF2-40B4-BE49-F238E27FC236}">
                <a16:creationId xmlns:a16="http://schemas.microsoft.com/office/drawing/2014/main" id="{97F78644-2BF8-4755-9C2C-0B74F6CCE951}"/>
              </a:ext>
            </a:extLst>
          </p:cNvPr>
          <p:cNvSpPr>
            <a:spLocks noGrp="1"/>
          </p:cNvSpPr>
          <p:nvPr>
            <p:ph idx="1"/>
          </p:nvPr>
        </p:nvSpPr>
        <p:spPr/>
        <p:txBody>
          <a:bodyPr/>
          <a:lstStyle/>
          <a:p>
            <a:r>
              <a:rPr lang="en-US" dirty="0"/>
              <a:t>Just like one function/one job...</a:t>
            </a:r>
          </a:p>
          <a:p>
            <a:r>
              <a:rPr lang="en-US" dirty="0"/>
              <a:t>If you have a class that needs to advertise two sets of behaviors, you can always have it implement two interfaces.</a:t>
            </a:r>
          </a:p>
          <a:p>
            <a:r>
              <a:rPr lang="en-US" dirty="0"/>
              <a:t>The fancy name for this is </a:t>
            </a:r>
            <a:r>
              <a:rPr lang="en-US" dirty="0">
                <a:solidFill>
                  <a:srgbClr val="FF0000"/>
                </a:solidFill>
              </a:rPr>
              <a:t>interface segregation</a:t>
            </a:r>
            <a:r>
              <a:rPr lang="en-US" dirty="0"/>
              <a:t>.</a:t>
            </a:r>
          </a:p>
        </p:txBody>
      </p:sp>
      <p:sp>
        <p:nvSpPr>
          <p:cNvPr id="4" name="Slide Number Placeholder 3">
            <a:extLst>
              <a:ext uri="{FF2B5EF4-FFF2-40B4-BE49-F238E27FC236}">
                <a16:creationId xmlns:a16="http://schemas.microsoft.com/office/drawing/2014/main" id="{E6ECC38F-2BEA-428E-92DA-DAF32A09C584}"/>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3880544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3EF-BFE3-47EC-9096-452F5A9590E0}"/>
              </a:ext>
            </a:extLst>
          </p:cNvPr>
          <p:cNvSpPr>
            <a:spLocks noGrp="1"/>
          </p:cNvSpPr>
          <p:nvPr>
            <p:ph type="title"/>
          </p:nvPr>
        </p:nvSpPr>
        <p:spPr/>
        <p:txBody>
          <a:bodyPr/>
          <a:lstStyle/>
          <a:p>
            <a:r>
              <a:rPr lang="en-US" dirty="0"/>
              <a:t>Principle 2: Depend only on behaviors, not their implementation</a:t>
            </a:r>
          </a:p>
        </p:txBody>
      </p:sp>
      <p:sp>
        <p:nvSpPr>
          <p:cNvPr id="4" name="Slide Number Placeholder 3">
            <a:extLst>
              <a:ext uri="{FF2B5EF4-FFF2-40B4-BE49-F238E27FC236}">
                <a16:creationId xmlns:a16="http://schemas.microsoft.com/office/drawing/2014/main" id="{D5F7D15D-BBB7-4716-9769-49EC46DC787D}"/>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7" name="Rectangle 6">
            <a:extLst>
              <a:ext uri="{FF2B5EF4-FFF2-40B4-BE49-F238E27FC236}">
                <a16:creationId xmlns:a16="http://schemas.microsoft.com/office/drawing/2014/main" id="{33172FB0-4B98-4795-B51A-84E0192E7318}"/>
              </a:ext>
            </a:extLst>
          </p:cNvPr>
          <p:cNvSpPr/>
          <p:nvPr/>
        </p:nvSpPr>
        <p:spPr>
          <a:xfrm>
            <a:off x="838200" y="1693379"/>
            <a:ext cx="10254175" cy="4801314"/>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TemperatureMonitor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sensor: </a:t>
            </a:r>
            <a:r>
              <a:rPr lang="en-US" dirty="0" err="1">
                <a:solidFill>
                  <a:srgbClr val="000000"/>
                </a:solidFill>
                <a:highlight>
                  <a:srgbClr val="FFFF00"/>
                </a:highlight>
                <a:latin typeface="Consolas" panose="020B0609020204030204" pitchFamily="49" charset="0"/>
              </a:rPr>
              <a:t>TemperatureSensor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alarm: </a:t>
            </a:r>
            <a:r>
              <a:rPr lang="en-US" dirty="0" err="1">
                <a:solidFill>
                  <a:srgbClr val="000000"/>
                </a:solidFill>
                <a:highlight>
                  <a:srgbClr val="FFFF00"/>
                </a:highlight>
                <a:latin typeface="Consolas" panose="020B0609020204030204" pitchFamily="49" charset="0"/>
              </a:rPr>
              <a:t>IAlarm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if the sensor is out of range, sound the alarm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checkSensor</a:t>
            </a:r>
            <a:r>
              <a:rPr lang="en-US" dirty="0">
                <a:solidFill>
                  <a:srgbClr val="000000"/>
                </a:solidFill>
                <a:latin typeface="Consolas" panose="020B0609020204030204" pitchFamily="49" charset="0"/>
              </a:rPr>
              <a:t>(): void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temp: Temperature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.sensor.getTemperature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((temp &lt;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 (temp &gt;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.alarm.soundAlarm</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sounds an alarm</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IAlarm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 void }</a:t>
            </a:r>
            <a:endParaRPr lang="en-US" b="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8AC1D65D-0185-48B3-B283-F0164F6AF5E6}"/>
              </a:ext>
            </a:extLst>
          </p:cNvPr>
          <p:cNvSpPr/>
          <p:nvPr/>
        </p:nvSpPr>
        <p:spPr>
          <a:xfrm>
            <a:off x="8174550" y="965877"/>
            <a:ext cx="2812317" cy="3134855"/>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The monitor doesn't care what kind of </a:t>
            </a:r>
            <a:r>
              <a:rPr lang="en-US" b="1" dirty="0" err="1">
                <a:solidFill>
                  <a:schemeClr val="tx1"/>
                </a:solidFill>
                <a:latin typeface="Ink Free" panose="03080402000500000000" pitchFamily="66" charset="0"/>
              </a:rPr>
              <a:t>TemperatureSensor</a:t>
            </a:r>
            <a:r>
              <a:rPr lang="en-US" b="1" dirty="0">
                <a:solidFill>
                  <a:schemeClr val="tx1"/>
                </a:solidFill>
                <a:latin typeface="Ink Free" panose="03080402000500000000" pitchFamily="66" charset="0"/>
              </a:rPr>
              <a:t> it's hooked up too.  It only cares that it's a correct </a:t>
            </a:r>
            <a:r>
              <a:rPr lang="en-US" b="1" dirty="0" err="1">
                <a:solidFill>
                  <a:schemeClr val="tx1"/>
                </a:solidFill>
                <a:latin typeface="Ink Free" panose="03080402000500000000" pitchFamily="66" charset="0"/>
              </a:rPr>
              <a:t>TemperatureSensor</a:t>
            </a:r>
            <a:r>
              <a:rPr lang="en-US" b="1" dirty="0">
                <a:solidFill>
                  <a:schemeClr val="tx1"/>
                </a:solidFill>
                <a:latin typeface="Ink Free" panose="03080402000500000000" pitchFamily="66" charset="0"/>
              </a:rPr>
              <a:t>, i.e.,  that sending it a </a:t>
            </a:r>
            <a:r>
              <a:rPr lang="en-US" b="1" dirty="0" err="1">
                <a:solidFill>
                  <a:schemeClr val="tx1"/>
                </a:solidFill>
                <a:latin typeface="Ink Free" panose="03080402000500000000" pitchFamily="66" charset="0"/>
              </a:rPr>
              <a:t>getTemperature</a:t>
            </a:r>
            <a:r>
              <a:rPr lang="en-US" b="1" dirty="0">
                <a:solidFill>
                  <a:schemeClr val="tx1"/>
                </a:solidFill>
                <a:latin typeface="Ink Free" panose="03080402000500000000" pitchFamily="66" charset="0"/>
              </a:rPr>
              <a:t> message will return with the temperature at the sensor's location.</a:t>
            </a:r>
          </a:p>
        </p:txBody>
      </p:sp>
      <p:sp>
        <p:nvSpPr>
          <p:cNvPr id="9" name="Rectangle 8">
            <a:extLst>
              <a:ext uri="{FF2B5EF4-FFF2-40B4-BE49-F238E27FC236}">
                <a16:creationId xmlns:a16="http://schemas.microsoft.com/office/drawing/2014/main" id="{E8162266-CD03-4BDA-ADF0-433E317217DB}"/>
              </a:ext>
            </a:extLst>
          </p:cNvPr>
          <p:cNvSpPr/>
          <p:nvPr/>
        </p:nvSpPr>
        <p:spPr>
          <a:xfrm>
            <a:off x="8610600" y="4526131"/>
            <a:ext cx="2743199" cy="185577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Similarly, it doesn't care what kind of alarm it's hooked up to– only that sending the alarm a </a:t>
            </a:r>
            <a:r>
              <a:rPr lang="en-US" b="1" dirty="0" err="1">
                <a:solidFill>
                  <a:schemeClr val="tx1"/>
                </a:solidFill>
                <a:latin typeface="Ink Free" panose="03080402000500000000" pitchFamily="66" charset="0"/>
              </a:rPr>
              <a:t>soundAlarm</a:t>
            </a:r>
            <a:r>
              <a:rPr lang="en-US" b="1" dirty="0">
                <a:solidFill>
                  <a:schemeClr val="tx1"/>
                </a:solidFill>
                <a:latin typeface="Ink Free" panose="03080402000500000000" pitchFamily="66" charset="0"/>
              </a:rPr>
              <a:t> message will cause an alarm to sound.</a:t>
            </a:r>
          </a:p>
          <a:p>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307450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3EF-BFE3-47EC-9096-452F5A9590E0}"/>
              </a:ext>
            </a:extLst>
          </p:cNvPr>
          <p:cNvSpPr>
            <a:spLocks noGrp="1"/>
          </p:cNvSpPr>
          <p:nvPr>
            <p:ph type="title"/>
          </p:nvPr>
        </p:nvSpPr>
        <p:spPr/>
        <p:txBody>
          <a:bodyPr/>
          <a:lstStyle/>
          <a:p>
            <a:r>
              <a:rPr lang="en-US" dirty="0"/>
              <a:t>Principle 2: Depend only on behaviors, not their implementation</a:t>
            </a:r>
          </a:p>
        </p:txBody>
      </p:sp>
      <p:sp>
        <p:nvSpPr>
          <p:cNvPr id="4" name="Slide Number Placeholder 3">
            <a:extLst>
              <a:ext uri="{FF2B5EF4-FFF2-40B4-BE49-F238E27FC236}">
                <a16:creationId xmlns:a16="http://schemas.microsoft.com/office/drawing/2014/main" id="{D5F7D15D-BBB7-4716-9769-49EC46DC787D}"/>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7" name="Rectangle 6">
            <a:extLst>
              <a:ext uri="{FF2B5EF4-FFF2-40B4-BE49-F238E27FC236}">
                <a16:creationId xmlns:a16="http://schemas.microsoft.com/office/drawing/2014/main" id="{33172FB0-4B98-4795-B51A-84E0192E7318}"/>
              </a:ext>
            </a:extLst>
          </p:cNvPr>
          <p:cNvSpPr/>
          <p:nvPr/>
        </p:nvSpPr>
        <p:spPr>
          <a:xfrm>
            <a:off x="838200" y="1693379"/>
            <a:ext cx="10254175" cy="4801314"/>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TemperatureMonitor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sensor: </a:t>
            </a:r>
            <a:r>
              <a:rPr lang="en-US" dirty="0" err="1">
                <a:solidFill>
                  <a:srgbClr val="000000"/>
                </a:solidFill>
                <a:highlight>
                  <a:srgbClr val="FFFF00"/>
                </a:highlight>
                <a:latin typeface="Consolas" panose="020B0609020204030204" pitchFamily="49" charset="0"/>
              </a:rPr>
              <a:t>TemperatureSensor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alarm: </a:t>
            </a:r>
            <a:r>
              <a:rPr lang="en-US" dirty="0" err="1">
                <a:solidFill>
                  <a:srgbClr val="000000"/>
                </a:solidFill>
                <a:highlight>
                  <a:srgbClr val="FFFF00"/>
                </a:highlight>
                <a:latin typeface="Consolas" panose="020B0609020204030204" pitchFamily="49" charset="0"/>
              </a:rPr>
              <a:t>IAlarm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if the sensor is out of range, sound the alarm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checkSensor</a:t>
            </a:r>
            <a:r>
              <a:rPr lang="en-US" dirty="0">
                <a:solidFill>
                  <a:srgbClr val="000000"/>
                </a:solidFill>
                <a:latin typeface="Consolas" panose="020B0609020204030204" pitchFamily="49" charset="0"/>
              </a:rPr>
              <a:t>(): void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temp: Temperature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.sensor.getTemperature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((temp &lt;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 (temp &gt;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.alarm.soundAlarm</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sounds an alarm</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IAlarm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 void }</a:t>
            </a:r>
            <a:endParaRPr lang="en-US" b="0" dirty="0">
              <a:solidFill>
                <a:srgbClr val="000000"/>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6B84EDF3-9C2D-4A24-81A4-85D1E5CE511A}"/>
              </a:ext>
            </a:extLst>
          </p:cNvPr>
          <p:cNvSpPr/>
          <p:nvPr/>
        </p:nvSpPr>
        <p:spPr>
          <a:xfrm>
            <a:off x="8251923" y="1693379"/>
            <a:ext cx="3276551" cy="152812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Vocabulary Word:  this Principle is called </a:t>
            </a:r>
            <a:r>
              <a:rPr lang="en-US" b="1" dirty="0">
                <a:solidFill>
                  <a:srgbClr val="FF0000"/>
                </a:solidFill>
                <a:latin typeface="Ink Free" panose="03080402000500000000" pitchFamily="66" charset="0"/>
              </a:rPr>
              <a:t>Dependency Inversion</a:t>
            </a:r>
            <a:r>
              <a:rPr lang="en-US" b="1" dirty="0">
                <a:solidFill>
                  <a:schemeClr val="tx1"/>
                </a:solidFill>
                <a:latin typeface="Ink Free" panose="03080402000500000000" pitchFamily="66" charset="0"/>
              </a:rPr>
              <a:t>.</a:t>
            </a:r>
          </a:p>
          <a:p>
            <a:r>
              <a:rPr lang="en-US" b="1" dirty="0">
                <a:solidFill>
                  <a:schemeClr val="tx1"/>
                </a:solidFill>
                <a:latin typeface="Ink Free" panose="03080402000500000000" pitchFamily="66" charset="0"/>
              </a:rPr>
              <a:t>This is a fancy word you can use to impress your coop interviewer.</a:t>
            </a:r>
          </a:p>
        </p:txBody>
      </p:sp>
    </p:spTree>
    <p:extLst>
      <p:ext uri="{BB962C8B-B14F-4D97-AF65-F5344CB8AC3E}">
        <p14:creationId xmlns:p14="http://schemas.microsoft.com/office/powerpoint/2010/main" val="2122547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3EF-BFE3-47EC-9096-452F5A9590E0}"/>
              </a:ext>
            </a:extLst>
          </p:cNvPr>
          <p:cNvSpPr>
            <a:spLocks noGrp="1"/>
          </p:cNvSpPr>
          <p:nvPr>
            <p:ph type="title"/>
          </p:nvPr>
        </p:nvSpPr>
        <p:spPr/>
        <p:txBody>
          <a:bodyPr/>
          <a:lstStyle/>
          <a:p>
            <a:r>
              <a:rPr lang="en-US" dirty="0"/>
              <a:t>Your new vocabulary word: </a:t>
            </a:r>
            <a:r>
              <a:rPr lang="en-US" i="1" dirty="0">
                <a:solidFill>
                  <a:srgbClr val="FF0000"/>
                </a:solidFill>
              </a:rPr>
              <a:t>composition</a:t>
            </a:r>
          </a:p>
        </p:txBody>
      </p:sp>
      <p:sp>
        <p:nvSpPr>
          <p:cNvPr id="4" name="Slide Number Placeholder 3">
            <a:extLst>
              <a:ext uri="{FF2B5EF4-FFF2-40B4-BE49-F238E27FC236}">
                <a16:creationId xmlns:a16="http://schemas.microsoft.com/office/drawing/2014/main" id="{D5F7D15D-BBB7-4716-9769-49EC46DC787D}"/>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7" name="Rectangle 6">
            <a:extLst>
              <a:ext uri="{FF2B5EF4-FFF2-40B4-BE49-F238E27FC236}">
                <a16:creationId xmlns:a16="http://schemas.microsoft.com/office/drawing/2014/main" id="{33172FB0-4B98-4795-B51A-84E0192E7318}"/>
              </a:ext>
            </a:extLst>
          </p:cNvPr>
          <p:cNvSpPr/>
          <p:nvPr/>
        </p:nvSpPr>
        <p:spPr>
          <a:xfrm>
            <a:off x="838200" y="1693379"/>
            <a:ext cx="10254175" cy="4801314"/>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TemperatureMonitor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private</a:t>
            </a:r>
            <a:r>
              <a:rPr lang="en-US" dirty="0">
                <a:solidFill>
                  <a:srgbClr val="000000"/>
                </a:solidFill>
                <a:highlight>
                  <a:srgbClr val="FFFF00"/>
                </a:highlight>
                <a:latin typeface="Consolas" panose="020B0609020204030204" pitchFamily="49" charset="0"/>
              </a:rPr>
              <a:t> sensor: </a:t>
            </a:r>
            <a:r>
              <a:rPr lang="en-US" dirty="0" err="1">
                <a:solidFill>
                  <a:srgbClr val="000000"/>
                </a:solidFill>
                <a:highlight>
                  <a:srgbClr val="FFFF00"/>
                </a:highlight>
                <a:latin typeface="Consolas" panose="020B0609020204030204" pitchFamily="49" charset="0"/>
              </a:rPr>
              <a:t>TemperatureSensor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private</a:t>
            </a:r>
            <a:r>
              <a:rPr lang="en-US" dirty="0">
                <a:solidFill>
                  <a:srgbClr val="000000"/>
                </a:solidFill>
                <a:highlight>
                  <a:srgbClr val="FFFF00"/>
                </a:highlight>
                <a:latin typeface="Consolas" panose="020B0609020204030204" pitchFamily="49" charset="0"/>
              </a:rPr>
              <a:t> alarm: </a:t>
            </a:r>
            <a:r>
              <a:rPr lang="en-US" dirty="0" err="1">
                <a:solidFill>
                  <a:srgbClr val="000000"/>
                </a:solidFill>
                <a:highlight>
                  <a:srgbClr val="FFFF00"/>
                </a:highlight>
                <a:latin typeface="Consolas" panose="020B0609020204030204" pitchFamily="49" charset="0"/>
              </a:rPr>
              <a:t>IAlarm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if the sensor is out of range, sound the alarm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checkSensor</a:t>
            </a:r>
            <a:r>
              <a:rPr lang="en-US" dirty="0">
                <a:solidFill>
                  <a:srgbClr val="000000"/>
                </a:solidFill>
                <a:latin typeface="Consolas" panose="020B0609020204030204" pitchFamily="49" charset="0"/>
              </a:rPr>
              <a:t>(): void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temp: Temperature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.sensor.getTemperature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((temp &lt;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 (temp &gt;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.alarm.soundAlarm</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sounds an alarm</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IAlarm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 void }</a:t>
            </a:r>
            <a:endParaRPr lang="en-US" b="0" dirty="0">
              <a:solidFill>
                <a:srgbClr val="000000"/>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E8162266-CD03-4BDA-ADF0-433E317217DB}"/>
              </a:ext>
            </a:extLst>
          </p:cNvPr>
          <p:cNvSpPr/>
          <p:nvPr/>
        </p:nvSpPr>
        <p:spPr>
          <a:xfrm>
            <a:off x="8479888" y="1693379"/>
            <a:ext cx="2743199" cy="2646504"/>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Giving one class a reference to an object of another class (or interface) is sometimes called </a:t>
            </a:r>
            <a:r>
              <a:rPr lang="en-US" b="1" dirty="0">
                <a:solidFill>
                  <a:srgbClr val="FF0000"/>
                </a:solidFill>
                <a:latin typeface="Ink Free" panose="03080402000500000000" pitchFamily="66" charset="0"/>
              </a:rPr>
              <a:t>Composition</a:t>
            </a:r>
            <a:r>
              <a:rPr lang="en-US" b="1" dirty="0">
                <a:solidFill>
                  <a:schemeClr val="tx1"/>
                </a:solidFill>
                <a:latin typeface="Ink Free" panose="03080402000500000000" pitchFamily="66" charset="0"/>
              </a:rPr>
              <a:t>.  That's another vocabulary word you should know for your coop interview.</a:t>
            </a:r>
          </a:p>
          <a:p>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3957195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C9B4C-3679-4515-B0F1-BA59B9C49F29}"/>
              </a:ext>
            </a:extLst>
          </p:cNvPr>
          <p:cNvSpPr>
            <a:spLocks noGrp="1"/>
          </p:cNvSpPr>
          <p:nvPr>
            <p:ph type="title"/>
          </p:nvPr>
        </p:nvSpPr>
        <p:spPr/>
        <p:txBody>
          <a:bodyPr/>
          <a:lstStyle/>
          <a:p>
            <a:r>
              <a:rPr lang="en-US" dirty="0"/>
              <a:t>Delegation is using Composition to avoid hard work</a:t>
            </a:r>
          </a:p>
        </p:txBody>
      </p:sp>
      <p:sp>
        <p:nvSpPr>
          <p:cNvPr id="3" name="Content Placeholder 2">
            <a:extLst>
              <a:ext uri="{FF2B5EF4-FFF2-40B4-BE49-F238E27FC236}">
                <a16:creationId xmlns:a16="http://schemas.microsoft.com/office/drawing/2014/main" id="{827D9744-0608-44E1-9A0E-7365A267C027}"/>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48C8A998-4DAA-4A53-B662-F65DBD9DCE3A}"/>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5" name="Rectangle 4">
            <a:extLst>
              <a:ext uri="{FF2B5EF4-FFF2-40B4-BE49-F238E27FC236}">
                <a16:creationId xmlns:a16="http://schemas.microsoft.com/office/drawing/2014/main" id="{71FCD893-4A94-44D2-9D1A-0982844ED0EC}"/>
              </a:ext>
            </a:extLst>
          </p:cNvPr>
          <p:cNvSpPr/>
          <p:nvPr/>
        </p:nvSpPr>
        <p:spPr>
          <a:xfrm>
            <a:off x="838199" y="1500160"/>
            <a:ext cx="8003345" cy="5262979"/>
          </a:xfrm>
          <a:prstGeom prst="rect">
            <a:avLst/>
          </a:prstGeom>
        </p:spPr>
        <p:txBody>
          <a:bodyPr wrap="square">
            <a:spAutoFit/>
          </a:bodyPr>
          <a:lstStyle/>
          <a:p>
            <a:r>
              <a:rPr lang="en-US" sz="1600" dirty="0">
                <a:solidFill>
                  <a:srgbClr val="0000FF"/>
                </a:solidFill>
                <a:latin typeface="Consolas" panose="020B0609020204030204" pitchFamily="49" charset="0"/>
              </a:rPr>
              <a:t>interface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IWorker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PURPOSE: ....</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doTheHardWork</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n:number</a:t>
            </a:r>
            <a:r>
              <a:rPr lang="en-US" sz="1600" dirty="0">
                <a:solidFill>
                  <a:srgbClr val="000000"/>
                </a:solidFill>
                <a:latin typeface="Consolas" panose="020B0609020204030204" pitchFamily="49" charset="0"/>
              </a:rPr>
              <a:t>): void</a:t>
            </a:r>
          </a:p>
          <a:p>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Class1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constructor</a:t>
            </a:r>
            <a:r>
              <a:rPr lang="en-US" sz="1600" dirty="0">
                <a:solidFill>
                  <a:srgbClr val="000000"/>
                </a:solidFill>
                <a:latin typeface="Consolas" panose="020B0609020204030204" pitchFamily="49" charset="0"/>
              </a:rPr>
              <a:t>(worker: </a:t>
            </a:r>
            <a:r>
              <a:rPr lang="en-US" sz="1600" dirty="0" err="1">
                <a:solidFill>
                  <a:srgbClr val="000000"/>
                </a:solidFill>
                <a:latin typeface="Consolas" panose="020B0609020204030204" pitchFamily="49" charset="0"/>
              </a:rPr>
              <a:t>IWorker</a:t>
            </a:r>
            <a:r>
              <a:rPr lang="en-US" sz="1600" dirty="0">
                <a:solidFill>
                  <a:srgbClr val="000000"/>
                </a:solidFill>
                <a:latin typeface="Consolas" panose="020B0609020204030204" pitchFamily="49" charset="0"/>
              </a:rPr>
              <a:t>) {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doTheClass1Task(</a:t>
            </a:r>
            <a:r>
              <a:rPr lang="en-US" sz="1600" dirty="0" err="1">
                <a:solidFill>
                  <a:srgbClr val="000000"/>
                </a:solidFill>
                <a:latin typeface="Consolas" panose="020B0609020204030204" pitchFamily="49" charset="0"/>
              </a:rPr>
              <a:t>n:number</a:t>
            </a:r>
            <a:r>
              <a:rPr lang="en-US" sz="1600" dirty="0">
                <a:solidFill>
                  <a:srgbClr val="000000"/>
                </a:solidFill>
                <a:latin typeface="Consolas" panose="020B0609020204030204" pitchFamily="49" charset="0"/>
              </a:rPr>
              <a:t>): void {</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worker.doTheHardWork</a:t>
            </a:r>
            <a:r>
              <a:rPr lang="en-US" sz="1600" dirty="0">
                <a:solidFill>
                  <a:srgbClr val="000000"/>
                </a:solidFill>
                <a:latin typeface="Consolas" panose="020B0609020204030204" pitchFamily="49" charset="0"/>
              </a:rPr>
              <a:t>(n+</a:t>
            </a:r>
            <a:r>
              <a:rPr lang="en-US" sz="1600" dirty="0">
                <a:solidFill>
                  <a:srgbClr val="098658"/>
                </a:solidFill>
                <a:latin typeface="Consolas" panose="020B0609020204030204" pitchFamily="49" charset="0"/>
              </a:rPr>
              <a:t>39</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anotherAMethod</a:t>
            </a:r>
            <a:r>
              <a:rPr lang="en-US" sz="1600" dirty="0">
                <a:solidFill>
                  <a:srgbClr val="000000"/>
                </a:solidFill>
                <a:latin typeface="Consolas" panose="020B0609020204030204" pitchFamily="49" charset="0"/>
              </a:rPr>
              <a:t>() { }</a:t>
            </a:r>
          </a:p>
          <a:p>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Class2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constructor</a:t>
            </a:r>
            <a:r>
              <a:rPr lang="en-US" sz="1600" dirty="0">
                <a:solidFill>
                  <a:srgbClr val="000000"/>
                </a:solidFill>
                <a:latin typeface="Consolas" panose="020B0609020204030204" pitchFamily="49" charset="0"/>
              </a:rPr>
              <a:t>(worker: </a:t>
            </a:r>
            <a:r>
              <a:rPr lang="en-US" sz="1600" dirty="0" err="1">
                <a:solidFill>
                  <a:srgbClr val="000000"/>
                </a:solidFill>
                <a:latin typeface="Consolas" panose="020B0609020204030204" pitchFamily="49" charset="0"/>
              </a:rPr>
              <a:t>IWorker</a:t>
            </a:r>
            <a:r>
              <a:rPr lang="en-US" sz="1600" dirty="0">
                <a:solidFill>
                  <a:srgbClr val="000000"/>
                </a:solidFill>
                <a:latin typeface="Consolas" panose="020B0609020204030204" pitchFamily="49" charset="0"/>
              </a:rPr>
              <a:t>) {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doTheClass2Task (</a:t>
            </a:r>
            <a:r>
              <a:rPr lang="en-US" sz="1600" dirty="0" err="1">
                <a:solidFill>
                  <a:srgbClr val="000000"/>
                </a:solidFill>
                <a:latin typeface="Consolas" panose="020B0609020204030204" pitchFamily="49" charset="0"/>
              </a:rPr>
              <a:t>n:number</a:t>
            </a:r>
            <a:r>
              <a:rPr lang="en-US" sz="1600" dirty="0">
                <a:solidFill>
                  <a:srgbClr val="000000"/>
                </a:solidFill>
                <a:latin typeface="Consolas" panose="020B0609020204030204" pitchFamily="49" charset="0"/>
              </a:rPr>
              <a:t>): void {</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worker.doTheHardWork</a:t>
            </a:r>
            <a:r>
              <a:rPr lang="en-US" sz="1600" dirty="0">
                <a:solidFill>
                  <a:srgbClr val="000000"/>
                </a:solidFill>
                <a:latin typeface="Consolas" panose="020B0609020204030204" pitchFamily="49" charset="0"/>
              </a:rPr>
              <a:t>(n-</a:t>
            </a:r>
            <a:r>
              <a:rPr lang="en-US" sz="1600" dirty="0">
                <a:solidFill>
                  <a:srgbClr val="098658"/>
                </a:solidFill>
                <a:latin typeface="Consolas" panose="020B0609020204030204" pitchFamily="49" charset="0"/>
              </a:rPr>
              <a:t>5</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endParaRPr lang="en-US" sz="1600"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ABAA7EE7-BF71-4228-8FDF-203738BDB298}"/>
              </a:ext>
            </a:extLst>
          </p:cNvPr>
          <p:cNvSpPr/>
          <p:nvPr/>
        </p:nvSpPr>
        <p:spPr>
          <a:xfrm>
            <a:off x="6897273" y="2605795"/>
            <a:ext cx="2743199" cy="2140068"/>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Here Class1 and Class2 both </a:t>
            </a:r>
            <a:r>
              <a:rPr lang="en-US" b="1" dirty="0">
                <a:solidFill>
                  <a:srgbClr val="FF0000"/>
                </a:solidFill>
                <a:latin typeface="Ink Free" panose="03080402000500000000" pitchFamily="66" charset="0"/>
              </a:rPr>
              <a:t>delegate</a:t>
            </a:r>
            <a:r>
              <a:rPr lang="en-US" b="1" dirty="0">
                <a:solidFill>
                  <a:schemeClr val="tx1"/>
                </a:solidFill>
                <a:latin typeface="Ink Free" panose="03080402000500000000" pitchFamily="66" charset="0"/>
              </a:rPr>
              <a:t> their hard work to 'worker'.  They don't care how 'worker' is implemented, only that it satisfies the purpose described by </a:t>
            </a:r>
            <a:r>
              <a:rPr lang="en-US" b="1" dirty="0" err="1">
                <a:solidFill>
                  <a:schemeClr val="tx1"/>
                </a:solidFill>
                <a:latin typeface="Ink Free" panose="03080402000500000000" pitchFamily="66" charset="0"/>
              </a:rPr>
              <a:t>Iworker</a:t>
            </a:r>
            <a:r>
              <a:rPr lang="en-US" b="1" dirty="0">
                <a:solidFill>
                  <a:schemeClr val="tx1"/>
                </a:solidFill>
                <a:latin typeface="Ink Free" panose="03080402000500000000" pitchFamily="66" charset="0"/>
              </a:rPr>
              <a:t>.</a:t>
            </a:r>
          </a:p>
          <a:p>
            <a:endParaRPr lang="en-US" b="1" dirty="0">
              <a:solidFill>
                <a:schemeClr val="tx1"/>
              </a:solidFill>
              <a:latin typeface="Ink Free" panose="03080402000500000000" pitchFamily="66" charset="0"/>
            </a:endParaRPr>
          </a:p>
        </p:txBody>
      </p:sp>
      <p:sp>
        <p:nvSpPr>
          <p:cNvPr id="7" name="Rectangle 6">
            <a:extLst>
              <a:ext uri="{FF2B5EF4-FFF2-40B4-BE49-F238E27FC236}">
                <a16:creationId xmlns:a16="http://schemas.microsoft.com/office/drawing/2014/main" id="{59909009-C905-4D18-B5FE-A46082CB5031}"/>
              </a:ext>
            </a:extLst>
          </p:cNvPr>
          <p:cNvSpPr/>
          <p:nvPr/>
        </p:nvSpPr>
        <p:spPr>
          <a:xfrm>
            <a:off x="6897272" y="1508395"/>
            <a:ext cx="3161128" cy="365125"/>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Vocabulary Word: </a:t>
            </a:r>
            <a:r>
              <a:rPr lang="en-US" b="1" dirty="0">
                <a:solidFill>
                  <a:srgbClr val="FF0000"/>
                </a:solidFill>
                <a:latin typeface="Ink Free" panose="03080402000500000000" pitchFamily="66" charset="0"/>
              </a:rPr>
              <a:t>Delegation</a:t>
            </a:r>
            <a:r>
              <a:rPr lang="en-US" b="1" dirty="0">
                <a:solidFill>
                  <a:schemeClr val="tx1"/>
                </a:solidFill>
                <a:latin typeface="Ink Free" panose="03080402000500000000" pitchFamily="66" charset="0"/>
              </a:rPr>
              <a:t>.</a:t>
            </a:r>
          </a:p>
        </p:txBody>
      </p:sp>
    </p:spTree>
    <p:extLst>
      <p:ext uri="{BB962C8B-B14F-4D97-AF65-F5344CB8AC3E}">
        <p14:creationId xmlns:p14="http://schemas.microsoft.com/office/powerpoint/2010/main" val="33248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725EC-7A6E-49E9-8C39-AF317E88AF58}"/>
              </a:ext>
            </a:extLst>
          </p:cNvPr>
          <p:cNvSpPr>
            <a:spLocks noGrp="1"/>
          </p:cNvSpPr>
          <p:nvPr>
            <p:ph type="title"/>
          </p:nvPr>
        </p:nvSpPr>
        <p:spPr/>
        <p:txBody>
          <a:bodyPr/>
          <a:lstStyle/>
          <a:p>
            <a:r>
              <a:rPr lang="en-US" dirty="0"/>
              <a:t>Principle 3: Keep Things as Private as You Can</a:t>
            </a:r>
          </a:p>
        </p:txBody>
      </p:sp>
      <p:sp>
        <p:nvSpPr>
          <p:cNvPr id="3" name="Content Placeholder 2">
            <a:extLst>
              <a:ext uri="{FF2B5EF4-FFF2-40B4-BE49-F238E27FC236}">
                <a16:creationId xmlns:a16="http://schemas.microsoft.com/office/drawing/2014/main" id="{353A0274-A0F4-4265-91B9-5509B6AF125E}"/>
              </a:ext>
            </a:extLst>
          </p:cNvPr>
          <p:cNvSpPr>
            <a:spLocks noGrp="1"/>
          </p:cNvSpPr>
          <p:nvPr>
            <p:ph idx="1"/>
          </p:nvPr>
        </p:nvSpPr>
        <p:spPr/>
        <p:txBody>
          <a:bodyPr/>
          <a:lstStyle/>
          <a:p>
            <a:r>
              <a:rPr lang="en-US" dirty="0"/>
              <a:t>You don't want people messing with your data.</a:t>
            </a:r>
          </a:p>
          <a:p>
            <a:pPr lvl="1"/>
            <a:r>
              <a:rPr lang="en-US" dirty="0"/>
              <a:t>You might have some invariants that your code depends on, and somebody else might come in and break them.</a:t>
            </a:r>
          </a:p>
          <a:p>
            <a:r>
              <a:rPr lang="en-US" dirty="0"/>
              <a:t>You don't want people depending on the details of your code.</a:t>
            </a:r>
          </a:p>
          <a:p>
            <a:pPr lvl="1"/>
            <a:r>
              <a:rPr lang="en-US" dirty="0"/>
              <a:t>If you change your details, you might break somebody else's code (BAD!)</a:t>
            </a:r>
          </a:p>
          <a:p>
            <a:pPr lvl="1"/>
            <a:r>
              <a:rPr lang="en-US" dirty="0"/>
              <a:t>In general, you don't know who is using your code!</a:t>
            </a:r>
          </a:p>
          <a:p>
            <a:endParaRPr lang="en-US" dirty="0"/>
          </a:p>
        </p:txBody>
      </p:sp>
      <p:sp>
        <p:nvSpPr>
          <p:cNvPr id="4" name="Slide Number Placeholder 3">
            <a:extLst>
              <a:ext uri="{FF2B5EF4-FFF2-40B4-BE49-F238E27FC236}">
                <a16:creationId xmlns:a16="http://schemas.microsoft.com/office/drawing/2014/main" id="{6DD4D7B1-ABB6-445E-B174-06740C35EF77}"/>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5" name="Rectangle 4">
            <a:extLst>
              <a:ext uri="{FF2B5EF4-FFF2-40B4-BE49-F238E27FC236}">
                <a16:creationId xmlns:a16="http://schemas.microsoft.com/office/drawing/2014/main" id="{9F32E215-B3A7-4DB2-9EFF-C439D3A36802}"/>
              </a:ext>
            </a:extLst>
          </p:cNvPr>
          <p:cNvSpPr/>
          <p:nvPr/>
        </p:nvSpPr>
        <p:spPr>
          <a:xfrm>
            <a:off x="8958191" y="1588418"/>
            <a:ext cx="3055619" cy="75385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Vocabulary Word:  this idea is called </a:t>
            </a:r>
            <a:r>
              <a:rPr lang="en-US" b="1" dirty="0">
                <a:solidFill>
                  <a:srgbClr val="FF0000"/>
                </a:solidFill>
                <a:latin typeface="Ink Free" panose="03080402000500000000" pitchFamily="66" charset="0"/>
              </a:rPr>
              <a:t>encapsulation</a:t>
            </a:r>
            <a:r>
              <a:rPr lang="en-US" b="1" dirty="0">
                <a:solidFill>
                  <a:schemeClr val="tx1"/>
                </a:solidFill>
                <a:latin typeface="Ink Free" panose="03080402000500000000" pitchFamily="66" charset="0"/>
              </a:rPr>
              <a:t>.</a:t>
            </a:r>
          </a:p>
          <a:p>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213367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07ACF-6024-4AFE-B753-0E430A93A6D2}"/>
              </a:ext>
            </a:extLst>
          </p:cNvPr>
          <p:cNvSpPr>
            <a:spLocks noGrp="1"/>
          </p:cNvSpPr>
          <p:nvPr>
            <p:ph type="title"/>
          </p:nvPr>
        </p:nvSpPr>
        <p:spPr/>
        <p:txBody>
          <a:bodyPr/>
          <a:lstStyle/>
          <a:p>
            <a:r>
              <a:rPr lang="en-US" dirty="0"/>
              <a:t>Example (1)</a:t>
            </a:r>
          </a:p>
        </p:txBody>
      </p:sp>
      <p:sp>
        <p:nvSpPr>
          <p:cNvPr id="4" name="Slide Number Placeholder 3">
            <a:extLst>
              <a:ext uri="{FF2B5EF4-FFF2-40B4-BE49-F238E27FC236}">
                <a16:creationId xmlns:a16="http://schemas.microsoft.com/office/drawing/2014/main" id="{2B453FA2-995C-420E-BCD3-47DE8207D1A1}"/>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5" name="Rectangle 4">
            <a:extLst>
              <a:ext uri="{FF2B5EF4-FFF2-40B4-BE49-F238E27FC236}">
                <a16:creationId xmlns:a16="http://schemas.microsoft.com/office/drawing/2014/main" id="{E53B28D9-6F0A-4FE4-97B7-6FA1FB1AAF3B}"/>
              </a:ext>
            </a:extLst>
          </p:cNvPr>
          <p:cNvSpPr/>
          <p:nvPr/>
        </p:nvSpPr>
        <p:spPr>
          <a:xfrm>
            <a:off x="759656" y="1539134"/>
            <a:ext cx="8489852" cy="5078313"/>
          </a:xfrm>
          <a:prstGeom prst="rect">
            <a:avLst/>
          </a:prstGeom>
        </p:spPr>
        <p:txBody>
          <a:bodyPr wrap="square">
            <a:spAutoFit/>
          </a:bodyPr>
          <a:lstStyle/>
          <a:p>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getCounter</a:t>
            </a:r>
            <a:r>
              <a:rPr lang="en-US" dirty="0">
                <a:solidFill>
                  <a:srgbClr val="008000"/>
                </a:solidFill>
                <a:latin typeface="Consolas" panose="020B0609020204030204" pitchFamily="49" charset="0"/>
              </a:rPr>
              <a:t> ()   always returns an even number</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bumpCounter</a:t>
            </a:r>
            <a:r>
              <a:rPr lang="en-US" dirty="0">
                <a:solidFill>
                  <a:srgbClr val="008000"/>
                </a:solidFill>
                <a:latin typeface="Consolas" panose="020B0609020204030204" pitchFamily="49" charset="0"/>
              </a:rPr>
              <a:t> (n) increases the value of the counter</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Interface1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getCounter</a:t>
            </a:r>
            <a:r>
              <a:rPr lang="en-US" dirty="0">
                <a:solidFill>
                  <a:srgbClr val="000000"/>
                </a:solidFill>
                <a:latin typeface="Consolas" panose="020B0609020204030204" pitchFamily="49" charset="0"/>
              </a:rPr>
              <a:t> () : number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bumpCounter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n:number</a:t>
            </a:r>
            <a:r>
              <a:rPr lang="en-US" dirty="0">
                <a:solidFill>
                  <a:srgbClr val="000000"/>
                </a:solidFill>
                <a:latin typeface="Consolas" panose="020B0609020204030204" pitchFamily="49" charset="0"/>
              </a:rPr>
              <a:t>) : void</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Class1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Interface1 {</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private</a:t>
            </a:r>
            <a:r>
              <a:rPr lang="en-US" dirty="0">
                <a:solidFill>
                  <a:srgbClr val="000000"/>
                </a:solidFill>
                <a:latin typeface="Consolas" panose="020B0609020204030204" pitchFamily="49" charset="0"/>
              </a:rPr>
              <a:t> counter = </a:t>
            </a:r>
            <a:r>
              <a:rPr lang="en-US" dirty="0">
                <a:solidFill>
                  <a:srgbClr val="098658"/>
                </a:solidFill>
                <a:latin typeface="Consolas" panose="020B0609020204030204" pitchFamily="49" charset="0"/>
              </a:rPr>
              <a:t>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INVARIANT: counter is even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getCounter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bumpCounter</a:t>
            </a:r>
            <a:r>
              <a:rPr lang="en-US" dirty="0">
                <a:solidFill>
                  <a:srgbClr val="000000"/>
                </a:solidFill>
                <a:latin typeface="Consolas" panose="020B0609020204030204" pitchFamily="49" charset="0"/>
              </a:rPr>
              <a:t> (n: number): void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the interface didn't say anything about what do with 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CE1160B4-E8AD-4F4F-B00D-129A4D97B48C}"/>
              </a:ext>
            </a:extLst>
          </p:cNvPr>
          <p:cNvSpPr/>
          <p:nvPr/>
        </p:nvSpPr>
        <p:spPr>
          <a:xfrm>
            <a:off x="8416583" y="3932784"/>
            <a:ext cx="2743199" cy="97684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This is good.  Nothing can ever cause </a:t>
            </a:r>
            <a:r>
              <a:rPr lang="en-US" b="1" dirty="0" err="1">
                <a:solidFill>
                  <a:schemeClr val="tx1"/>
                </a:solidFill>
                <a:latin typeface="Ink Free" panose="03080402000500000000" pitchFamily="66" charset="0"/>
              </a:rPr>
              <a:t>getCounter</a:t>
            </a:r>
            <a:r>
              <a:rPr lang="en-US" b="1" dirty="0">
                <a:solidFill>
                  <a:schemeClr val="tx1"/>
                </a:solidFill>
                <a:latin typeface="Ink Free" panose="03080402000500000000" pitchFamily="66" charset="0"/>
              </a:rPr>
              <a:t>() to return an odd number.</a:t>
            </a:r>
          </a:p>
          <a:p>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3162388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CDEAA-74E4-493C-8B58-6B94F0C70FDD}"/>
              </a:ext>
            </a:extLst>
          </p:cNvPr>
          <p:cNvSpPr>
            <a:spLocks noGrp="1"/>
          </p:cNvSpPr>
          <p:nvPr>
            <p:ph type="title"/>
          </p:nvPr>
        </p:nvSpPr>
        <p:spPr/>
        <p:txBody>
          <a:bodyPr/>
          <a:lstStyle/>
          <a:p>
            <a:r>
              <a:rPr lang="en-US" dirty="0"/>
              <a:t>Example (2)</a:t>
            </a:r>
          </a:p>
        </p:txBody>
      </p:sp>
      <p:sp>
        <p:nvSpPr>
          <p:cNvPr id="4" name="Slide Number Placeholder 3">
            <a:extLst>
              <a:ext uri="{FF2B5EF4-FFF2-40B4-BE49-F238E27FC236}">
                <a16:creationId xmlns:a16="http://schemas.microsoft.com/office/drawing/2014/main" id="{FABAE7A1-D17B-4DD8-8442-E6EB84F1C34F}"/>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5" name="Rectangle 4">
            <a:extLst>
              <a:ext uri="{FF2B5EF4-FFF2-40B4-BE49-F238E27FC236}">
                <a16:creationId xmlns:a16="http://schemas.microsoft.com/office/drawing/2014/main" id="{3393161F-A8AA-44D6-9CA8-9046385D1CB3}"/>
              </a:ext>
            </a:extLst>
          </p:cNvPr>
          <p:cNvSpPr/>
          <p:nvPr/>
        </p:nvSpPr>
        <p:spPr>
          <a:xfrm>
            <a:off x="1092589" y="1864925"/>
            <a:ext cx="8867337" cy="3970318"/>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Class2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Interface1 {</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public</a:t>
            </a:r>
            <a:r>
              <a:rPr lang="en-US" dirty="0">
                <a:solidFill>
                  <a:srgbClr val="000000"/>
                </a:solidFill>
                <a:latin typeface="Consolas" panose="020B0609020204030204" pitchFamily="49" charset="0"/>
              </a:rPr>
              <a:t> counter = </a:t>
            </a:r>
            <a:r>
              <a:rPr lang="en-US" dirty="0">
                <a:solidFill>
                  <a:srgbClr val="098658"/>
                </a:solidFill>
                <a:latin typeface="Consolas" panose="020B0609020204030204" pitchFamily="49" charset="0"/>
              </a:rPr>
              <a:t>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INVARIANT: counter is even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getCounter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bumpCounter</a:t>
            </a:r>
            <a:r>
              <a:rPr lang="en-US" dirty="0">
                <a:solidFill>
                  <a:srgbClr val="000000"/>
                </a:solidFill>
                <a:latin typeface="Consolas" panose="020B0609020204030204" pitchFamily="49" charset="0"/>
              </a:rPr>
              <a:t> (n: number): void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the interface didn't say anything about what do with 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o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Class2;</a:t>
            </a:r>
          </a:p>
          <a:p>
            <a:r>
              <a:rPr lang="en-US" dirty="0" err="1">
                <a:solidFill>
                  <a:srgbClr val="000000"/>
                </a:solidFill>
                <a:latin typeface="Consolas" panose="020B0609020204030204" pitchFamily="49" charset="0"/>
              </a:rPr>
              <a:t>o.bumpCounter</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o.counter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console.log(</a:t>
            </a:r>
            <a:r>
              <a:rPr lang="en-US" dirty="0" err="1">
                <a:solidFill>
                  <a:srgbClr val="000000"/>
                </a:solidFill>
                <a:latin typeface="Consolas" panose="020B0609020204030204" pitchFamily="49" charset="0"/>
              </a:rPr>
              <a:t>o.getCounter</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prints 3</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1F5C595C-DE1C-43C4-AABE-141E0E7E9A53}"/>
              </a:ext>
            </a:extLst>
          </p:cNvPr>
          <p:cNvSpPr/>
          <p:nvPr/>
        </p:nvSpPr>
        <p:spPr>
          <a:xfrm>
            <a:off x="6154615" y="4333712"/>
            <a:ext cx="2743199" cy="126941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Oh no!  We've reached inside Class2 and caused </a:t>
            </a:r>
            <a:r>
              <a:rPr lang="en-US" b="1" dirty="0" err="1">
                <a:solidFill>
                  <a:schemeClr val="tx1"/>
                </a:solidFill>
                <a:latin typeface="Ink Free" panose="03080402000500000000" pitchFamily="66" charset="0"/>
              </a:rPr>
              <a:t>getCounter</a:t>
            </a:r>
            <a:r>
              <a:rPr lang="en-US" b="1" dirty="0">
                <a:solidFill>
                  <a:schemeClr val="tx1"/>
                </a:solidFill>
                <a:latin typeface="Ink Free" panose="03080402000500000000" pitchFamily="66" charset="0"/>
              </a:rPr>
              <a:t>() to become odd.</a:t>
            </a:r>
          </a:p>
          <a:p>
            <a:endParaRPr lang="en-US" b="1" dirty="0">
              <a:solidFill>
                <a:schemeClr val="tx1"/>
              </a:solidFill>
              <a:latin typeface="Ink Free" panose="03080402000500000000" pitchFamily="66" charset="0"/>
            </a:endParaRPr>
          </a:p>
        </p:txBody>
      </p:sp>
      <p:sp>
        <p:nvSpPr>
          <p:cNvPr id="7" name="Rectangle 6">
            <a:extLst>
              <a:ext uri="{FF2B5EF4-FFF2-40B4-BE49-F238E27FC236}">
                <a16:creationId xmlns:a16="http://schemas.microsoft.com/office/drawing/2014/main" id="{9F645D50-58CD-4F60-9652-F09A7512DEEC}"/>
              </a:ext>
            </a:extLst>
          </p:cNvPr>
          <p:cNvSpPr/>
          <p:nvPr/>
        </p:nvSpPr>
        <p:spPr>
          <a:xfrm>
            <a:off x="8993944" y="4333711"/>
            <a:ext cx="2743199" cy="126941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Not only that, but now it seems that Class2 is not really an implementation of Interface1 !</a:t>
            </a:r>
          </a:p>
          <a:p>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174149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FDA2-804D-487D-9868-1D8358B0B871}"/>
              </a:ext>
            </a:extLst>
          </p:cNvPr>
          <p:cNvSpPr>
            <a:spLocks noGrp="1"/>
          </p:cNvSpPr>
          <p:nvPr>
            <p:ph type="title"/>
          </p:nvPr>
        </p:nvSpPr>
        <p:spPr/>
        <p:txBody>
          <a:bodyPr/>
          <a:lstStyle/>
          <a:p>
            <a:r>
              <a:rPr lang="en-US" dirty="0"/>
              <a:t>Example (3)</a:t>
            </a:r>
          </a:p>
        </p:txBody>
      </p:sp>
      <p:sp>
        <p:nvSpPr>
          <p:cNvPr id="4" name="Slide Number Placeholder 3">
            <a:extLst>
              <a:ext uri="{FF2B5EF4-FFF2-40B4-BE49-F238E27FC236}">
                <a16:creationId xmlns:a16="http://schemas.microsoft.com/office/drawing/2014/main" id="{1D07FE03-5FDE-4D38-B0F7-2A51526BD72A}"/>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5" name="Rectangle 4">
            <a:extLst>
              <a:ext uri="{FF2B5EF4-FFF2-40B4-BE49-F238E27FC236}">
                <a16:creationId xmlns:a16="http://schemas.microsoft.com/office/drawing/2014/main" id="{43A01FE3-F310-4CC1-A580-6969C9D692E4}"/>
              </a:ext>
            </a:extLst>
          </p:cNvPr>
          <p:cNvSpPr/>
          <p:nvPr/>
        </p:nvSpPr>
        <p:spPr>
          <a:xfrm>
            <a:off x="1099625" y="1693206"/>
            <a:ext cx="6096000" cy="2862322"/>
          </a:xfrm>
          <a:prstGeom prst="rect">
            <a:avLst/>
          </a:prstGeom>
        </p:spPr>
        <p:txBody>
          <a:bodyPr>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Class2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Interface1 {</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public</a:t>
            </a:r>
            <a:r>
              <a:rPr lang="en-US" dirty="0">
                <a:solidFill>
                  <a:srgbClr val="000000"/>
                </a:solidFill>
                <a:latin typeface="Consolas" panose="020B0609020204030204" pitchFamily="49" charset="0"/>
              </a:rPr>
              <a:t> c = </a:t>
            </a:r>
            <a:r>
              <a:rPr lang="en-US" dirty="0">
                <a:solidFill>
                  <a:srgbClr val="098658"/>
                </a:solidFill>
                <a:latin typeface="Consolas" panose="020B0609020204030204" pitchFamily="49" charset="0"/>
              </a:rPr>
              <a:t>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INVARIANT: counter is even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getCounter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bumpCounter</a:t>
            </a:r>
            <a:r>
              <a:rPr lang="en-US" dirty="0">
                <a:solidFill>
                  <a:srgbClr val="000000"/>
                </a:solidFill>
                <a:latin typeface="Consolas" panose="020B0609020204030204" pitchFamily="49" charset="0"/>
              </a:rPr>
              <a:t> (n: number): void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the interface didn't say anything</a:t>
            </a:r>
          </a:p>
          <a:p>
            <a:r>
              <a:rPr lang="en-US" dirty="0">
                <a:solidFill>
                  <a:srgbClr val="008000"/>
                </a:solidFill>
                <a:latin typeface="Consolas" panose="020B0609020204030204" pitchFamily="49" charset="0"/>
              </a:rPr>
              <a:t>        // about what do with 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1C40697D-F457-4D48-9271-FB897552E905}"/>
              </a:ext>
            </a:extLst>
          </p:cNvPr>
          <p:cNvSpPr/>
          <p:nvPr/>
        </p:nvSpPr>
        <p:spPr>
          <a:xfrm>
            <a:off x="7903698" y="1801527"/>
            <a:ext cx="2743199" cy="2418781"/>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Worse, we ought to be able to change the name of a local variable without worrying.   Here we've changed 'counter' to 'c'.</a:t>
            </a:r>
          </a:p>
          <a:p>
            <a:r>
              <a:rPr lang="en-US" b="1" dirty="0">
                <a:solidFill>
                  <a:schemeClr val="tx1"/>
                </a:solidFill>
                <a:latin typeface="Ink Free" panose="03080402000500000000" pitchFamily="66" charset="0"/>
              </a:rPr>
              <a:t>But that breaks the code entirely!  There is no </a:t>
            </a:r>
            <a:r>
              <a:rPr lang="en-US" b="1" dirty="0" err="1">
                <a:solidFill>
                  <a:schemeClr val="tx1"/>
                </a:solidFill>
                <a:latin typeface="Ink Free" panose="03080402000500000000" pitchFamily="66" charset="0"/>
              </a:rPr>
              <a:t>o.counter</a:t>
            </a:r>
            <a:r>
              <a:rPr lang="en-US" b="1" dirty="0">
                <a:solidFill>
                  <a:schemeClr val="tx1"/>
                </a:solidFill>
                <a:latin typeface="Ink Free" panose="03080402000500000000" pitchFamily="66" charset="0"/>
              </a:rPr>
              <a:t> to increment. </a:t>
            </a:r>
          </a:p>
          <a:p>
            <a:endParaRPr lang="en-US" b="1" dirty="0">
              <a:solidFill>
                <a:schemeClr val="tx1"/>
              </a:solidFill>
              <a:latin typeface="Ink Free" panose="03080402000500000000" pitchFamily="66" charset="0"/>
            </a:endParaRPr>
          </a:p>
        </p:txBody>
      </p:sp>
      <p:sp>
        <p:nvSpPr>
          <p:cNvPr id="7" name="Rectangle 6">
            <a:extLst>
              <a:ext uri="{FF2B5EF4-FFF2-40B4-BE49-F238E27FC236}">
                <a16:creationId xmlns:a16="http://schemas.microsoft.com/office/drawing/2014/main" id="{91863814-4819-4C35-BAAB-5CCFC46817F7}"/>
              </a:ext>
            </a:extLst>
          </p:cNvPr>
          <p:cNvSpPr/>
          <p:nvPr/>
        </p:nvSpPr>
        <p:spPr>
          <a:xfrm>
            <a:off x="1015219" y="4564629"/>
            <a:ext cx="6096000" cy="1200329"/>
          </a:xfrm>
          <a:prstGeom prst="rect">
            <a:avLst/>
          </a:prstGeom>
        </p:spPr>
        <p:txBody>
          <a:bodyPr>
            <a:spAutoFit/>
          </a:bodyPr>
          <a:lstStyle/>
          <a:p>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o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Class2;</a:t>
            </a:r>
          </a:p>
          <a:p>
            <a:r>
              <a:rPr lang="en-US" dirty="0" err="1">
                <a:solidFill>
                  <a:srgbClr val="000000"/>
                </a:solidFill>
                <a:latin typeface="Consolas" panose="020B0609020204030204" pitchFamily="49" charset="0"/>
              </a:rPr>
              <a:t>o.bumpCounter</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o.counter</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 compiler error here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console.log(</a:t>
            </a:r>
            <a:r>
              <a:rPr lang="en-US" dirty="0" err="1">
                <a:solidFill>
                  <a:srgbClr val="000000"/>
                </a:solidFill>
                <a:latin typeface="Consolas" panose="020B0609020204030204" pitchFamily="49" charset="0"/>
              </a:rPr>
              <a:t>o.getCounter</a:t>
            </a:r>
            <a:r>
              <a:rPr lang="en-US"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3224473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fontAlgn="base"/>
            <a:r>
              <a:rPr lang="en-US" dirty="0"/>
              <a:t>Describe the purpose of our design principles </a:t>
            </a:r>
          </a:p>
          <a:p>
            <a:pPr lvl="1" fontAlgn="base"/>
            <a:r>
              <a:rPr lang="en-US" dirty="0"/>
              <a:t>List 5 object-oriented design principles and illustrate their expression in code</a:t>
            </a:r>
          </a:p>
          <a:p>
            <a:pPr lvl="1" fontAlgn="base"/>
            <a:r>
              <a:rPr lang="en-US" dirty="0"/>
              <a:t>Identify some violations of the principles and suggest ways to mitigate them</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E42A2-F763-418E-9FF2-6FA3A78BD1CC}"/>
              </a:ext>
            </a:extLst>
          </p:cNvPr>
          <p:cNvSpPr>
            <a:spLocks noGrp="1"/>
          </p:cNvSpPr>
          <p:nvPr>
            <p:ph type="title"/>
          </p:nvPr>
        </p:nvSpPr>
        <p:spPr/>
        <p:txBody>
          <a:bodyPr/>
          <a:lstStyle/>
          <a:p>
            <a:r>
              <a:rPr lang="en-US" dirty="0"/>
              <a:t>Principle 4: Favor Dynamic Dispatch Over Conditionals</a:t>
            </a:r>
          </a:p>
        </p:txBody>
      </p:sp>
      <p:sp>
        <p:nvSpPr>
          <p:cNvPr id="3" name="Content Placeholder 2">
            <a:extLst>
              <a:ext uri="{FF2B5EF4-FFF2-40B4-BE49-F238E27FC236}">
                <a16:creationId xmlns:a16="http://schemas.microsoft.com/office/drawing/2014/main" id="{D83E4D5E-EE33-4D19-9255-1D4B5A9C02DB}"/>
              </a:ext>
            </a:extLst>
          </p:cNvPr>
          <p:cNvSpPr>
            <a:spLocks noGrp="1"/>
          </p:cNvSpPr>
          <p:nvPr>
            <p:ph idx="1"/>
          </p:nvPr>
        </p:nvSpPr>
        <p:spPr/>
        <p:txBody>
          <a:bodyPr/>
          <a:lstStyle/>
          <a:p>
            <a:r>
              <a:rPr lang="en-US" dirty="0"/>
              <a:t>We already saw a flavor of this in the income-tax example.</a:t>
            </a:r>
          </a:p>
          <a:p>
            <a:r>
              <a:rPr lang="en-US" dirty="0"/>
              <a:t>Let's look at another example.</a:t>
            </a:r>
          </a:p>
          <a:p>
            <a:endParaRPr lang="en-US" dirty="0"/>
          </a:p>
        </p:txBody>
      </p:sp>
      <p:sp>
        <p:nvSpPr>
          <p:cNvPr id="4" name="Slide Number Placeholder 3">
            <a:extLst>
              <a:ext uri="{FF2B5EF4-FFF2-40B4-BE49-F238E27FC236}">
                <a16:creationId xmlns:a16="http://schemas.microsoft.com/office/drawing/2014/main" id="{A0AA7C4D-7EE4-48DD-B267-3443C8C713EB}"/>
              </a:ext>
            </a:extLst>
          </p:cNvPr>
          <p:cNvSpPr>
            <a:spLocks noGrp="1"/>
          </p:cNvSpPr>
          <p:nvPr>
            <p:ph type="sldNum" sz="quarter" idx="12"/>
          </p:nvPr>
        </p:nvSpPr>
        <p:spPr/>
        <p:txBody>
          <a:bodyPr/>
          <a:lstStyle/>
          <a:p>
            <a:fld id="{20F37917-FD3A-4669-9018-DA04BCDD3D75}" type="slidenum">
              <a:rPr lang="en-US" smtClean="0"/>
              <a:t>20</a:t>
            </a:fld>
            <a:endParaRPr lang="en-US"/>
          </a:p>
        </p:txBody>
      </p:sp>
    </p:spTree>
    <p:extLst>
      <p:ext uri="{BB962C8B-B14F-4D97-AF65-F5344CB8AC3E}">
        <p14:creationId xmlns:p14="http://schemas.microsoft.com/office/powerpoint/2010/main" val="859030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D32E5-D681-4DA6-84A8-D60E7408AA90}"/>
              </a:ext>
            </a:extLst>
          </p:cNvPr>
          <p:cNvSpPr>
            <a:spLocks noGrp="1"/>
          </p:cNvSpPr>
          <p:nvPr>
            <p:ph type="title"/>
          </p:nvPr>
        </p:nvSpPr>
        <p:spPr/>
        <p:txBody>
          <a:bodyPr/>
          <a:lstStyle/>
          <a:p>
            <a:r>
              <a:rPr lang="en-US" dirty="0"/>
              <a:t>A Tiny Shape-Manipulation System</a:t>
            </a:r>
          </a:p>
        </p:txBody>
      </p:sp>
      <p:sp>
        <p:nvSpPr>
          <p:cNvPr id="3" name="Content Placeholder 2">
            <a:extLst>
              <a:ext uri="{FF2B5EF4-FFF2-40B4-BE49-F238E27FC236}">
                <a16:creationId xmlns:a16="http://schemas.microsoft.com/office/drawing/2014/main" id="{70D0DEB5-0236-428A-896C-1387B98F3A32}"/>
              </a:ext>
            </a:extLst>
          </p:cNvPr>
          <p:cNvSpPr>
            <a:spLocks noGrp="1"/>
          </p:cNvSpPr>
          <p:nvPr>
            <p:ph idx="1"/>
          </p:nvPr>
        </p:nvSpPr>
        <p:spPr/>
        <p:txBody>
          <a:bodyPr>
            <a:normAutofit lnSpcReduction="10000"/>
          </a:bodyPr>
          <a:lstStyle/>
          <a:p>
            <a:r>
              <a:rPr lang="en-US" dirty="0"/>
              <a:t>Represent three kinds of shapes:</a:t>
            </a:r>
          </a:p>
          <a:p>
            <a:pPr lvl="1"/>
            <a:r>
              <a:rPr lang="en-US" dirty="0"/>
              <a:t>circle, </a:t>
            </a:r>
          </a:p>
          <a:p>
            <a:pPr lvl="1"/>
            <a:r>
              <a:rPr lang="en-US" dirty="0"/>
              <a:t>square</a:t>
            </a:r>
          </a:p>
          <a:p>
            <a:pPr lvl="1"/>
            <a:r>
              <a:rPr lang="en-US" dirty="0"/>
              <a:t>compound of two shapes</a:t>
            </a:r>
          </a:p>
          <a:p>
            <a:r>
              <a:rPr lang="en-US" dirty="0"/>
              <a:t>Each shape exists at a particular position on the screen </a:t>
            </a:r>
          </a:p>
          <a:p>
            <a:r>
              <a:rPr lang="en-US" dirty="0"/>
              <a:t>The system must support 2 operations on shapes</a:t>
            </a:r>
          </a:p>
          <a:p>
            <a:pPr lvl="1"/>
            <a:r>
              <a:rPr lang="en-US" dirty="0"/>
              <a:t>weight : Shape -&gt; number</a:t>
            </a:r>
          </a:p>
          <a:p>
            <a:pPr lvl="2"/>
            <a:r>
              <a:rPr lang="en-US" dirty="0"/>
              <a:t>RETURNS: the weight of the given shape, assuming that each shape weighs 1 gram per pixel of area</a:t>
            </a:r>
          </a:p>
          <a:p>
            <a:pPr lvl="1"/>
            <a:r>
              <a:rPr lang="en-US" dirty="0"/>
              <a:t>translate : Shape, dx, </a:t>
            </a:r>
            <a:r>
              <a:rPr lang="en-US" dirty="0" err="1"/>
              <a:t>dy</a:t>
            </a:r>
            <a:r>
              <a:rPr lang="en-US" dirty="0"/>
              <a:t> -&gt; Shape</a:t>
            </a:r>
          </a:p>
          <a:p>
            <a:pPr lvl="2"/>
            <a:r>
              <a:rPr lang="en-US" dirty="0"/>
              <a:t>Returns a shape like the original, but translated by (dx, </a:t>
            </a:r>
            <a:r>
              <a:rPr lang="en-US" dirty="0" err="1"/>
              <a:t>dy</a:t>
            </a:r>
            <a:r>
              <a:rPr lang="en-US" dirty="0"/>
              <a:t>)</a:t>
            </a:r>
          </a:p>
          <a:p>
            <a:endParaRPr lang="en-US" dirty="0"/>
          </a:p>
        </p:txBody>
      </p:sp>
      <p:sp>
        <p:nvSpPr>
          <p:cNvPr id="4" name="Slide Number Placeholder 3">
            <a:extLst>
              <a:ext uri="{FF2B5EF4-FFF2-40B4-BE49-F238E27FC236}">
                <a16:creationId xmlns:a16="http://schemas.microsoft.com/office/drawing/2014/main" id="{C65B21B9-237F-436F-B77C-1986123A6D54}"/>
              </a:ext>
            </a:extLst>
          </p:cNvPr>
          <p:cNvSpPr>
            <a:spLocks noGrp="1"/>
          </p:cNvSpPr>
          <p:nvPr>
            <p:ph type="sldNum" sz="quarter" idx="12"/>
          </p:nvPr>
        </p:nvSpPr>
        <p:spPr/>
        <p:txBody>
          <a:bodyPr/>
          <a:lstStyle/>
          <a:p>
            <a:fld id="{20F37917-FD3A-4669-9018-DA04BCDD3D75}" type="slidenum">
              <a:rPr lang="en-US" smtClean="0"/>
              <a:pPr/>
              <a:t>21</a:t>
            </a:fld>
            <a:endParaRPr lang="en-US"/>
          </a:p>
        </p:txBody>
      </p:sp>
      <p:grpSp>
        <p:nvGrpSpPr>
          <p:cNvPr id="41" name="Group 40">
            <a:extLst>
              <a:ext uri="{FF2B5EF4-FFF2-40B4-BE49-F238E27FC236}">
                <a16:creationId xmlns:a16="http://schemas.microsoft.com/office/drawing/2014/main" id="{006F7A37-8484-451C-BCB5-538C0A863EF7}"/>
              </a:ext>
            </a:extLst>
          </p:cNvPr>
          <p:cNvGrpSpPr/>
          <p:nvPr/>
        </p:nvGrpSpPr>
        <p:grpSpPr>
          <a:xfrm>
            <a:off x="9044940" y="3675829"/>
            <a:ext cx="2743200" cy="2929070"/>
            <a:chOff x="9622302" y="2257866"/>
            <a:chExt cx="1731498" cy="2025746"/>
          </a:xfrm>
        </p:grpSpPr>
        <p:cxnSp>
          <p:nvCxnSpPr>
            <p:cNvPr id="13" name="Straight Arrow Connector 12">
              <a:extLst>
                <a:ext uri="{FF2B5EF4-FFF2-40B4-BE49-F238E27FC236}">
                  <a16:creationId xmlns:a16="http://schemas.microsoft.com/office/drawing/2014/main" id="{93D5DDCB-8EE9-4444-9B9B-DC68EE71EC8B}"/>
                </a:ext>
              </a:extLst>
            </p:cNvPr>
            <p:cNvCxnSpPr>
              <a:cxnSpLocks/>
            </p:cNvCxnSpPr>
            <p:nvPr/>
          </p:nvCxnSpPr>
          <p:spPr>
            <a:xfrm flipV="1">
              <a:off x="9622302" y="2257866"/>
              <a:ext cx="0" cy="2011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9CCEAC1-7204-406C-85F0-83ECE797F4DD}"/>
                </a:ext>
              </a:extLst>
            </p:cNvPr>
            <p:cNvCxnSpPr/>
            <p:nvPr/>
          </p:nvCxnSpPr>
          <p:spPr>
            <a:xfrm>
              <a:off x="9629335" y="4283612"/>
              <a:ext cx="17244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Flowchart: Connector 18">
              <a:extLst>
                <a:ext uri="{FF2B5EF4-FFF2-40B4-BE49-F238E27FC236}">
                  <a16:creationId xmlns:a16="http://schemas.microsoft.com/office/drawing/2014/main" id="{631A26EA-06B1-479D-8860-421D69EFED31}"/>
                </a:ext>
              </a:extLst>
            </p:cNvPr>
            <p:cNvSpPr/>
            <p:nvPr/>
          </p:nvSpPr>
          <p:spPr>
            <a:xfrm>
              <a:off x="10019256" y="3616042"/>
              <a:ext cx="88230" cy="98708"/>
            </a:xfrm>
            <a:prstGeom prst="flowChartConnector">
              <a:avLst/>
            </a:prstGeom>
            <a:solidFill>
              <a:schemeClr val="tx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22" name="Straight Connector 21">
              <a:extLst>
                <a:ext uri="{FF2B5EF4-FFF2-40B4-BE49-F238E27FC236}">
                  <a16:creationId xmlns:a16="http://schemas.microsoft.com/office/drawing/2014/main" id="{BFDED993-C6D2-4B91-BBE9-61A2C2A507DF}"/>
                </a:ext>
              </a:extLst>
            </p:cNvPr>
            <p:cNvCxnSpPr>
              <a:cxnSpLocks/>
              <a:stCxn id="19" idx="2"/>
            </p:cNvCxnSpPr>
            <p:nvPr/>
          </p:nvCxnSpPr>
          <p:spPr>
            <a:xfrm>
              <a:off x="10019256" y="3665396"/>
              <a:ext cx="545524" cy="1043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0E24CF4-5B7C-4EF2-98CF-00E636718650}"/>
                </a:ext>
              </a:extLst>
            </p:cNvPr>
            <p:cNvCxnSpPr>
              <a:cxnSpLocks/>
            </p:cNvCxnSpPr>
            <p:nvPr/>
          </p:nvCxnSpPr>
          <p:spPr>
            <a:xfrm flipV="1">
              <a:off x="10564779" y="3307032"/>
              <a:ext cx="0" cy="36879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F02FEA9-4653-4984-B360-C00ABD4FFE5E}"/>
                </a:ext>
              </a:extLst>
            </p:cNvPr>
            <p:cNvCxnSpPr>
              <a:cxnSpLocks/>
              <a:stCxn id="19" idx="7"/>
            </p:cNvCxnSpPr>
            <p:nvPr/>
          </p:nvCxnSpPr>
          <p:spPr>
            <a:xfrm flipV="1">
              <a:off x="10094565" y="3247244"/>
              <a:ext cx="424494" cy="383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Flowchart: Connector 35">
              <a:extLst>
                <a:ext uri="{FF2B5EF4-FFF2-40B4-BE49-F238E27FC236}">
                  <a16:creationId xmlns:a16="http://schemas.microsoft.com/office/drawing/2014/main" id="{9B5207ED-DD96-4744-9BEC-CEA45AC69FE0}"/>
                </a:ext>
              </a:extLst>
            </p:cNvPr>
            <p:cNvSpPr/>
            <p:nvPr/>
          </p:nvSpPr>
          <p:spPr>
            <a:xfrm>
              <a:off x="10519059" y="3208323"/>
              <a:ext cx="88230" cy="98708"/>
            </a:xfrm>
            <a:prstGeom prst="flowChartConnector">
              <a:avLst/>
            </a:prstGeom>
            <a:solidFill>
              <a:schemeClr val="tx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37" name="TextBox 36">
              <a:extLst>
                <a:ext uri="{FF2B5EF4-FFF2-40B4-BE49-F238E27FC236}">
                  <a16:creationId xmlns:a16="http://schemas.microsoft.com/office/drawing/2014/main" id="{A637A90D-D727-4277-B8C0-8A073ECD7DD9}"/>
                </a:ext>
              </a:extLst>
            </p:cNvPr>
            <p:cNvSpPr txBox="1"/>
            <p:nvPr/>
          </p:nvSpPr>
          <p:spPr>
            <a:xfrm>
              <a:off x="10176051" y="3667778"/>
              <a:ext cx="315516" cy="251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sz="1200" dirty="0">
                  <a:solidFill>
                    <a:schemeClr val="tx1"/>
                  </a:solidFill>
                </a:rPr>
                <a:t>dx</a:t>
              </a:r>
            </a:p>
          </p:txBody>
        </p:sp>
        <p:sp>
          <p:nvSpPr>
            <p:cNvPr id="38" name="TextBox 37">
              <a:extLst>
                <a:ext uri="{FF2B5EF4-FFF2-40B4-BE49-F238E27FC236}">
                  <a16:creationId xmlns:a16="http://schemas.microsoft.com/office/drawing/2014/main" id="{4C3255ED-9227-47E7-9E12-5575CEAC7BEF}"/>
                </a:ext>
              </a:extLst>
            </p:cNvPr>
            <p:cNvSpPr txBox="1"/>
            <p:nvPr/>
          </p:nvSpPr>
          <p:spPr>
            <a:xfrm>
              <a:off x="10545145" y="3333213"/>
              <a:ext cx="315516" cy="251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sz="1200" dirty="0" err="1">
                  <a:solidFill>
                    <a:schemeClr val="tx1"/>
                  </a:solidFill>
                </a:rPr>
                <a:t>dy</a:t>
              </a:r>
              <a:endParaRPr lang="en-US" sz="1200" dirty="0">
                <a:solidFill>
                  <a:schemeClr val="tx1"/>
                </a:solidFill>
              </a:endParaRPr>
            </a:p>
          </p:txBody>
        </p:sp>
        <p:sp>
          <p:nvSpPr>
            <p:cNvPr id="39" name="TextBox 38">
              <a:extLst>
                <a:ext uri="{FF2B5EF4-FFF2-40B4-BE49-F238E27FC236}">
                  <a16:creationId xmlns:a16="http://schemas.microsoft.com/office/drawing/2014/main" id="{4525303E-92BD-42D4-98B5-8984A2089493}"/>
                </a:ext>
              </a:extLst>
            </p:cNvPr>
            <p:cNvSpPr txBox="1"/>
            <p:nvPr/>
          </p:nvSpPr>
          <p:spPr>
            <a:xfrm>
              <a:off x="9819817" y="3614965"/>
              <a:ext cx="315516" cy="251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sz="1200" dirty="0">
                  <a:solidFill>
                    <a:schemeClr val="tx1"/>
                  </a:solidFill>
                </a:rPr>
                <a:t>p</a:t>
              </a:r>
            </a:p>
          </p:txBody>
        </p:sp>
        <p:sp>
          <p:nvSpPr>
            <p:cNvPr id="40" name="TextBox 39">
              <a:extLst>
                <a:ext uri="{FF2B5EF4-FFF2-40B4-BE49-F238E27FC236}">
                  <a16:creationId xmlns:a16="http://schemas.microsoft.com/office/drawing/2014/main" id="{7FE5477D-7A3B-4B00-927F-57F3CCA82D05}"/>
                </a:ext>
              </a:extLst>
            </p:cNvPr>
            <p:cNvSpPr txBox="1"/>
            <p:nvPr/>
          </p:nvSpPr>
          <p:spPr>
            <a:xfrm>
              <a:off x="10628037" y="3025296"/>
              <a:ext cx="315516" cy="251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sz="1200" dirty="0">
                  <a:solidFill>
                    <a:schemeClr val="tx1"/>
                  </a:solidFill>
                </a:rPr>
                <a:t>p + (</a:t>
              </a:r>
              <a:r>
                <a:rPr lang="en-US" sz="1200" dirty="0" err="1">
                  <a:solidFill>
                    <a:schemeClr val="tx1"/>
                  </a:solidFill>
                </a:rPr>
                <a:t>dx,dy</a:t>
              </a:r>
              <a:r>
                <a:rPr lang="en-US" sz="1200" dirty="0">
                  <a:solidFill>
                    <a:schemeClr val="tx1"/>
                  </a:solidFill>
                </a:rPr>
                <a:t>)</a:t>
              </a:r>
            </a:p>
          </p:txBody>
        </p:sp>
      </p:grpSp>
    </p:spTree>
    <p:extLst>
      <p:ext uri="{BB962C8B-B14F-4D97-AF65-F5344CB8AC3E}">
        <p14:creationId xmlns:p14="http://schemas.microsoft.com/office/powerpoint/2010/main" val="1706209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249F9-EF03-4C7F-8847-353134A11854}"/>
              </a:ext>
            </a:extLst>
          </p:cNvPr>
          <p:cNvSpPr>
            <a:spLocks noGrp="1"/>
          </p:cNvSpPr>
          <p:nvPr>
            <p:ph type="title"/>
          </p:nvPr>
        </p:nvSpPr>
        <p:spPr/>
        <p:txBody>
          <a:bodyPr/>
          <a:lstStyle/>
          <a:p>
            <a:r>
              <a:rPr lang="en-US" dirty="0"/>
              <a:t>Solution with conditionals (1)</a:t>
            </a:r>
          </a:p>
        </p:txBody>
      </p:sp>
      <p:sp>
        <p:nvSpPr>
          <p:cNvPr id="4" name="Slide Number Placeholder 3">
            <a:extLst>
              <a:ext uri="{FF2B5EF4-FFF2-40B4-BE49-F238E27FC236}">
                <a16:creationId xmlns:a16="http://schemas.microsoft.com/office/drawing/2014/main" id="{DEBA7733-CB47-4890-9A21-764B148610C8}"/>
              </a:ext>
            </a:extLst>
          </p:cNvPr>
          <p:cNvSpPr>
            <a:spLocks noGrp="1"/>
          </p:cNvSpPr>
          <p:nvPr>
            <p:ph type="sldNum" sz="quarter" idx="12"/>
          </p:nvPr>
        </p:nvSpPr>
        <p:spPr/>
        <p:txBody>
          <a:bodyPr/>
          <a:lstStyle/>
          <a:p>
            <a:fld id="{20F37917-FD3A-4669-9018-DA04BCDD3D75}" type="slidenum">
              <a:rPr lang="en-US" smtClean="0"/>
              <a:t>22</a:t>
            </a:fld>
            <a:endParaRPr lang="en-US"/>
          </a:p>
        </p:txBody>
      </p:sp>
      <p:sp>
        <p:nvSpPr>
          <p:cNvPr id="5" name="Rectangle 4">
            <a:extLst>
              <a:ext uri="{FF2B5EF4-FFF2-40B4-BE49-F238E27FC236}">
                <a16:creationId xmlns:a16="http://schemas.microsoft.com/office/drawing/2014/main" id="{BD12B7D6-420D-452C-9EA0-36FB137403EA}"/>
              </a:ext>
            </a:extLst>
          </p:cNvPr>
          <p:cNvSpPr/>
          <p:nvPr/>
        </p:nvSpPr>
        <p:spPr>
          <a:xfrm>
            <a:off x="747932" y="1502688"/>
            <a:ext cx="9092418" cy="5355312"/>
          </a:xfrm>
          <a:prstGeom prst="rect">
            <a:avLst/>
          </a:prstGeom>
        </p:spPr>
        <p:txBody>
          <a:bodyPr wrap="square">
            <a:spAutoFit/>
          </a:bodyPr>
          <a:lstStyle/>
          <a:p>
            <a:r>
              <a:rPr lang="en-US" dirty="0">
                <a:solidFill>
                  <a:srgbClr val="0000FF"/>
                </a:solidFill>
                <a:latin typeface="Consolas" panose="020B0609020204030204" pitchFamily="49" charset="0"/>
              </a:rPr>
              <a:t>type</a:t>
            </a:r>
            <a:r>
              <a:rPr lang="en-US" dirty="0">
                <a:solidFill>
                  <a:srgbClr val="000000"/>
                </a:solidFill>
                <a:latin typeface="Consolas" panose="020B0609020204030204" pitchFamily="49" charset="0"/>
              </a:rPr>
              <a:t> Shape = Circle | Square | Compound</a:t>
            </a:r>
          </a:p>
          <a:p>
            <a:r>
              <a:rPr lang="en-US" dirty="0">
                <a:solidFill>
                  <a:srgbClr val="008000"/>
                </a:solidFill>
                <a:latin typeface="Consolas" panose="020B0609020204030204" pitchFamily="49" charset="0"/>
              </a:rPr>
              <a:t>// radius, side in pixels, must be &gt;= 0</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type</a:t>
            </a:r>
            <a:r>
              <a:rPr lang="en-US" dirty="0">
                <a:solidFill>
                  <a:srgbClr val="000000"/>
                </a:solidFill>
                <a:latin typeface="Consolas" panose="020B0609020204030204" pitchFamily="49" charset="0"/>
              </a:rPr>
              <a:t> Circle =   { type: </a:t>
            </a:r>
            <a:r>
              <a:rPr lang="en-US" dirty="0">
                <a:solidFill>
                  <a:srgbClr val="A31515"/>
                </a:solidFill>
                <a:latin typeface="Consolas" panose="020B0609020204030204" pitchFamily="49" charset="0"/>
              </a:rPr>
              <a:t>"Circle"</a:t>
            </a:r>
            <a:r>
              <a:rPr lang="en-US" dirty="0">
                <a:solidFill>
                  <a:srgbClr val="000000"/>
                </a:solidFill>
                <a:latin typeface="Consolas" panose="020B0609020204030204" pitchFamily="49" charset="0"/>
              </a:rPr>
              <a:t>, pos: </a:t>
            </a:r>
            <a:r>
              <a:rPr lang="en-US" dirty="0" err="1">
                <a:solidFill>
                  <a:srgbClr val="000000"/>
                </a:solidFill>
                <a:latin typeface="Consolas" panose="020B0609020204030204" pitchFamily="49" charset="0"/>
              </a:rPr>
              <a:t>ScreenPosition</a:t>
            </a:r>
            <a:r>
              <a:rPr lang="en-US" dirty="0">
                <a:solidFill>
                  <a:srgbClr val="000000"/>
                </a:solidFill>
                <a:latin typeface="Consolas" panose="020B0609020204030204" pitchFamily="49" charset="0"/>
              </a:rPr>
              <a:t>, radius: number }</a:t>
            </a:r>
          </a:p>
          <a:p>
            <a:r>
              <a:rPr lang="en-US" dirty="0">
                <a:solidFill>
                  <a:srgbClr val="0000FF"/>
                </a:solidFill>
                <a:latin typeface="Consolas" panose="020B0609020204030204" pitchFamily="49" charset="0"/>
              </a:rPr>
              <a:t>type</a:t>
            </a:r>
            <a:r>
              <a:rPr lang="en-US" dirty="0">
                <a:solidFill>
                  <a:srgbClr val="000000"/>
                </a:solidFill>
                <a:latin typeface="Consolas" panose="020B0609020204030204" pitchFamily="49" charset="0"/>
              </a:rPr>
              <a:t> Square =   { type: </a:t>
            </a:r>
            <a:r>
              <a:rPr lang="en-US" dirty="0">
                <a:solidFill>
                  <a:srgbClr val="A31515"/>
                </a:solidFill>
                <a:latin typeface="Consolas" panose="020B0609020204030204" pitchFamily="49" charset="0"/>
              </a:rPr>
              <a:t>"Square"</a:t>
            </a:r>
            <a:r>
              <a:rPr lang="en-US" dirty="0">
                <a:solidFill>
                  <a:srgbClr val="000000"/>
                </a:solidFill>
                <a:latin typeface="Consolas" panose="020B0609020204030204" pitchFamily="49" charset="0"/>
              </a:rPr>
              <a:t>, pos: </a:t>
            </a:r>
            <a:r>
              <a:rPr lang="en-US" dirty="0" err="1">
                <a:solidFill>
                  <a:srgbClr val="000000"/>
                </a:solidFill>
                <a:latin typeface="Consolas" panose="020B0609020204030204" pitchFamily="49" charset="0"/>
              </a:rPr>
              <a:t>ScreenPosition</a:t>
            </a:r>
            <a:r>
              <a:rPr lang="en-US" dirty="0">
                <a:solidFill>
                  <a:srgbClr val="000000"/>
                </a:solidFill>
                <a:latin typeface="Consolas" panose="020B0609020204030204" pitchFamily="49" charset="0"/>
              </a:rPr>
              <a:t>, side: number }</a:t>
            </a:r>
          </a:p>
          <a:p>
            <a:r>
              <a:rPr lang="en-US" dirty="0">
                <a:solidFill>
                  <a:srgbClr val="0000FF"/>
                </a:solidFill>
                <a:latin typeface="Consolas" panose="020B0609020204030204" pitchFamily="49" charset="0"/>
              </a:rPr>
              <a:t>type</a:t>
            </a:r>
            <a:r>
              <a:rPr lang="en-US" dirty="0">
                <a:solidFill>
                  <a:srgbClr val="000000"/>
                </a:solidFill>
                <a:latin typeface="Consolas" panose="020B0609020204030204" pitchFamily="49" charset="0"/>
              </a:rPr>
              <a:t> Compound = { type: </a:t>
            </a:r>
            <a:r>
              <a:rPr lang="en-US" dirty="0">
                <a:solidFill>
                  <a:srgbClr val="A31515"/>
                </a:solidFill>
                <a:latin typeface="Consolas" panose="020B0609020204030204" pitchFamily="49" charset="0"/>
              </a:rPr>
              <a:t>"Compound"</a:t>
            </a:r>
            <a:r>
              <a:rPr lang="en-US" dirty="0">
                <a:solidFill>
                  <a:srgbClr val="000000"/>
                </a:solidFill>
                <a:latin typeface="Consolas" panose="020B0609020204030204" pitchFamily="49" charset="0"/>
              </a:rPr>
              <a:t>, front: Shape, back: Shape }</a:t>
            </a:r>
          </a:p>
          <a:p>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return weight of the shape, assuming each shape weighs</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1 gram per pixel of area.  </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weightOfShape</a:t>
            </a:r>
            <a:r>
              <a:rPr lang="en-US" dirty="0">
                <a:solidFill>
                  <a:srgbClr val="000000"/>
                </a:solidFill>
                <a:latin typeface="Consolas" panose="020B0609020204030204" pitchFamily="49" charset="0"/>
              </a:rPr>
              <a:t>(s: Shape): number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switch</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s.type</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case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"Circle"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Math.PI</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s.radius</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s.radius</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case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"Square"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s.side</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s.side</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case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"Compound"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weightOfShape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s.front</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weightOfShape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s.back</a:t>
            </a:r>
            <a:r>
              <a:rPr lang="en-US" dirty="0">
                <a:solidFill>
                  <a:srgbClr val="000000"/>
                </a:solidFill>
                <a:latin typeface="Consolas" panose="020B0609020204030204" pitchFamily="49" charset="0"/>
              </a:rPr>
              <a:t>)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364458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F866-BFA8-44FD-8E4C-1707C474BDDF}"/>
              </a:ext>
            </a:extLst>
          </p:cNvPr>
          <p:cNvSpPr>
            <a:spLocks noGrp="1"/>
          </p:cNvSpPr>
          <p:nvPr>
            <p:ph type="title"/>
          </p:nvPr>
        </p:nvSpPr>
        <p:spPr/>
        <p:txBody>
          <a:bodyPr/>
          <a:lstStyle/>
          <a:p>
            <a:r>
              <a:rPr lang="en-US" dirty="0"/>
              <a:t>Solution with conditionals (2)</a:t>
            </a:r>
          </a:p>
        </p:txBody>
      </p:sp>
      <p:sp>
        <p:nvSpPr>
          <p:cNvPr id="4" name="Slide Number Placeholder 3">
            <a:extLst>
              <a:ext uri="{FF2B5EF4-FFF2-40B4-BE49-F238E27FC236}">
                <a16:creationId xmlns:a16="http://schemas.microsoft.com/office/drawing/2014/main" id="{C49185D0-55EB-4DEA-BF5B-E85E26922645}"/>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5" name="Rectangle 4">
            <a:extLst>
              <a:ext uri="{FF2B5EF4-FFF2-40B4-BE49-F238E27FC236}">
                <a16:creationId xmlns:a16="http://schemas.microsoft.com/office/drawing/2014/main" id="{4F2AD3E3-2AEB-4D66-96C4-E18A6EB48A7B}"/>
              </a:ext>
            </a:extLst>
          </p:cNvPr>
          <p:cNvSpPr/>
          <p:nvPr/>
        </p:nvSpPr>
        <p:spPr>
          <a:xfrm>
            <a:off x="935501" y="1460599"/>
            <a:ext cx="10607040" cy="4801314"/>
          </a:xfrm>
          <a:prstGeom prst="rect">
            <a:avLst/>
          </a:prstGeom>
        </p:spPr>
        <p:txBody>
          <a:bodyPr wrap="square">
            <a:spAutoFit/>
          </a:bodyPr>
          <a:lstStyle/>
          <a:p>
            <a:r>
              <a:rPr lang="en-US" dirty="0">
                <a:solidFill>
                  <a:srgbClr val="008000"/>
                </a:solidFill>
                <a:latin typeface="Consolas" panose="020B0609020204030204" pitchFamily="49" charset="0"/>
              </a:rPr>
              <a:t>// returns a shape like the original, but translated by dx, </a:t>
            </a:r>
            <a:r>
              <a:rPr lang="en-US" dirty="0" err="1">
                <a:solidFill>
                  <a:srgbClr val="008000"/>
                </a:solidFill>
                <a:latin typeface="Consolas" panose="020B0609020204030204" pitchFamily="49" charset="0"/>
              </a:rPr>
              <a:t>dy</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translateShape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s:Shape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dx:number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dy:number</a:t>
            </a:r>
            <a:r>
              <a:rPr lang="en-US" dirty="0">
                <a:solidFill>
                  <a:srgbClr val="000000"/>
                </a:solidFill>
                <a:latin typeface="Consolas" panose="020B0609020204030204" pitchFamily="49" charset="0"/>
              </a:rPr>
              <a:t>):Shape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switch</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s.type</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case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"Circle"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{type: </a:t>
            </a:r>
            <a:r>
              <a:rPr lang="en-US" dirty="0">
                <a:solidFill>
                  <a:srgbClr val="A31515"/>
                </a:solidFill>
                <a:latin typeface="Consolas" panose="020B0609020204030204" pitchFamily="49" charset="0"/>
              </a:rPr>
              <a:t>"Circle"</a:t>
            </a:r>
            <a:r>
              <a:rPr lang="en-US" dirty="0">
                <a:solidFill>
                  <a:srgbClr val="000000"/>
                </a:solidFill>
                <a:latin typeface="Consolas" panose="020B0609020204030204" pitchFamily="49" charset="0"/>
              </a:rPr>
              <a:t>, pos: </a:t>
            </a:r>
            <a:r>
              <a:rPr lang="en-US" dirty="0" err="1">
                <a:solidFill>
                  <a:srgbClr val="000000"/>
                </a:solidFill>
                <a:latin typeface="Consolas" panose="020B0609020204030204" pitchFamily="49" charset="0"/>
              </a:rPr>
              <a:t>translatePosition</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s.pos,dx,dy</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radius: </a:t>
            </a:r>
            <a:r>
              <a:rPr lang="en-US" dirty="0" err="1">
                <a:solidFill>
                  <a:srgbClr val="000000"/>
                </a:solidFill>
                <a:latin typeface="Consolas" panose="020B0609020204030204" pitchFamily="49" charset="0"/>
              </a:rPr>
              <a:t>s.radius</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type:</a:t>
            </a:r>
            <a:r>
              <a:rPr lang="en-US" dirty="0" err="1">
                <a:solidFill>
                  <a:srgbClr val="A31515"/>
                </a:solidFill>
                <a:latin typeface="Consolas" panose="020B0609020204030204" pitchFamily="49" charset="0"/>
              </a:rPr>
              <a:t>"Square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pos: </a:t>
            </a:r>
            <a:r>
              <a:rPr lang="en-US" dirty="0" err="1">
                <a:solidFill>
                  <a:srgbClr val="000000"/>
                </a:solidFill>
                <a:latin typeface="Consolas" panose="020B0609020204030204" pitchFamily="49" charset="0"/>
              </a:rPr>
              <a:t>translatePosition</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s.pos,dx,dy</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side: </a:t>
            </a:r>
            <a:r>
              <a:rPr lang="en-US" dirty="0" err="1">
                <a:solidFill>
                  <a:srgbClr val="000000"/>
                </a:solidFill>
                <a:latin typeface="Consolas" panose="020B0609020204030204" pitchFamily="49" charset="0"/>
              </a:rPr>
              <a:t>s.side</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case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"Compound"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type:  </a:t>
            </a:r>
            <a:r>
              <a:rPr lang="en-US" dirty="0">
                <a:solidFill>
                  <a:srgbClr val="A31515"/>
                </a:solidFill>
                <a:latin typeface="Consolas" panose="020B0609020204030204" pitchFamily="49" charset="0"/>
              </a:rPr>
              <a:t>"Compound"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front: </a:t>
            </a:r>
            <a:r>
              <a:rPr lang="en-US" dirty="0" err="1">
                <a:solidFill>
                  <a:srgbClr val="000000"/>
                </a:solidFill>
                <a:latin typeface="Consolas" panose="020B0609020204030204" pitchFamily="49" charset="0"/>
              </a:rPr>
              <a:t>translateShape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s.front</a:t>
            </a:r>
            <a:r>
              <a:rPr lang="en-US" dirty="0">
                <a:solidFill>
                  <a:srgbClr val="000000"/>
                </a:solidFill>
                <a:latin typeface="Consolas" panose="020B0609020204030204" pitchFamily="49" charset="0"/>
              </a:rPr>
              <a:t>, dx, </a:t>
            </a:r>
            <a:r>
              <a:rPr lang="en-US" dirty="0" err="1">
                <a:solidFill>
                  <a:srgbClr val="000000"/>
                </a:solidFill>
                <a:latin typeface="Consolas" panose="020B0609020204030204" pitchFamily="49" charset="0"/>
              </a:rPr>
              <a:t>dy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back:  </a:t>
            </a:r>
            <a:r>
              <a:rPr lang="en-US" dirty="0" err="1">
                <a:solidFill>
                  <a:srgbClr val="000000"/>
                </a:solidFill>
                <a:latin typeface="Consolas" panose="020B0609020204030204" pitchFamily="49" charset="0"/>
              </a:rPr>
              <a:t>translateShape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s.back</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dx,dy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766179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0E266-F988-4312-B63C-A4EF4C90FA6F}"/>
              </a:ext>
            </a:extLst>
          </p:cNvPr>
          <p:cNvSpPr>
            <a:spLocks noGrp="1"/>
          </p:cNvSpPr>
          <p:nvPr>
            <p:ph type="title"/>
          </p:nvPr>
        </p:nvSpPr>
        <p:spPr/>
        <p:txBody>
          <a:bodyPr/>
          <a:lstStyle/>
          <a:p>
            <a:r>
              <a:rPr lang="en-US" dirty="0"/>
              <a:t>What's more likely to change?</a:t>
            </a:r>
          </a:p>
        </p:txBody>
      </p:sp>
      <p:sp>
        <p:nvSpPr>
          <p:cNvPr id="3" name="Content Placeholder 2">
            <a:extLst>
              <a:ext uri="{FF2B5EF4-FFF2-40B4-BE49-F238E27FC236}">
                <a16:creationId xmlns:a16="http://schemas.microsoft.com/office/drawing/2014/main" id="{01B20901-7A6C-4002-ADCC-7C8F64F01DD2}"/>
              </a:ext>
            </a:extLst>
          </p:cNvPr>
          <p:cNvSpPr>
            <a:spLocks noGrp="1"/>
          </p:cNvSpPr>
          <p:nvPr>
            <p:ph idx="1"/>
          </p:nvPr>
        </p:nvSpPr>
        <p:spPr/>
        <p:txBody>
          <a:bodyPr/>
          <a:lstStyle/>
          <a:p>
            <a:r>
              <a:rPr lang="en-US" dirty="0"/>
              <a:t>There will be more new functions, but the set of shapes will be the same</a:t>
            </a:r>
          </a:p>
          <a:p>
            <a:pPr lvl="1"/>
            <a:r>
              <a:rPr lang="en-US" dirty="0"/>
              <a:t>Then this solution is pretty good– you can always add more functions to the system</a:t>
            </a:r>
          </a:p>
          <a:p>
            <a:r>
              <a:rPr lang="en-US" dirty="0"/>
              <a:t>The set of shapes is likely to differ a lot, but the set of functions will be pretty much the same</a:t>
            </a:r>
          </a:p>
          <a:p>
            <a:pPr lvl="1"/>
            <a:r>
              <a:rPr lang="en-US" dirty="0"/>
              <a:t>Yuck! You'll need to go through and change the code in each of the functions</a:t>
            </a:r>
          </a:p>
          <a:p>
            <a:pPr lvl="1"/>
            <a:endParaRPr lang="en-US" dirty="0"/>
          </a:p>
        </p:txBody>
      </p:sp>
      <p:sp>
        <p:nvSpPr>
          <p:cNvPr id="4" name="Slide Number Placeholder 3">
            <a:extLst>
              <a:ext uri="{FF2B5EF4-FFF2-40B4-BE49-F238E27FC236}">
                <a16:creationId xmlns:a16="http://schemas.microsoft.com/office/drawing/2014/main" id="{4EBDD4B5-F822-4D64-93F0-6D5AF2811F51}"/>
              </a:ext>
            </a:extLst>
          </p:cNvPr>
          <p:cNvSpPr>
            <a:spLocks noGrp="1"/>
          </p:cNvSpPr>
          <p:nvPr>
            <p:ph type="sldNum" sz="quarter" idx="12"/>
          </p:nvPr>
        </p:nvSpPr>
        <p:spPr/>
        <p:txBody>
          <a:bodyPr/>
          <a:lstStyle/>
          <a:p>
            <a:fld id="{20F37917-FD3A-4669-9018-DA04BCDD3D75}" type="slidenum">
              <a:rPr lang="en-US" smtClean="0"/>
              <a:t>24</a:t>
            </a:fld>
            <a:endParaRPr lang="en-US"/>
          </a:p>
        </p:txBody>
      </p:sp>
    </p:spTree>
    <p:extLst>
      <p:ext uri="{BB962C8B-B14F-4D97-AF65-F5344CB8AC3E}">
        <p14:creationId xmlns:p14="http://schemas.microsoft.com/office/powerpoint/2010/main" val="1225039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9E959-78BA-4B37-A55D-2175769D1EAC}"/>
              </a:ext>
            </a:extLst>
          </p:cNvPr>
          <p:cNvSpPr>
            <a:spLocks noGrp="1"/>
          </p:cNvSpPr>
          <p:nvPr>
            <p:ph type="title"/>
          </p:nvPr>
        </p:nvSpPr>
        <p:spPr/>
        <p:txBody>
          <a:bodyPr/>
          <a:lstStyle/>
          <a:p>
            <a:r>
              <a:rPr lang="en-US" dirty="0"/>
              <a:t>Interfaces to the rescue!</a:t>
            </a:r>
          </a:p>
        </p:txBody>
      </p:sp>
      <p:sp>
        <p:nvSpPr>
          <p:cNvPr id="4" name="Slide Number Placeholder 3">
            <a:extLst>
              <a:ext uri="{FF2B5EF4-FFF2-40B4-BE49-F238E27FC236}">
                <a16:creationId xmlns:a16="http://schemas.microsoft.com/office/drawing/2014/main" id="{A8F470EC-3447-40B7-A454-B8416D0CA6BF}"/>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5" name="Rectangle 4">
            <a:extLst>
              <a:ext uri="{FF2B5EF4-FFF2-40B4-BE49-F238E27FC236}">
                <a16:creationId xmlns:a16="http://schemas.microsoft.com/office/drawing/2014/main" id="{A46BFA20-E53C-4635-813B-8B3B5D21828C}"/>
              </a:ext>
            </a:extLst>
          </p:cNvPr>
          <p:cNvSpPr/>
          <p:nvPr/>
        </p:nvSpPr>
        <p:spPr>
          <a:xfrm>
            <a:off x="1212165" y="1789502"/>
            <a:ext cx="9338603" cy="2031325"/>
          </a:xfrm>
          <a:prstGeom prst="rect">
            <a:avLst/>
          </a:prstGeom>
        </p:spPr>
        <p:txBody>
          <a:bodyPr wrap="square">
            <a:spAutoFit/>
          </a:bodyPr>
          <a:lstStyle/>
          <a:p>
            <a:r>
              <a:rPr lang="en-US" dirty="0">
                <a:solidFill>
                  <a:srgbClr val="008000"/>
                </a:solidFill>
                <a:latin typeface="Consolas" panose="020B0609020204030204" pitchFamily="49" charset="0"/>
              </a:rPr>
              <a:t>// a Shape is anything that has a weight method and a translate method </a:t>
            </a:r>
          </a:p>
          <a:p>
            <a:r>
              <a:rPr lang="en-US" dirty="0">
                <a:solidFill>
                  <a:srgbClr val="008000"/>
                </a:solidFill>
                <a:latin typeface="Consolas" panose="020B0609020204030204" pitchFamily="49" charset="0"/>
              </a:rPr>
              <a:t>// that have the right meaning.</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MEANING OF WEIGHT AND TRANSLATE GOES HERE...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Shape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weightOfShape</a:t>
            </a:r>
            <a:r>
              <a:rPr lang="en-US" dirty="0">
                <a:solidFill>
                  <a:srgbClr val="000000"/>
                </a:solidFill>
                <a:latin typeface="Consolas" panose="020B0609020204030204" pitchFamily="49" charset="0"/>
              </a:rPr>
              <a:t> () : number,</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translateShape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dx:number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dy:number</a:t>
            </a:r>
            <a:r>
              <a:rPr lang="en-US" dirty="0">
                <a:solidFill>
                  <a:srgbClr val="000000"/>
                </a:solidFill>
                <a:latin typeface="Consolas" panose="020B0609020204030204" pitchFamily="49" charset="0"/>
              </a:rPr>
              <a:t>) : Shape</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291775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87132-F53D-455D-BB34-1EFB638B0105}"/>
              </a:ext>
            </a:extLst>
          </p:cNvPr>
          <p:cNvSpPr>
            <a:spLocks noGrp="1"/>
          </p:cNvSpPr>
          <p:nvPr>
            <p:ph type="title"/>
          </p:nvPr>
        </p:nvSpPr>
        <p:spPr/>
        <p:txBody>
          <a:bodyPr/>
          <a:lstStyle/>
          <a:p>
            <a:r>
              <a:rPr lang="en-US" dirty="0"/>
              <a:t>Represent each shape as a class implementing the Shape interface</a:t>
            </a:r>
          </a:p>
        </p:txBody>
      </p:sp>
      <p:sp>
        <p:nvSpPr>
          <p:cNvPr id="4" name="Slide Number Placeholder 3">
            <a:extLst>
              <a:ext uri="{FF2B5EF4-FFF2-40B4-BE49-F238E27FC236}">
                <a16:creationId xmlns:a16="http://schemas.microsoft.com/office/drawing/2014/main" id="{9C94C30F-1443-4B25-9C2F-030D94B71BFD}"/>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5" name="Rectangle 4">
            <a:extLst>
              <a:ext uri="{FF2B5EF4-FFF2-40B4-BE49-F238E27FC236}">
                <a16:creationId xmlns:a16="http://schemas.microsoft.com/office/drawing/2014/main" id="{6AD40764-B3FA-44D1-B169-988A0B639B4D}"/>
              </a:ext>
            </a:extLst>
          </p:cNvPr>
          <p:cNvSpPr/>
          <p:nvPr/>
        </p:nvSpPr>
        <p:spPr>
          <a:xfrm>
            <a:off x="838200" y="1726425"/>
            <a:ext cx="11133406" cy="3970318"/>
          </a:xfrm>
          <a:prstGeom prst="rect">
            <a:avLst/>
          </a:prstGeom>
        </p:spPr>
        <p:txBody>
          <a:bodyPr wrap="square">
            <a:spAutoFit/>
          </a:bodyPr>
          <a:lstStyle/>
          <a:p>
            <a:r>
              <a:rPr lang="en-US" dirty="0">
                <a:solidFill>
                  <a:srgbClr val="008000"/>
                </a:solidFill>
                <a:latin typeface="Consolas" panose="020B0609020204030204" pitchFamily="49" charset="0"/>
              </a:rPr>
              <a:t>// radius in pixels, must be &gt;= 0</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Circle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Shape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pos: </a:t>
            </a:r>
            <a:r>
              <a:rPr lang="en-US" dirty="0" err="1">
                <a:solidFill>
                  <a:srgbClr val="000000"/>
                </a:solidFill>
                <a:latin typeface="Consolas" panose="020B0609020204030204" pitchFamily="49" charset="0"/>
              </a:rPr>
              <a:t>ScreenPosition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radius: number</a:t>
            </a:r>
          </a:p>
          <a:p>
            <a:r>
              <a:rPr lang="en-US" dirty="0">
                <a:solidFill>
                  <a:srgbClr val="000000"/>
                </a:solidFill>
                <a:latin typeface="Consolas" panose="020B0609020204030204" pitchFamily="49" charset="0"/>
              </a:rPr>
              <a:t>    ) {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weightOfShape</a:t>
            </a:r>
            <a:r>
              <a:rPr lang="en-US" dirty="0">
                <a:solidFill>
                  <a:srgbClr val="000000"/>
                </a:solidFill>
                <a:latin typeface="Consolas" panose="020B0609020204030204" pitchFamily="49" charset="0"/>
              </a:rPr>
              <a:t> () : number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Math.PI</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.radius</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.radius</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translateShape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dx:number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dy:number</a:t>
            </a:r>
            <a:r>
              <a:rPr lang="en-US" dirty="0">
                <a:solidFill>
                  <a:srgbClr val="000000"/>
                </a:solidFill>
                <a:latin typeface="Consolas" panose="020B0609020204030204" pitchFamily="49" charset="0"/>
              </a:rPr>
              <a:t>) : Circle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Circle(</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translatePosition</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.pos</a:t>
            </a:r>
            <a:r>
              <a:rPr lang="en-US" dirty="0">
                <a:solidFill>
                  <a:srgbClr val="000000"/>
                </a:solidFill>
                <a:latin typeface="Consolas" panose="020B0609020204030204" pitchFamily="49" charset="0"/>
              </a:rPr>
              <a:t>, dx, </a:t>
            </a:r>
            <a:r>
              <a:rPr lang="en-US" dirty="0" err="1">
                <a:solidFill>
                  <a:srgbClr val="000000"/>
                </a:solidFill>
                <a:latin typeface="Consolas" panose="020B0609020204030204" pitchFamily="49" charset="0"/>
              </a:rPr>
              <a:t>dy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.radius</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1821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E1857-9703-4DB0-B64E-24034196C9BE}"/>
              </a:ext>
            </a:extLst>
          </p:cNvPr>
          <p:cNvSpPr>
            <a:spLocks noGrp="1"/>
          </p:cNvSpPr>
          <p:nvPr>
            <p:ph type="title"/>
          </p:nvPr>
        </p:nvSpPr>
        <p:spPr/>
        <p:txBody>
          <a:bodyPr/>
          <a:lstStyle/>
          <a:p>
            <a:r>
              <a:rPr lang="en-US" dirty="0"/>
              <a:t>Represent each Shape as a class (2)</a:t>
            </a:r>
          </a:p>
        </p:txBody>
      </p:sp>
      <p:sp>
        <p:nvSpPr>
          <p:cNvPr id="4" name="Slide Number Placeholder 3">
            <a:extLst>
              <a:ext uri="{FF2B5EF4-FFF2-40B4-BE49-F238E27FC236}">
                <a16:creationId xmlns:a16="http://schemas.microsoft.com/office/drawing/2014/main" id="{99A45632-1A2B-44FC-9465-696982CA6118}"/>
              </a:ext>
            </a:extLst>
          </p:cNvPr>
          <p:cNvSpPr>
            <a:spLocks noGrp="1"/>
          </p:cNvSpPr>
          <p:nvPr>
            <p:ph type="sldNum" sz="quarter" idx="12"/>
          </p:nvPr>
        </p:nvSpPr>
        <p:spPr/>
        <p:txBody>
          <a:bodyPr/>
          <a:lstStyle/>
          <a:p>
            <a:fld id="{20F37917-FD3A-4669-9018-DA04BCDD3D75}" type="slidenum">
              <a:rPr lang="en-US" smtClean="0"/>
              <a:t>27</a:t>
            </a:fld>
            <a:endParaRPr lang="en-US"/>
          </a:p>
        </p:txBody>
      </p:sp>
      <p:sp>
        <p:nvSpPr>
          <p:cNvPr id="5" name="Rectangle 4">
            <a:extLst>
              <a:ext uri="{FF2B5EF4-FFF2-40B4-BE49-F238E27FC236}">
                <a16:creationId xmlns:a16="http://schemas.microsoft.com/office/drawing/2014/main" id="{0233F4A5-42F6-430D-9FB2-83BEE9F7B03A}"/>
              </a:ext>
            </a:extLst>
          </p:cNvPr>
          <p:cNvSpPr/>
          <p:nvPr/>
        </p:nvSpPr>
        <p:spPr>
          <a:xfrm>
            <a:off x="1008184" y="1726425"/>
            <a:ext cx="8944707" cy="3139321"/>
          </a:xfrm>
          <a:prstGeom prst="rect">
            <a:avLst/>
          </a:prstGeom>
        </p:spPr>
        <p:txBody>
          <a:bodyPr wrap="square">
            <a:spAutoFit/>
          </a:bodyPr>
          <a:lstStyle/>
          <a:p>
            <a:r>
              <a:rPr lang="en-US" dirty="0">
                <a:solidFill>
                  <a:srgbClr val="008000"/>
                </a:solidFill>
                <a:latin typeface="Consolas" panose="020B0609020204030204" pitchFamily="49" charset="0"/>
              </a:rPr>
              <a:t>// side in pixels, must be &gt;= 0</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Square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Shape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pos:ScreenPosition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side:number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weightOfShape</a:t>
            </a:r>
            <a:r>
              <a:rPr lang="en-US" dirty="0">
                <a:solidFill>
                  <a:srgbClr val="000000"/>
                </a:solidFill>
                <a:latin typeface="Consolas" panose="020B0609020204030204" pitchFamily="49" charset="0"/>
              </a:rPr>
              <a:t> () : number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.side</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.side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translateShape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dx:number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dy:number</a:t>
            </a:r>
            <a:r>
              <a:rPr lang="en-US" dirty="0">
                <a:solidFill>
                  <a:srgbClr val="000000"/>
                </a:solidFill>
                <a:latin typeface="Consolas" panose="020B0609020204030204" pitchFamily="49" charset="0"/>
              </a:rPr>
              <a:t>) : Square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Square(</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translatePosition</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.pos</a:t>
            </a:r>
            <a:r>
              <a:rPr lang="en-US" dirty="0">
                <a:solidFill>
                  <a:srgbClr val="000000"/>
                </a:solidFill>
                <a:latin typeface="Consolas" panose="020B0609020204030204" pitchFamily="49" charset="0"/>
              </a:rPr>
              <a:t>, dx, </a:t>
            </a:r>
            <a:r>
              <a:rPr lang="en-US" dirty="0" err="1">
                <a:solidFill>
                  <a:srgbClr val="000000"/>
                </a:solidFill>
                <a:latin typeface="Consolas" panose="020B0609020204030204" pitchFamily="49" charset="0"/>
              </a:rPr>
              <a:t>dy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.side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70009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D8F01-8FE5-4DE4-A8D6-B5D474CFBAE4}"/>
              </a:ext>
            </a:extLst>
          </p:cNvPr>
          <p:cNvSpPr>
            <a:spLocks noGrp="1"/>
          </p:cNvSpPr>
          <p:nvPr>
            <p:ph type="title"/>
          </p:nvPr>
        </p:nvSpPr>
        <p:spPr/>
        <p:txBody>
          <a:bodyPr/>
          <a:lstStyle/>
          <a:p>
            <a:r>
              <a:rPr lang="en-US" dirty="0"/>
              <a:t>Represent each Shape as a class (3)</a:t>
            </a:r>
          </a:p>
        </p:txBody>
      </p:sp>
      <p:sp>
        <p:nvSpPr>
          <p:cNvPr id="4" name="Slide Number Placeholder 3">
            <a:extLst>
              <a:ext uri="{FF2B5EF4-FFF2-40B4-BE49-F238E27FC236}">
                <a16:creationId xmlns:a16="http://schemas.microsoft.com/office/drawing/2014/main" id="{3D9108B7-4FDD-411B-80D1-3AA62703FF2D}"/>
              </a:ext>
            </a:extLst>
          </p:cNvPr>
          <p:cNvSpPr>
            <a:spLocks noGrp="1"/>
          </p:cNvSpPr>
          <p:nvPr>
            <p:ph type="sldNum" sz="quarter" idx="12"/>
          </p:nvPr>
        </p:nvSpPr>
        <p:spPr/>
        <p:txBody>
          <a:bodyPr/>
          <a:lstStyle/>
          <a:p>
            <a:fld id="{20F37917-FD3A-4669-9018-DA04BCDD3D75}" type="slidenum">
              <a:rPr lang="en-US" smtClean="0"/>
              <a:t>28</a:t>
            </a:fld>
            <a:endParaRPr lang="en-US"/>
          </a:p>
        </p:txBody>
      </p:sp>
      <p:sp>
        <p:nvSpPr>
          <p:cNvPr id="5" name="Rectangle 4">
            <a:extLst>
              <a:ext uri="{FF2B5EF4-FFF2-40B4-BE49-F238E27FC236}">
                <a16:creationId xmlns:a16="http://schemas.microsoft.com/office/drawing/2014/main" id="{FFE008D7-0F71-4634-B276-03A51BA8CABB}"/>
              </a:ext>
            </a:extLst>
          </p:cNvPr>
          <p:cNvSpPr/>
          <p:nvPr/>
        </p:nvSpPr>
        <p:spPr>
          <a:xfrm>
            <a:off x="838200" y="1726425"/>
            <a:ext cx="9128760" cy="3416320"/>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Compound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Shape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front:Shape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back:Shape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weightOfShape</a:t>
            </a:r>
            <a:r>
              <a:rPr lang="en-US" dirty="0">
                <a:solidFill>
                  <a:srgbClr val="000000"/>
                </a:solidFill>
                <a:latin typeface="Consolas" panose="020B0609020204030204" pitchFamily="49" charset="0"/>
              </a:rPr>
              <a:t> (): number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.front.weightOfShape</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.back.weightOfShape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translateShape</a:t>
            </a:r>
            <a:r>
              <a:rPr lang="en-US" dirty="0">
                <a:solidFill>
                  <a:srgbClr val="000000"/>
                </a:solidFill>
                <a:latin typeface="Consolas" panose="020B0609020204030204" pitchFamily="49" charset="0"/>
              </a:rPr>
              <a:t> (dx: number, </a:t>
            </a:r>
            <a:r>
              <a:rPr lang="en-US" dirty="0" err="1">
                <a:solidFill>
                  <a:srgbClr val="000000"/>
                </a:solidFill>
                <a:latin typeface="Consolas" panose="020B0609020204030204" pitchFamily="49" charset="0"/>
              </a:rPr>
              <a:t>dy</a:t>
            </a:r>
            <a:r>
              <a:rPr lang="en-US" dirty="0">
                <a:solidFill>
                  <a:srgbClr val="000000"/>
                </a:solidFill>
                <a:latin typeface="Consolas" panose="020B0609020204030204" pitchFamily="49" charset="0"/>
              </a:rPr>
              <a:t>: number)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Compound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.front.translateShape</a:t>
            </a:r>
            <a:r>
              <a:rPr lang="en-US" dirty="0">
                <a:solidFill>
                  <a:srgbClr val="000000"/>
                </a:solidFill>
                <a:latin typeface="Consolas" panose="020B0609020204030204" pitchFamily="49" charset="0"/>
              </a:rPr>
              <a:t>(dx, </a:t>
            </a:r>
            <a:r>
              <a:rPr lang="en-US" dirty="0" err="1">
                <a:solidFill>
                  <a:srgbClr val="000000"/>
                </a:solidFill>
                <a:latin typeface="Consolas" panose="020B0609020204030204" pitchFamily="49" charset="0"/>
              </a:rPr>
              <a:t>dy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.back.translateShape</a:t>
            </a:r>
            <a:r>
              <a:rPr lang="en-US" dirty="0">
                <a:solidFill>
                  <a:srgbClr val="000000"/>
                </a:solidFill>
                <a:latin typeface="Consolas" panose="020B0609020204030204" pitchFamily="49" charset="0"/>
              </a:rPr>
              <a:t>(dx, </a:t>
            </a:r>
            <a:r>
              <a:rPr lang="en-US" dirty="0" err="1">
                <a:solidFill>
                  <a:srgbClr val="000000"/>
                </a:solidFill>
                <a:latin typeface="Consolas" panose="020B0609020204030204" pitchFamily="49" charset="0"/>
              </a:rPr>
              <a:t>dy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776744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8957-0386-4E6E-8723-C7ACE18332AE}"/>
              </a:ext>
            </a:extLst>
          </p:cNvPr>
          <p:cNvSpPr>
            <a:spLocks noGrp="1"/>
          </p:cNvSpPr>
          <p:nvPr>
            <p:ph type="title"/>
          </p:nvPr>
        </p:nvSpPr>
        <p:spPr/>
        <p:txBody>
          <a:bodyPr/>
          <a:lstStyle/>
          <a:p>
            <a:r>
              <a:rPr lang="en-US" dirty="0"/>
              <a:t>This is "classic" object-oriented design</a:t>
            </a:r>
          </a:p>
        </p:txBody>
      </p:sp>
      <p:sp>
        <p:nvSpPr>
          <p:cNvPr id="3" name="Content Placeholder 2">
            <a:extLst>
              <a:ext uri="{FF2B5EF4-FFF2-40B4-BE49-F238E27FC236}">
                <a16:creationId xmlns:a16="http://schemas.microsoft.com/office/drawing/2014/main" id="{ED6A26C3-7B78-4D93-88F6-9462EE73789E}"/>
              </a:ext>
            </a:extLst>
          </p:cNvPr>
          <p:cNvSpPr>
            <a:spLocks noGrp="1"/>
          </p:cNvSpPr>
          <p:nvPr>
            <p:ph idx="1"/>
          </p:nvPr>
        </p:nvSpPr>
        <p:spPr/>
        <p:txBody>
          <a:bodyPr/>
          <a:lstStyle/>
          <a:p>
            <a:r>
              <a:rPr lang="en-US" dirty="0"/>
              <a:t>Let's look at this graphically...</a:t>
            </a:r>
          </a:p>
        </p:txBody>
      </p:sp>
      <p:sp>
        <p:nvSpPr>
          <p:cNvPr id="4" name="Slide Number Placeholder 3">
            <a:extLst>
              <a:ext uri="{FF2B5EF4-FFF2-40B4-BE49-F238E27FC236}">
                <a16:creationId xmlns:a16="http://schemas.microsoft.com/office/drawing/2014/main" id="{2CF9F721-0E13-4982-85A2-9982B91B5393}"/>
              </a:ext>
            </a:extLst>
          </p:cNvPr>
          <p:cNvSpPr>
            <a:spLocks noGrp="1"/>
          </p:cNvSpPr>
          <p:nvPr>
            <p:ph type="sldNum" sz="quarter" idx="12"/>
          </p:nvPr>
        </p:nvSpPr>
        <p:spPr/>
        <p:txBody>
          <a:bodyPr/>
          <a:lstStyle/>
          <a:p>
            <a:fld id="{20F37917-FD3A-4669-9018-DA04BCDD3D75}" type="slidenum">
              <a:rPr lang="en-US" smtClean="0"/>
              <a:t>29</a:t>
            </a:fld>
            <a:endParaRPr lang="en-US"/>
          </a:p>
        </p:txBody>
      </p:sp>
    </p:spTree>
    <p:extLst>
      <p:ext uri="{BB962C8B-B14F-4D97-AF65-F5344CB8AC3E}">
        <p14:creationId xmlns:p14="http://schemas.microsoft.com/office/powerpoint/2010/main" val="3942520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7B5D-FB6C-436E-B15E-6071C1AF4E43}"/>
              </a:ext>
            </a:extLst>
          </p:cNvPr>
          <p:cNvSpPr>
            <a:spLocks noGrp="1"/>
          </p:cNvSpPr>
          <p:nvPr>
            <p:ph type="title"/>
          </p:nvPr>
        </p:nvSpPr>
        <p:spPr/>
        <p:txBody>
          <a:bodyPr/>
          <a:lstStyle/>
          <a:p>
            <a:r>
              <a:rPr lang="en-US" dirty="0"/>
              <a:t>Outline of this lesson</a:t>
            </a:r>
          </a:p>
        </p:txBody>
      </p:sp>
      <p:sp>
        <p:nvSpPr>
          <p:cNvPr id="3" name="Content Placeholder 2">
            <a:extLst>
              <a:ext uri="{FF2B5EF4-FFF2-40B4-BE49-F238E27FC236}">
                <a16:creationId xmlns:a16="http://schemas.microsoft.com/office/drawing/2014/main" id="{A35947AF-DDC1-4EDB-B11F-00E505483FD1}"/>
              </a:ext>
            </a:extLst>
          </p:cNvPr>
          <p:cNvSpPr>
            <a:spLocks noGrp="1"/>
          </p:cNvSpPr>
          <p:nvPr>
            <p:ph idx="1"/>
          </p:nvPr>
        </p:nvSpPr>
        <p:spPr/>
        <p:txBody>
          <a:bodyPr/>
          <a:lstStyle/>
          <a:p>
            <a:pPr marL="514350" indent="-514350">
              <a:buFont typeface="+mj-lt"/>
              <a:buAutoNum type="arabicPeriod"/>
            </a:pPr>
            <a:r>
              <a:rPr lang="en-US" dirty="0"/>
              <a:t>Reminder: </a:t>
            </a:r>
          </a:p>
          <a:p>
            <a:pPr lvl="1"/>
            <a:r>
              <a:rPr lang="en-US" dirty="0"/>
              <a:t>the purposes of the principles</a:t>
            </a:r>
          </a:p>
          <a:p>
            <a:pPr lvl="1"/>
            <a:r>
              <a:rPr lang="en-US" dirty="0"/>
              <a:t>Difficulties the principles should help with</a:t>
            </a:r>
          </a:p>
          <a:p>
            <a:pPr marL="514350" indent="-514350">
              <a:buFont typeface="+mj-lt"/>
              <a:buAutoNum type="arabicPeriod"/>
            </a:pPr>
            <a:r>
              <a:rPr lang="en-US" dirty="0"/>
              <a:t>Five principles for OO systems</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80BD1BF0-3FF8-4C70-9176-0B4EFBC93609}"/>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9867875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Original vs. OO organization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07510485"/>
              </p:ext>
            </p:extLst>
          </p:nvPr>
        </p:nvGraphicFramePr>
        <p:xfrm>
          <a:off x="2804160" y="2156460"/>
          <a:ext cx="6583680" cy="111252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tblGrid>
              <a:tr h="370840">
                <a:tc>
                  <a:txBody>
                    <a:bodyPr/>
                    <a:lstStyle/>
                    <a:p>
                      <a:r>
                        <a:rPr lang="en-US" dirty="0"/>
                        <a:t>Original:</a:t>
                      </a:r>
                    </a:p>
                  </a:txBody>
                  <a:tcPr/>
                </a:tc>
                <a:tc>
                  <a:txBody>
                    <a:bodyPr/>
                    <a:lstStyle/>
                    <a:p>
                      <a:r>
                        <a:rPr lang="en-US" dirty="0"/>
                        <a:t>Square</a:t>
                      </a:r>
                    </a:p>
                  </a:txBody>
                  <a:tcPr/>
                </a:tc>
                <a:tc>
                  <a:txBody>
                    <a:bodyPr/>
                    <a:lstStyle/>
                    <a:p>
                      <a:r>
                        <a:rPr lang="en-US" dirty="0"/>
                        <a:t>Circle</a:t>
                      </a:r>
                    </a:p>
                  </a:txBody>
                  <a:tcPr/>
                </a:tc>
                <a:tc>
                  <a:txBody>
                    <a:bodyPr/>
                    <a:lstStyle/>
                    <a:p>
                      <a:r>
                        <a:rPr lang="en-US" dirty="0"/>
                        <a:t>Compound</a:t>
                      </a:r>
                    </a:p>
                  </a:txBody>
                  <a:tcPr/>
                </a:tc>
                <a:extLst>
                  <a:ext uri="{0D108BD9-81ED-4DB2-BD59-A6C34878D82A}">
                    <a16:rowId xmlns:a16="http://schemas.microsoft.com/office/drawing/2014/main" val="10000"/>
                  </a:ext>
                </a:extLst>
              </a:tr>
              <a:tr h="370840">
                <a:tc>
                  <a:txBody>
                    <a:bodyPr/>
                    <a:lstStyle/>
                    <a:p>
                      <a:r>
                        <a:rPr lang="en-US" dirty="0"/>
                        <a:t>weight</a:t>
                      </a:r>
                    </a:p>
                  </a:txBody>
                  <a:tcPr>
                    <a:solidFill>
                      <a:schemeClr val="accent1">
                        <a:lumMod val="40000"/>
                        <a:lumOff val="6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extLst>
                  <a:ext uri="{0D108BD9-81ED-4DB2-BD59-A6C34878D82A}">
                    <a16:rowId xmlns:a16="http://schemas.microsoft.com/office/drawing/2014/main" val="10001"/>
                  </a:ext>
                </a:extLst>
              </a:tr>
              <a:tr h="370840">
                <a:tc>
                  <a:txBody>
                    <a:bodyPr/>
                    <a:lstStyle/>
                    <a:p>
                      <a:r>
                        <a:rPr lang="en-US" dirty="0"/>
                        <a:t>translate</a:t>
                      </a:r>
                    </a:p>
                  </a:txBody>
                  <a:tcPr>
                    <a:solidFill>
                      <a:schemeClr val="accent1">
                        <a:lumMod val="20000"/>
                        <a:lumOff val="8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extLst>
                  <a:ext uri="{0D108BD9-81ED-4DB2-BD59-A6C34878D82A}">
                    <a16:rowId xmlns:a16="http://schemas.microsoft.com/office/drawing/2014/main" val="10002"/>
                  </a:ext>
                </a:extLst>
              </a:tr>
            </a:tbl>
          </a:graphicData>
        </a:graphic>
      </p:graphicFrame>
      <p:sp>
        <p:nvSpPr>
          <p:cNvPr id="13" name="Slide Number Placeholder 12"/>
          <p:cNvSpPr>
            <a:spLocks noGrp="1"/>
          </p:cNvSpPr>
          <p:nvPr>
            <p:ph type="sldNum" sz="quarter" idx="12"/>
          </p:nvPr>
        </p:nvSpPr>
        <p:spPr/>
        <p:txBody>
          <a:bodyPr/>
          <a:lstStyle/>
          <a:p>
            <a:fld id="{B6F15528-21DE-4FAA-801E-634DDDAF4B2B}" type="slidenum">
              <a:rPr lang="en-US" smtClean="0"/>
              <a:pPr/>
              <a:t>30</a:t>
            </a:fld>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1336315176"/>
              </p:ext>
            </p:extLst>
          </p:nvPr>
        </p:nvGraphicFramePr>
        <p:xfrm>
          <a:off x="2804160" y="3810000"/>
          <a:ext cx="6583680" cy="112268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tblGrid>
              <a:tr h="381000">
                <a:tc>
                  <a:txBody>
                    <a:bodyPr/>
                    <a:lstStyle/>
                    <a:p>
                      <a:r>
                        <a:rPr lang="en-US" dirty="0"/>
                        <a:t>OO:</a:t>
                      </a:r>
                    </a:p>
                  </a:txBody>
                  <a:tcPr/>
                </a:tc>
                <a:tc>
                  <a:txBody>
                    <a:bodyPr/>
                    <a:lstStyle/>
                    <a:p>
                      <a:r>
                        <a:rPr lang="en-US" dirty="0"/>
                        <a:t>Square</a:t>
                      </a:r>
                    </a:p>
                  </a:txBody>
                  <a:tcPr/>
                </a:tc>
                <a:tc>
                  <a:txBody>
                    <a:bodyPr/>
                    <a:lstStyle/>
                    <a:p>
                      <a:r>
                        <a:rPr lang="en-US" dirty="0"/>
                        <a:t>Circle</a:t>
                      </a:r>
                    </a:p>
                  </a:txBody>
                  <a:tcPr/>
                </a:tc>
                <a:tc>
                  <a:txBody>
                    <a:bodyPr/>
                    <a:lstStyle/>
                    <a:p>
                      <a:r>
                        <a:rPr lang="en-US" dirty="0"/>
                        <a:t>Compound</a:t>
                      </a:r>
                    </a:p>
                  </a:txBody>
                  <a:tcPr/>
                </a:tc>
                <a:extLst>
                  <a:ext uri="{0D108BD9-81ED-4DB2-BD59-A6C34878D82A}">
                    <a16:rowId xmlns:a16="http://schemas.microsoft.com/office/drawing/2014/main" val="10000"/>
                  </a:ext>
                </a:extLst>
              </a:tr>
              <a:tr h="370840">
                <a:tc>
                  <a:txBody>
                    <a:bodyPr/>
                    <a:lstStyle/>
                    <a:p>
                      <a:r>
                        <a:rPr lang="en-US" dirty="0"/>
                        <a:t>weight</a:t>
                      </a:r>
                    </a:p>
                  </a:txBody>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extLst>
                  <a:ext uri="{0D108BD9-81ED-4DB2-BD59-A6C34878D82A}">
                    <a16:rowId xmlns:a16="http://schemas.microsoft.com/office/drawing/2014/main" val="10001"/>
                  </a:ext>
                </a:extLst>
              </a:tr>
              <a:tr h="370840">
                <a:tc>
                  <a:txBody>
                    <a:bodyPr/>
                    <a:lstStyle/>
                    <a:p>
                      <a:r>
                        <a:rPr lang="en-US" dirty="0"/>
                        <a:t>translate</a:t>
                      </a:r>
                    </a:p>
                  </a:txBody>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extLst>
                  <a:ext uri="{0D108BD9-81ED-4DB2-BD59-A6C34878D82A}">
                    <a16:rowId xmlns:a16="http://schemas.microsoft.com/office/drawing/2014/main" val="10002"/>
                  </a:ext>
                </a:extLst>
              </a:tr>
            </a:tbl>
          </a:graphicData>
        </a:graphic>
      </p:graphicFrame>
      <p:sp>
        <p:nvSpPr>
          <p:cNvPr id="3" name="Rectangle 2"/>
          <p:cNvSpPr/>
          <p:nvPr/>
        </p:nvSpPr>
        <p:spPr>
          <a:xfrm>
            <a:off x="9883140" y="1441529"/>
            <a:ext cx="2178650" cy="227076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Here's another way of visualizing the same thing. Here we have six small rectangles corresponding to our six pieces of functionality.</a:t>
            </a:r>
          </a:p>
        </p:txBody>
      </p:sp>
      <p:sp>
        <p:nvSpPr>
          <p:cNvPr id="6" name="Rectangle 5"/>
          <p:cNvSpPr/>
          <p:nvPr/>
        </p:nvSpPr>
        <p:spPr>
          <a:xfrm>
            <a:off x="1843910" y="5240265"/>
            <a:ext cx="4202395" cy="1379196"/>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In the original organization, all the pieces corresponding to </a:t>
            </a:r>
            <a:r>
              <a:rPr lang="en-US" sz="1600" b="1" dirty="0"/>
              <a:t>weight</a:t>
            </a:r>
            <a:r>
              <a:rPr lang="en-US" sz="1600" dirty="0"/>
              <a:t> are written together (symbolized here by outlining them in red), and all the pieces corresponding to </a:t>
            </a:r>
            <a:r>
              <a:rPr lang="en-US" sz="1600" b="1" dirty="0"/>
              <a:t>translate</a:t>
            </a:r>
            <a:r>
              <a:rPr lang="en-US" sz="1600" dirty="0"/>
              <a:t> are written together (outlined in green).</a:t>
            </a:r>
          </a:p>
        </p:txBody>
      </p:sp>
      <p:sp>
        <p:nvSpPr>
          <p:cNvPr id="7" name="Rounded Rectangle 6"/>
          <p:cNvSpPr/>
          <p:nvPr/>
        </p:nvSpPr>
        <p:spPr>
          <a:xfrm>
            <a:off x="4465982" y="2511077"/>
            <a:ext cx="4921857" cy="357809"/>
          </a:xfrm>
          <a:prstGeom prst="roundRect">
            <a:avLst/>
          </a:prstGeom>
          <a:noFill/>
          <a:ln w="38100">
            <a:solidFill>
              <a:srgbClr val="C0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8" name="Rounded Rectangle 7"/>
          <p:cNvSpPr/>
          <p:nvPr/>
        </p:nvSpPr>
        <p:spPr>
          <a:xfrm>
            <a:off x="4465983" y="2905540"/>
            <a:ext cx="4921857" cy="357809"/>
          </a:xfrm>
          <a:prstGeom prst="roundRect">
            <a:avLst/>
          </a:prstGeom>
          <a:noFill/>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9" name="Rectangle 8"/>
          <p:cNvSpPr/>
          <p:nvPr/>
        </p:nvSpPr>
        <p:spPr>
          <a:xfrm>
            <a:off x="6198705" y="5235982"/>
            <a:ext cx="4202395" cy="150274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In the object-oriented organization, all the pieces for </a:t>
            </a:r>
            <a:r>
              <a:rPr lang="en-US" sz="1600" b="1" dirty="0"/>
              <a:t>square</a:t>
            </a:r>
            <a:r>
              <a:rPr lang="en-US" sz="1600" dirty="0"/>
              <a:t> are written together (the red outline in the lower table), all the pieces for </a:t>
            </a:r>
            <a:r>
              <a:rPr lang="en-US" sz="1600" b="1" dirty="0"/>
              <a:t>circle</a:t>
            </a:r>
            <a:r>
              <a:rPr lang="en-US" sz="1600" dirty="0"/>
              <a:t> are written together (the orange outline), and all the pieces for composite are written together (the purple outline).</a:t>
            </a:r>
          </a:p>
        </p:txBody>
      </p:sp>
      <p:sp>
        <p:nvSpPr>
          <p:cNvPr id="10" name="Rounded Rectangle 9"/>
          <p:cNvSpPr/>
          <p:nvPr/>
        </p:nvSpPr>
        <p:spPr>
          <a:xfrm>
            <a:off x="4465982" y="4194314"/>
            <a:ext cx="1580323" cy="738367"/>
          </a:xfrm>
          <a:prstGeom prst="roundRect">
            <a:avLst/>
          </a:prstGeom>
          <a:noFill/>
          <a:ln w="38100">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1" name="Rounded Rectangle 10"/>
          <p:cNvSpPr/>
          <p:nvPr/>
        </p:nvSpPr>
        <p:spPr>
          <a:xfrm>
            <a:off x="6136748" y="4194313"/>
            <a:ext cx="1580323" cy="738367"/>
          </a:xfrm>
          <a:prstGeom prst="roundRect">
            <a:avLst/>
          </a:prstGeom>
          <a:no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2" name="Rounded Rectangle 11"/>
          <p:cNvSpPr/>
          <p:nvPr/>
        </p:nvSpPr>
        <p:spPr>
          <a:xfrm>
            <a:off x="7779354" y="4181061"/>
            <a:ext cx="1580323" cy="738367"/>
          </a:xfrm>
          <a:prstGeom prst="roundRect">
            <a:avLst/>
          </a:prstGeom>
          <a:noFill/>
          <a:ln w="3810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p:cNvGraphicFramePr>
          <p:nvPr>
            <p:extLst>
              <p:ext uri="{D42A27DB-BD31-4B8C-83A1-F6EECF244321}">
                <p14:modId xmlns:p14="http://schemas.microsoft.com/office/powerpoint/2010/main" val="2211792995"/>
              </p:ext>
            </p:extLst>
          </p:nvPr>
        </p:nvGraphicFramePr>
        <p:xfrm>
          <a:off x="2154967" y="3853127"/>
          <a:ext cx="7247615" cy="1122680"/>
        </p:xfrm>
        <a:graphic>
          <a:graphicData uri="http://schemas.openxmlformats.org/drawingml/2006/table">
            <a:tbl>
              <a:tblPr firstRow="1" bandRow="1">
                <a:tableStyleId>{5C22544A-7EE6-4342-B048-85BDC9FD1C3A}</a:tableStyleId>
              </a:tblPr>
              <a:tblGrid>
                <a:gridCol w="1449523">
                  <a:extLst>
                    <a:ext uri="{9D8B030D-6E8A-4147-A177-3AD203B41FA5}">
                      <a16:colId xmlns:a16="http://schemas.microsoft.com/office/drawing/2014/main" val="20000"/>
                    </a:ext>
                  </a:extLst>
                </a:gridCol>
                <a:gridCol w="1449523">
                  <a:extLst>
                    <a:ext uri="{9D8B030D-6E8A-4147-A177-3AD203B41FA5}">
                      <a16:colId xmlns:a16="http://schemas.microsoft.com/office/drawing/2014/main" val="20001"/>
                    </a:ext>
                  </a:extLst>
                </a:gridCol>
                <a:gridCol w="1449523">
                  <a:extLst>
                    <a:ext uri="{9D8B030D-6E8A-4147-A177-3AD203B41FA5}">
                      <a16:colId xmlns:a16="http://schemas.microsoft.com/office/drawing/2014/main" val="20002"/>
                    </a:ext>
                  </a:extLst>
                </a:gridCol>
                <a:gridCol w="1449523">
                  <a:extLst>
                    <a:ext uri="{9D8B030D-6E8A-4147-A177-3AD203B41FA5}">
                      <a16:colId xmlns:a16="http://schemas.microsoft.com/office/drawing/2014/main" val="20003"/>
                    </a:ext>
                  </a:extLst>
                </a:gridCol>
                <a:gridCol w="1449523">
                  <a:extLst>
                    <a:ext uri="{9D8B030D-6E8A-4147-A177-3AD203B41FA5}">
                      <a16:colId xmlns:a16="http://schemas.microsoft.com/office/drawing/2014/main" val="20004"/>
                    </a:ext>
                  </a:extLst>
                </a:gridCol>
              </a:tblGrid>
              <a:tr h="381000">
                <a:tc>
                  <a:txBody>
                    <a:bodyPr/>
                    <a:lstStyle/>
                    <a:p>
                      <a:r>
                        <a:rPr lang="en-US" dirty="0"/>
                        <a:t>OO:</a:t>
                      </a:r>
                    </a:p>
                  </a:txBody>
                  <a:tcPr/>
                </a:tc>
                <a:tc>
                  <a:txBody>
                    <a:bodyPr/>
                    <a:lstStyle/>
                    <a:p>
                      <a:r>
                        <a:rPr lang="en-US" dirty="0"/>
                        <a:t>Square</a:t>
                      </a:r>
                    </a:p>
                  </a:txBody>
                  <a:tcPr/>
                </a:tc>
                <a:tc>
                  <a:txBody>
                    <a:bodyPr/>
                    <a:lstStyle/>
                    <a:p>
                      <a:r>
                        <a:rPr lang="en-US" dirty="0"/>
                        <a:t>Circle</a:t>
                      </a:r>
                    </a:p>
                  </a:txBody>
                  <a:tcPr/>
                </a:tc>
                <a:tc>
                  <a:txBody>
                    <a:bodyPr/>
                    <a:lstStyle/>
                    <a:p>
                      <a:r>
                        <a:rPr lang="en-US" dirty="0"/>
                        <a:t>Compound</a:t>
                      </a:r>
                    </a:p>
                  </a:txBody>
                  <a:tcPr/>
                </a:tc>
                <a:tc>
                  <a:txBody>
                    <a:bodyPr/>
                    <a:lstStyle/>
                    <a:p>
                      <a:r>
                        <a:rPr lang="en-US" dirty="0"/>
                        <a:t>Triangle</a:t>
                      </a:r>
                    </a:p>
                  </a:txBody>
                  <a:tcPr/>
                </a:tc>
                <a:extLst>
                  <a:ext uri="{0D108BD9-81ED-4DB2-BD59-A6C34878D82A}">
                    <a16:rowId xmlns:a16="http://schemas.microsoft.com/office/drawing/2014/main" val="10000"/>
                  </a:ext>
                </a:extLst>
              </a:tr>
              <a:tr h="370840">
                <a:tc>
                  <a:txBody>
                    <a:bodyPr/>
                    <a:lstStyle/>
                    <a:p>
                      <a:r>
                        <a:rPr lang="en-US" dirty="0"/>
                        <a:t>weight</a:t>
                      </a:r>
                    </a:p>
                  </a:txBody>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r>
                        <a:rPr lang="en-US" dirty="0">
                          <a:solidFill>
                            <a:schemeClr val="accent1"/>
                          </a:solidFill>
                        </a:rPr>
                        <a:t>New code</a:t>
                      </a:r>
                    </a:p>
                  </a:txBody>
                  <a:tcPr>
                    <a:solidFill>
                      <a:schemeClr val="bg2">
                        <a:lumMod val="90000"/>
                      </a:schemeClr>
                    </a:solidFill>
                  </a:tcPr>
                </a:tc>
                <a:extLst>
                  <a:ext uri="{0D108BD9-81ED-4DB2-BD59-A6C34878D82A}">
                    <a16:rowId xmlns:a16="http://schemas.microsoft.com/office/drawing/2014/main" val="10001"/>
                  </a:ext>
                </a:extLst>
              </a:tr>
              <a:tr h="370840">
                <a:tc>
                  <a:txBody>
                    <a:bodyPr/>
                    <a:lstStyle/>
                    <a:p>
                      <a:r>
                        <a:rPr lang="en-US" dirty="0"/>
                        <a:t>translate</a:t>
                      </a:r>
                    </a:p>
                  </a:txBody>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r>
                        <a:rPr lang="en-US" dirty="0">
                          <a:solidFill>
                            <a:schemeClr val="accent1"/>
                          </a:solidFill>
                        </a:rPr>
                        <a:t>New code</a:t>
                      </a:r>
                    </a:p>
                  </a:txBody>
                  <a:tcPr>
                    <a:solidFill>
                      <a:schemeClr val="bg2">
                        <a:lumMod val="90000"/>
                      </a:schemeClr>
                    </a:solidFill>
                  </a:tcPr>
                </a:tc>
                <a:extLst>
                  <a:ext uri="{0D108BD9-81ED-4DB2-BD59-A6C34878D82A}">
                    <a16:rowId xmlns:a16="http://schemas.microsoft.com/office/drawing/2014/main" val="10002"/>
                  </a:ext>
                </a:extLst>
              </a:tr>
            </a:tbl>
          </a:graphicData>
        </a:graphic>
      </p:graphicFrame>
      <p:sp>
        <p:nvSpPr>
          <p:cNvPr id="17" name="Rounded Rectangle 16"/>
          <p:cNvSpPr/>
          <p:nvPr/>
        </p:nvSpPr>
        <p:spPr>
          <a:xfrm>
            <a:off x="7944679" y="4181061"/>
            <a:ext cx="1443160" cy="728427"/>
          </a:xfrm>
          <a:prstGeom prst="roundRect">
            <a:avLst/>
          </a:prstGeom>
          <a:noFill/>
          <a:ln w="381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2" name="Title 1"/>
          <p:cNvSpPr>
            <a:spLocks noGrp="1"/>
          </p:cNvSpPr>
          <p:nvPr>
            <p:ph type="title"/>
          </p:nvPr>
        </p:nvSpPr>
        <p:spPr/>
        <p:txBody>
          <a:bodyPr/>
          <a:lstStyle/>
          <a:p>
            <a:r>
              <a:rPr lang="en-US" dirty="0"/>
              <a:t>Adding a New Data Variant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27814059"/>
              </p:ext>
            </p:extLst>
          </p:nvPr>
        </p:nvGraphicFramePr>
        <p:xfrm>
          <a:off x="2140227" y="2156460"/>
          <a:ext cx="7247615" cy="1112520"/>
        </p:xfrm>
        <a:graphic>
          <a:graphicData uri="http://schemas.openxmlformats.org/drawingml/2006/table">
            <a:tbl>
              <a:tblPr firstRow="1" bandRow="1">
                <a:tableStyleId>{5C22544A-7EE6-4342-B048-85BDC9FD1C3A}</a:tableStyleId>
              </a:tblPr>
              <a:tblGrid>
                <a:gridCol w="1449523">
                  <a:extLst>
                    <a:ext uri="{9D8B030D-6E8A-4147-A177-3AD203B41FA5}">
                      <a16:colId xmlns:a16="http://schemas.microsoft.com/office/drawing/2014/main" val="20000"/>
                    </a:ext>
                  </a:extLst>
                </a:gridCol>
                <a:gridCol w="1449523">
                  <a:extLst>
                    <a:ext uri="{9D8B030D-6E8A-4147-A177-3AD203B41FA5}">
                      <a16:colId xmlns:a16="http://schemas.microsoft.com/office/drawing/2014/main" val="20001"/>
                    </a:ext>
                  </a:extLst>
                </a:gridCol>
                <a:gridCol w="1449523">
                  <a:extLst>
                    <a:ext uri="{9D8B030D-6E8A-4147-A177-3AD203B41FA5}">
                      <a16:colId xmlns:a16="http://schemas.microsoft.com/office/drawing/2014/main" val="20002"/>
                    </a:ext>
                  </a:extLst>
                </a:gridCol>
                <a:gridCol w="1449523">
                  <a:extLst>
                    <a:ext uri="{9D8B030D-6E8A-4147-A177-3AD203B41FA5}">
                      <a16:colId xmlns:a16="http://schemas.microsoft.com/office/drawing/2014/main" val="20003"/>
                    </a:ext>
                  </a:extLst>
                </a:gridCol>
                <a:gridCol w="1449523">
                  <a:extLst>
                    <a:ext uri="{9D8B030D-6E8A-4147-A177-3AD203B41FA5}">
                      <a16:colId xmlns:a16="http://schemas.microsoft.com/office/drawing/2014/main" val="20004"/>
                    </a:ext>
                  </a:extLst>
                </a:gridCol>
              </a:tblGrid>
              <a:tr h="370840">
                <a:tc>
                  <a:txBody>
                    <a:bodyPr/>
                    <a:lstStyle/>
                    <a:p>
                      <a:r>
                        <a:rPr lang="en-US" dirty="0"/>
                        <a:t>Original:</a:t>
                      </a:r>
                    </a:p>
                  </a:txBody>
                  <a:tcPr/>
                </a:tc>
                <a:tc>
                  <a:txBody>
                    <a:bodyPr/>
                    <a:lstStyle/>
                    <a:p>
                      <a:r>
                        <a:rPr lang="en-US" dirty="0"/>
                        <a:t>Square</a:t>
                      </a:r>
                    </a:p>
                  </a:txBody>
                  <a:tcPr/>
                </a:tc>
                <a:tc>
                  <a:txBody>
                    <a:bodyPr/>
                    <a:lstStyle/>
                    <a:p>
                      <a:r>
                        <a:rPr lang="en-US" dirty="0"/>
                        <a:t>Circle</a:t>
                      </a:r>
                    </a:p>
                  </a:txBody>
                  <a:tcPr/>
                </a:tc>
                <a:tc>
                  <a:txBody>
                    <a:bodyPr/>
                    <a:lstStyle/>
                    <a:p>
                      <a:r>
                        <a:rPr lang="en-US" dirty="0"/>
                        <a:t>Compound</a:t>
                      </a:r>
                    </a:p>
                  </a:txBody>
                  <a:tcPr/>
                </a:tc>
                <a:tc>
                  <a:txBody>
                    <a:bodyPr/>
                    <a:lstStyle/>
                    <a:p>
                      <a:r>
                        <a:rPr lang="en-US" dirty="0"/>
                        <a:t>Triangle</a:t>
                      </a:r>
                    </a:p>
                  </a:txBody>
                  <a:tcPr/>
                </a:tc>
                <a:extLst>
                  <a:ext uri="{0D108BD9-81ED-4DB2-BD59-A6C34878D82A}">
                    <a16:rowId xmlns:a16="http://schemas.microsoft.com/office/drawing/2014/main" val="10000"/>
                  </a:ext>
                </a:extLst>
              </a:tr>
              <a:tr h="370840">
                <a:tc>
                  <a:txBody>
                    <a:bodyPr/>
                    <a:lstStyle/>
                    <a:p>
                      <a:r>
                        <a:rPr lang="en-US" dirty="0"/>
                        <a:t>weight</a:t>
                      </a:r>
                    </a:p>
                  </a:txBody>
                  <a:tcPr>
                    <a:solidFill>
                      <a:schemeClr val="accent1">
                        <a:lumMod val="40000"/>
                        <a:lumOff val="6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r>
                        <a:rPr lang="en-US" dirty="0">
                          <a:solidFill>
                            <a:schemeClr val="accent2"/>
                          </a:solidFill>
                        </a:rPr>
                        <a:t>New code</a:t>
                      </a:r>
                    </a:p>
                  </a:txBody>
                  <a:tcPr>
                    <a:solidFill>
                      <a:schemeClr val="bg2">
                        <a:lumMod val="90000"/>
                      </a:schemeClr>
                    </a:solidFill>
                  </a:tcPr>
                </a:tc>
                <a:extLst>
                  <a:ext uri="{0D108BD9-81ED-4DB2-BD59-A6C34878D82A}">
                    <a16:rowId xmlns:a16="http://schemas.microsoft.com/office/drawing/2014/main" val="10001"/>
                  </a:ext>
                </a:extLst>
              </a:tr>
              <a:tr h="370840">
                <a:tc>
                  <a:txBody>
                    <a:bodyPr/>
                    <a:lstStyle/>
                    <a:p>
                      <a:r>
                        <a:rPr lang="en-US" dirty="0"/>
                        <a:t>translate</a:t>
                      </a:r>
                    </a:p>
                  </a:txBody>
                  <a:tcPr>
                    <a:solidFill>
                      <a:schemeClr val="accent1">
                        <a:lumMod val="20000"/>
                        <a:lumOff val="8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r>
                        <a:rPr lang="en-US" dirty="0">
                          <a:solidFill>
                            <a:schemeClr val="accent3">
                              <a:lumMod val="75000"/>
                            </a:schemeClr>
                          </a:solidFill>
                        </a:rPr>
                        <a:t>New code</a:t>
                      </a:r>
                    </a:p>
                  </a:txBody>
                  <a:tcPr>
                    <a:solidFill>
                      <a:schemeClr val="bg2">
                        <a:lumMod val="90000"/>
                      </a:schemeClr>
                    </a:solidFill>
                  </a:tcPr>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31</a:t>
            </a:fld>
            <a:endParaRPr lang="en-US"/>
          </a:p>
        </p:txBody>
      </p:sp>
      <p:sp>
        <p:nvSpPr>
          <p:cNvPr id="7" name="Rounded Rectangle 6"/>
          <p:cNvSpPr/>
          <p:nvPr/>
        </p:nvSpPr>
        <p:spPr>
          <a:xfrm>
            <a:off x="3612870" y="2534268"/>
            <a:ext cx="5774970" cy="357809"/>
          </a:xfrm>
          <a:prstGeom prst="roundRect">
            <a:avLst/>
          </a:prstGeom>
          <a:noFill/>
          <a:ln w="38100">
            <a:solidFill>
              <a:srgbClr val="C0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8" name="Rounded Rectangle 7"/>
          <p:cNvSpPr/>
          <p:nvPr/>
        </p:nvSpPr>
        <p:spPr>
          <a:xfrm>
            <a:off x="3612869" y="2901022"/>
            <a:ext cx="5774971" cy="357809"/>
          </a:xfrm>
          <a:prstGeom prst="roundRect">
            <a:avLst/>
          </a:prstGeom>
          <a:noFill/>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0" name="Rounded Rectangle 9"/>
          <p:cNvSpPr/>
          <p:nvPr/>
        </p:nvSpPr>
        <p:spPr>
          <a:xfrm>
            <a:off x="3612869" y="4171122"/>
            <a:ext cx="1419645" cy="738367"/>
          </a:xfrm>
          <a:prstGeom prst="roundRect">
            <a:avLst/>
          </a:prstGeom>
          <a:noFill/>
          <a:ln w="38100">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1" name="Rounded Rectangle 10"/>
          <p:cNvSpPr/>
          <p:nvPr/>
        </p:nvSpPr>
        <p:spPr>
          <a:xfrm>
            <a:off x="5032514" y="4171121"/>
            <a:ext cx="1431235" cy="738367"/>
          </a:xfrm>
          <a:prstGeom prst="roundRect">
            <a:avLst/>
          </a:prstGeom>
          <a:no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2" name="Rounded Rectangle 11"/>
          <p:cNvSpPr/>
          <p:nvPr/>
        </p:nvSpPr>
        <p:spPr>
          <a:xfrm>
            <a:off x="6463749" y="4181061"/>
            <a:ext cx="1480930" cy="738367"/>
          </a:xfrm>
          <a:prstGeom prst="roundRect">
            <a:avLst/>
          </a:prstGeom>
          <a:noFill/>
          <a:ln w="3810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5" name="Rounded Rectangle 14"/>
          <p:cNvSpPr/>
          <p:nvPr/>
        </p:nvSpPr>
        <p:spPr>
          <a:xfrm>
            <a:off x="3612871" y="2915387"/>
            <a:ext cx="4331809" cy="357809"/>
          </a:xfrm>
          <a:prstGeom prst="roundRect">
            <a:avLst/>
          </a:prstGeom>
          <a:no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6" name="Rounded Rectangle 15"/>
          <p:cNvSpPr/>
          <p:nvPr/>
        </p:nvSpPr>
        <p:spPr>
          <a:xfrm>
            <a:off x="3640891" y="2534267"/>
            <a:ext cx="4303788" cy="357809"/>
          </a:xfrm>
          <a:prstGeom prst="roundRect">
            <a:avLst/>
          </a:prstGeom>
          <a:noFill/>
          <a:ln>
            <a:solidFill>
              <a:srgbClr val="C0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9" name="Rectangle 18"/>
          <p:cNvSpPr/>
          <p:nvPr/>
        </p:nvSpPr>
        <p:spPr>
          <a:xfrm>
            <a:off x="9692640" y="2144480"/>
            <a:ext cx="2499360" cy="2358939"/>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In the original organization, the two cells correspond to different portions of our file, so we will need to edit two pieces of our file:  the </a:t>
            </a:r>
            <a:r>
              <a:rPr lang="en-US" sz="1600" b="1" dirty="0"/>
              <a:t>weight</a:t>
            </a:r>
            <a:r>
              <a:rPr lang="en-US" sz="1600" dirty="0"/>
              <a:t> function and the </a:t>
            </a:r>
            <a:r>
              <a:rPr lang="en-US" sz="1600" b="1" dirty="0"/>
              <a:t>translate</a:t>
            </a:r>
            <a:r>
              <a:rPr lang="en-US" sz="1600" dirty="0"/>
              <a:t> function.</a:t>
            </a:r>
          </a:p>
        </p:txBody>
      </p:sp>
      <p:sp>
        <p:nvSpPr>
          <p:cNvPr id="20" name="Rectangle 19"/>
          <p:cNvSpPr/>
          <p:nvPr/>
        </p:nvSpPr>
        <p:spPr>
          <a:xfrm>
            <a:off x="8273995" y="5180553"/>
            <a:ext cx="3786808" cy="103366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In the object-oriented organization, we will add the two pieces in a single place in our file: the new </a:t>
            </a:r>
            <a:r>
              <a:rPr lang="en-US" sz="1600" b="1" dirty="0"/>
              <a:t>triangle</a:t>
            </a:r>
            <a:r>
              <a:rPr lang="en-US" sz="1600" dirty="0"/>
              <a:t> class.</a:t>
            </a:r>
          </a:p>
        </p:txBody>
      </p:sp>
      <p:sp>
        <p:nvSpPr>
          <p:cNvPr id="21" name="Rectangle 20"/>
          <p:cNvSpPr/>
          <p:nvPr/>
        </p:nvSpPr>
        <p:spPr>
          <a:xfrm>
            <a:off x="7944679" y="2172224"/>
            <a:ext cx="1560442" cy="1193027"/>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8" name="Rectangle 17"/>
          <p:cNvSpPr/>
          <p:nvPr/>
        </p:nvSpPr>
        <p:spPr>
          <a:xfrm>
            <a:off x="8961120" y="419472"/>
            <a:ext cx="2924370" cy="152139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2" spcCol="0" rtlCol="0" fromWordArt="0" anchor="ctr" anchorCtr="0" forceAA="0" compatLnSpc="1">
            <a:prstTxWarp prst="textNoShape">
              <a:avLst/>
            </a:prstTxWarp>
            <a:noAutofit/>
          </a:bodyPr>
          <a:lstStyle/>
          <a:p>
            <a:r>
              <a:rPr lang="en-US" sz="1400" dirty="0"/>
              <a:t>If we add a new kind of data, such as a triangle, what will we need to change?</a:t>
            </a:r>
          </a:p>
          <a:p>
            <a:endParaRPr lang="en-US" sz="1400" dirty="0"/>
          </a:p>
          <a:p>
            <a:endParaRPr lang="en-US" sz="1400" dirty="0"/>
          </a:p>
          <a:p>
            <a:r>
              <a:rPr lang="en-US" sz="1400" dirty="0"/>
              <a:t>We will need 2 pieces of code: one to compute the weight of a triangle and one to translate it</a:t>
            </a:r>
          </a:p>
        </p:txBody>
      </p:sp>
      <p:sp>
        <p:nvSpPr>
          <p:cNvPr id="22" name="Rectangle 21"/>
          <p:cNvSpPr/>
          <p:nvPr/>
        </p:nvSpPr>
        <p:spPr>
          <a:xfrm>
            <a:off x="7944679" y="3853127"/>
            <a:ext cx="1560442" cy="1193027"/>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Tree>
    <p:extLst>
      <p:ext uri="{BB962C8B-B14F-4D97-AF65-F5344CB8AC3E}">
        <p14:creationId xmlns:p14="http://schemas.microsoft.com/office/powerpoint/2010/main" val="91980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p:stCondLst>
                              <p:cond delay="500"/>
                            </p:stCondLst>
                            <p:childTnLst>
                              <p:par>
                                <p:cTn id="13" presetID="10" presetClass="exit" presetSubtype="0" fill="hold" grpId="0" nodeType="afterEffect">
                                  <p:stCondLst>
                                    <p:cond delay="500"/>
                                  </p:stCondLst>
                                  <p:childTnLst>
                                    <p:animEffect transition="out" filter="fade">
                                      <p:cBhvr>
                                        <p:cTn id="14" dur="1000"/>
                                        <p:tgtEl>
                                          <p:spTgt spid="21"/>
                                        </p:tgtEl>
                                      </p:cBhvr>
                                    </p:animEffect>
                                    <p:set>
                                      <p:cBhvr>
                                        <p:cTn id="15" dur="1" fill="hold">
                                          <p:stCondLst>
                                            <p:cond delay="999"/>
                                          </p:stCondLst>
                                        </p:cTn>
                                        <p:tgtEl>
                                          <p:spTgt spid="2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par>
                          <p:cTn id="21" fill="hold">
                            <p:stCondLst>
                              <p:cond delay="500"/>
                            </p:stCondLst>
                            <p:childTnLst>
                              <p:par>
                                <p:cTn id="22" presetID="10" presetClass="exit" presetSubtype="0" fill="hold" grpId="0" nodeType="afterEffect">
                                  <p:stCondLst>
                                    <p:cond delay="500"/>
                                  </p:stCondLst>
                                  <p:childTnLst>
                                    <p:animEffect transition="out" filter="fade">
                                      <p:cBhvr>
                                        <p:cTn id="23" dur="1000"/>
                                        <p:tgtEl>
                                          <p:spTgt spid="22"/>
                                        </p:tgtEl>
                                      </p:cBhvr>
                                    </p:animEffect>
                                    <p:set>
                                      <p:cBhvr>
                                        <p:cTn id="24" dur="1" fill="hold">
                                          <p:stCondLst>
                                            <p:cond delay="9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18" grpId="0" animBg="1"/>
      <p:bldP spid="2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New Operation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84616067"/>
              </p:ext>
            </p:extLst>
          </p:nvPr>
        </p:nvGraphicFramePr>
        <p:xfrm>
          <a:off x="2844907" y="1520356"/>
          <a:ext cx="6241542" cy="148336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303782">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tblGrid>
              <a:tr h="370840">
                <a:tc>
                  <a:txBody>
                    <a:bodyPr/>
                    <a:lstStyle/>
                    <a:p>
                      <a:r>
                        <a:rPr lang="en-US" dirty="0"/>
                        <a:t>Original:</a:t>
                      </a:r>
                    </a:p>
                  </a:txBody>
                  <a:tcPr/>
                </a:tc>
                <a:tc>
                  <a:txBody>
                    <a:bodyPr/>
                    <a:lstStyle/>
                    <a:p>
                      <a:r>
                        <a:rPr lang="en-US" dirty="0"/>
                        <a:t>Square</a:t>
                      </a:r>
                    </a:p>
                  </a:txBody>
                  <a:tcPr/>
                </a:tc>
                <a:tc>
                  <a:txBody>
                    <a:bodyPr/>
                    <a:lstStyle/>
                    <a:p>
                      <a:r>
                        <a:rPr lang="en-US" dirty="0"/>
                        <a:t>Circle</a:t>
                      </a:r>
                    </a:p>
                  </a:txBody>
                  <a:tcPr/>
                </a:tc>
                <a:tc>
                  <a:txBody>
                    <a:bodyPr/>
                    <a:lstStyle/>
                    <a:p>
                      <a:r>
                        <a:rPr lang="en-US" dirty="0"/>
                        <a:t>Compound</a:t>
                      </a:r>
                    </a:p>
                  </a:txBody>
                  <a:tcPr/>
                </a:tc>
                <a:extLst>
                  <a:ext uri="{0D108BD9-81ED-4DB2-BD59-A6C34878D82A}">
                    <a16:rowId xmlns:a16="http://schemas.microsoft.com/office/drawing/2014/main" val="10000"/>
                  </a:ext>
                </a:extLst>
              </a:tr>
              <a:tr h="370840">
                <a:tc>
                  <a:txBody>
                    <a:bodyPr/>
                    <a:lstStyle/>
                    <a:p>
                      <a:r>
                        <a:rPr lang="en-US" dirty="0"/>
                        <a:t>weight</a:t>
                      </a:r>
                    </a:p>
                  </a:txBody>
                  <a:tcPr>
                    <a:solidFill>
                      <a:schemeClr val="accent1">
                        <a:lumMod val="40000"/>
                        <a:lumOff val="6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extLst>
                  <a:ext uri="{0D108BD9-81ED-4DB2-BD59-A6C34878D82A}">
                    <a16:rowId xmlns:a16="http://schemas.microsoft.com/office/drawing/2014/main" val="10001"/>
                  </a:ext>
                </a:extLst>
              </a:tr>
              <a:tr h="370840">
                <a:tc>
                  <a:txBody>
                    <a:bodyPr/>
                    <a:lstStyle/>
                    <a:p>
                      <a:r>
                        <a:rPr lang="en-US" dirty="0"/>
                        <a:t>translate</a:t>
                      </a:r>
                    </a:p>
                  </a:txBody>
                  <a:tcPr>
                    <a:solidFill>
                      <a:schemeClr val="accent1">
                        <a:lumMod val="20000"/>
                        <a:lumOff val="8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extLst>
                  <a:ext uri="{0D108BD9-81ED-4DB2-BD59-A6C34878D82A}">
                    <a16:rowId xmlns:a16="http://schemas.microsoft.com/office/drawing/2014/main" val="10002"/>
                  </a:ext>
                </a:extLst>
              </a:tr>
              <a:tr h="370840">
                <a:tc>
                  <a:txBody>
                    <a:bodyPr/>
                    <a:lstStyle/>
                    <a:p>
                      <a:r>
                        <a:rPr lang="en-US" dirty="0"/>
                        <a:t>move</a:t>
                      </a:r>
                    </a:p>
                  </a:txBody>
                  <a:tcPr>
                    <a:solidFill>
                      <a:schemeClr val="accent1">
                        <a:lumMod val="20000"/>
                        <a:lumOff val="80000"/>
                      </a:schemeClr>
                    </a:solidFill>
                  </a:tcPr>
                </a:tc>
                <a:tc>
                  <a:txBody>
                    <a:bodyPr/>
                    <a:lstStyle/>
                    <a:p>
                      <a:r>
                        <a:rPr lang="en-US" dirty="0"/>
                        <a:t>new code 1</a:t>
                      </a:r>
                    </a:p>
                  </a:txBody>
                  <a:tcPr>
                    <a:solidFill>
                      <a:schemeClr val="bg2">
                        <a:lumMod val="90000"/>
                      </a:schemeClr>
                    </a:solidFill>
                  </a:tcPr>
                </a:tc>
                <a:tc>
                  <a:txBody>
                    <a:bodyPr/>
                    <a:lstStyle/>
                    <a:p>
                      <a:r>
                        <a:rPr lang="en-US" dirty="0"/>
                        <a:t>new code 2</a:t>
                      </a:r>
                    </a:p>
                  </a:txBody>
                  <a:tcPr>
                    <a:solidFill>
                      <a:schemeClr val="bg2">
                        <a:lumMod val="90000"/>
                      </a:schemeClr>
                    </a:solidFill>
                  </a:tcPr>
                </a:tc>
                <a:tc>
                  <a:txBody>
                    <a:bodyPr/>
                    <a:lstStyle/>
                    <a:p>
                      <a:r>
                        <a:rPr lang="en-US" dirty="0"/>
                        <a:t>new</a:t>
                      </a:r>
                      <a:r>
                        <a:rPr lang="en-US" baseline="0" dirty="0"/>
                        <a:t> code 3</a:t>
                      </a:r>
                      <a:endParaRPr lang="en-US" dirty="0"/>
                    </a:p>
                  </a:txBody>
                  <a:tcPr>
                    <a:solidFill>
                      <a:schemeClr val="bg2">
                        <a:lumMod val="90000"/>
                      </a:schemeClr>
                    </a:solidFill>
                  </a:tcPr>
                </a:tc>
                <a:extLst>
                  <a:ext uri="{0D108BD9-81ED-4DB2-BD59-A6C34878D82A}">
                    <a16:rowId xmlns:a16="http://schemas.microsoft.com/office/drawing/2014/main" val="10003"/>
                  </a:ext>
                </a:extLst>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32</a:t>
            </a:fld>
            <a:endParaRPr lang="en-US"/>
          </a:p>
        </p:txBody>
      </p:sp>
      <p:sp>
        <p:nvSpPr>
          <p:cNvPr id="7" name="Rounded Rectangle 6"/>
          <p:cNvSpPr/>
          <p:nvPr/>
        </p:nvSpPr>
        <p:spPr>
          <a:xfrm>
            <a:off x="4506729" y="1874973"/>
            <a:ext cx="4921857" cy="357809"/>
          </a:xfrm>
          <a:prstGeom prst="roundRect">
            <a:avLst/>
          </a:prstGeom>
          <a:noFill/>
          <a:ln w="38100">
            <a:solidFill>
              <a:srgbClr val="C0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8" name="Rounded Rectangle 7"/>
          <p:cNvSpPr/>
          <p:nvPr/>
        </p:nvSpPr>
        <p:spPr>
          <a:xfrm>
            <a:off x="4506730" y="2269436"/>
            <a:ext cx="4921857" cy="357809"/>
          </a:xfrm>
          <a:prstGeom prst="roundRect">
            <a:avLst/>
          </a:prstGeom>
          <a:noFill/>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3" name="Rounded Rectangle 12"/>
          <p:cNvSpPr/>
          <p:nvPr/>
        </p:nvSpPr>
        <p:spPr>
          <a:xfrm>
            <a:off x="4506729" y="2627245"/>
            <a:ext cx="4921856" cy="376472"/>
          </a:xfrm>
          <a:prstGeom prst="roundRect">
            <a:avLst/>
          </a:prstGeom>
          <a:noFill/>
          <a:ln w="381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graphicFrame>
        <p:nvGraphicFramePr>
          <p:cNvPr id="5" name="Content Placeholder 3"/>
          <p:cNvGraphicFramePr>
            <a:graphicFrameLocks/>
          </p:cNvGraphicFramePr>
          <p:nvPr>
            <p:extLst>
              <p:ext uri="{D42A27DB-BD31-4B8C-83A1-F6EECF244321}">
                <p14:modId xmlns:p14="http://schemas.microsoft.com/office/powerpoint/2010/main" val="13657068"/>
              </p:ext>
            </p:extLst>
          </p:nvPr>
        </p:nvGraphicFramePr>
        <p:xfrm>
          <a:off x="2844907" y="3248878"/>
          <a:ext cx="6583680" cy="149352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tblGrid>
              <a:tr h="381000">
                <a:tc>
                  <a:txBody>
                    <a:bodyPr/>
                    <a:lstStyle/>
                    <a:p>
                      <a:r>
                        <a:rPr lang="en-US" dirty="0"/>
                        <a:t>OO:</a:t>
                      </a:r>
                    </a:p>
                  </a:txBody>
                  <a:tcPr/>
                </a:tc>
                <a:tc>
                  <a:txBody>
                    <a:bodyPr/>
                    <a:lstStyle/>
                    <a:p>
                      <a:r>
                        <a:rPr lang="en-US" dirty="0"/>
                        <a:t>Square</a:t>
                      </a:r>
                    </a:p>
                  </a:txBody>
                  <a:tcPr/>
                </a:tc>
                <a:tc>
                  <a:txBody>
                    <a:bodyPr/>
                    <a:lstStyle/>
                    <a:p>
                      <a:r>
                        <a:rPr lang="en-US" dirty="0"/>
                        <a:t>Circle</a:t>
                      </a:r>
                    </a:p>
                  </a:txBody>
                  <a:tcPr/>
                </a:tc>
                <a:tc>
                  <a:txBody>
                    <a:bodyPr/>
                    <a:lstStyle/>
                    <a:p>
                      <a:r>
                        <a:rPr lang="en-US" dirty="0"/>
                        <a:t>Compound</a:t>
                      </a:r>
                    </a:p>
                  </a:txBody>
                  <a:tcPr/>
                </a:tc>
                <a:extLst>
                  <a:ext uri="{0D108BD9-81ED-4DB2-BD59-A6C34878D82A}">
                    <a16:rowId xmlns:a16="http://schemas.microsoft.com/office/drawing/2014/main" val="10000"/>
                  </a:ext>
                </a:extLst>
              </a:tr>
              <a:tr h="370840">
                <a:tc>
                  <a:txBody>
                    <a:bodyPr/>
                    <a:lstStyle/>
                    <a:p>
                      <a:r>
                        <a:rPr lang="en-US" dirty="0"/>
                        <a:t>weight</a:t>
                      </a:r>
                    </a:p>
                  </a:txBody>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extLst>
                  <a:ext uri="{0D108BD9-81ED-4DB2-BD59-A6C34878D82A}">
                    <a16:rowId xmlns:a16="http://schemas.microsoft.com/office/drawing/2014/main" val="10001"/>
                  </a:ext>
                </a:extLst>
              </a:tr>
              <a:tr h="370840">
                <a:tc>
                  <a:txBody>
                    <a:bodyPr/>
                    <a:lstStyle/>
                    <a:p>
                      <a:r>
                        <a:rPr lang="en-US" dirty="0"/>
                        <a:t>translate</a:t>
                      </a:r>
                    </a:p>
                  </a:txBody>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extLst>
                  <a:ext uri="{0D108BD9-81ED-4DB2-BD59-A6C34878D82A}">
                    <a16:rowId xmlns:a16="http://schemas.microsoft.com/office/drawing/2014/main" val="10002"/>
                  </a:ext>
                </a:extLst>
              </a:tr>
              <a:tr h="370840">
                <a:tc>
                  <a:txBody>
                    <a:bodyPr/>
                    <a:lstStyle/>
                    <a:p>
                      <a:r>
                        <a:rPr lang="en-US" dirty="0"/>
                        <a:t>move</a:t>
                      </a:r>
                    </a:p>
                  </a:txBody>
                  <a:tcPr/>
                </a:tc>
                <a:tc>
                  <a:txBody>
                    <a:bodyPr/>
                    <a:lstStyle/>
                    <a:p>
                      <a:r>
                        <a:rPr lang="en-US" dirty="0"/>
                        <a:t>new code 1</a:t>
                      </a:r>
                    </a:p>
                  </a:txBody>
                  <a:tcPr>
                    <a:solidFill>
                      <a:schemeClr val="bg2">
                        <a:lumMod val="90000"/>
                      </a:schemeClr>
                    </a:solidFill>
                  </a:tcPr>
                </a:tc>
                <a:tc>
                  <a:txBody>
                    <a:bodyPr/>
                    <a:lstStyle/>
                    <a:p>
                      <a:r>
                        <a:rPr lang="en-US" dirty="0"/>
                        <a:t>new code 2</a:t>
                      </a:r>
                    </a:p>
                  </a:txBody>
                  <a:tcPr>
                    <a:solidFill>
                      <a:schemeClr val="bg2">
                        <a:lumMod val="90000"/>
                      </a:schemeClr>
                    </a:solidFill>
                  </a:tcPr>
                </a:tc>
                <a:tc>
                  <a:txBody>
                    <a:bodyPr/>
                    <a:lstStyle/>
                    <a:p>
                      <a:r>
                        <a:rPr lang="en-US" dirty="0"/>
                        <a:t>new code 3</a:t>
                      </a:r>
                    </a:p>
                  </a:txBody>
                  <a:tcPr>
                    <a:solidFill>
                      <a:schemeClr val="bg2">
                        <a:lumMod val="90000"/>
                      </a:schemeClr>
                    </a:solidFill>
                  </a:tcPr>
                </a:tc>
                <a:extLst>
                  <a:ext uri="{0D108BD9-81ED-4DB2-BD59-A6C34878D82A}">
                    <a16:rowId xmlns:a16="http://schemas.microsoft.com/office/drawing/2014/main" val="10003"/>
                  </a:ext>
                </a:extLst>
              </a:tr>
            </a:tbl>
          </a:graphicData>
        </a:graphic>
      </p:graphicFrame>
      <p:sp>
        <p:nvSpPr>
          <p:cNvPr id="10" name="Rounded Rectangle 9"/>
          <p:cNvSpPr/>
          <p:nvPr/>
        </p:nvSpPr>
        <p:spPr>
          <a:xfrm>
            <a:off x="4506729" y="3619940"/>
            <a:ext cx="1580323" cy="738367"/>
          </a:xfrm>
          <a:prstGeom prst="roundRect">
            <a:avLst/>
          </a:prstGeom>
          <a:noFill/>
          <a:ln w="38100">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1" name="Rounded Rectangle 10"/>
          <p:cNvSpPr/>
          <p:nvPr/>
        </p:nvSpPr>
        <p:spPr>
          <a:xfrm>
            <a:off x="6177495" y="3633191"/>
            <a:ext cx="1580323" cy="738367"/>
          </a:xfrm>
          <a:prstGeom prst="roundRect">
            <a:avLst/>
          </a:prstGeom>
          <a:no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2" name="Rounded Rectangle 11"/>
          <p:cNvSpPr/>
          <p:nvPr/>
        </p:nvSpPr>
        <p:spPr>
          <a:xfrm>
            <a:off x="7820101" y="3619939"/>
            <a:ext cx="1580323" cy="738367"/>
          </a:xfrm>
          <a:prstGeom prst="roundRect">
            <a:avLst/>
          </a:prstGeom>
          <a:noFill/>
          <a:ln w="3810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4" name="Rounded Rectangle 13"/>
          <p:cNvSpPr/>
          <p:nvPr/>
        </p:nvSpPr>
        <p:spPr>
          <a:xfrm>
            <a:off x="4506729" y="3619939"/>
            <a:ext cx="1580323" cy="1122460"/>
          </a:xfrm>
          <a:prstGeom prst="roundRect">
            <a:avLst/>
          </a:prstGeom>
          <a:noFill/>
          <a:ln w="38100">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5" name="Rounded Rectangle 14"/>
          <p:cNvSpPr/>
          <p:nvPr/>
        </p:nvSpPr>
        <p:spPr>
          <a:xfrm>
            <a:off x="6177495" y="3633190"/>
            <a:ext cx="1580323" cy="1088558"/>
          </a:xfrm>
          <a:prstGeom prst="roundRect">
            <a:avLst/>
          </a:prstGeom>
          <a:noFill/>
          <a:ln w="254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6" name="Rounded Rectangle 15"/>
          <p:cNvSpPr/>
          <p:nvPr/>
        </p:nvSpPr>
        <p:spPr>
          <a:xfrm>
            <a:off x="7820101" y="3619939"/>
            <a:ext cx="1580323" cy="1122461"/>
          </a:xfrm>
          <a:prstGeom prst="roundRect">
            <a:avLst/>
          </a:prstGeom>
          <a:noFill/>
          <a:ln w="3810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8" name="Rectangle 17"/>
          <p:cNvSpPr/>
          <p:nvPr/>
        </p:nvSpPr>
        <p:spPr>
          <a:xfrm>
            <a:off x="2219740" y="5178287"/>
            <a:ext cx="3717235" cy="1530626"/>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dirty="0"/>
              <a:t>If we add a new operation such as </a:t>
            </a:r>
            <a:r>
              <a:rPr lang="en-US" sz="1400" b="1" dirty="0"/>
              <a:t>move</a:t>
            </a:r>
            <a:r>
              <a:rPr lang="en-US" sz="1400" dirty="0"/>
              <a:t>, what needs to change?</a:t>
            </a:r>
          </a:p>
          <a:p>
            <a:endParaRPr lang="en-US" sz="1400" dirty="0"/>
          </a:p>
          <a:p>
            <a:r>
              <a:rPr lang="en-US" sz="1400" dirty="0"/>
              <a:t>In the original organization, we add the new code in a single function definition, the function </a:t>
            </a:r>
            <a:r>
              <a:rPr lang="en-US" sz="1400" b="1" dirty="0"/>
              <a:t>move</a:t>
            </a:r>
            <a:r>
              <a:rPr lang="en-US" sz="1400" dirty="0"/>
              <a:t>, symbolized by the blue outline above.</a:t>
            </a:r>
          </a:p>
        </p:txBody>
      </p:sp>
      <p:sp>
        <p:nvSpPr>
          <p:cNvPr id="19" name="Rectangle 18"/>
          <p:cNvSpPr/>
          <p:nvPr/>
        </p:nvSpPr>
        <p:spPr>
          <a:xfrm>
            <a:off x="6453809" y="5178288"/>
            <a:ext cx="2974778" cy="97403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dirty="0"/>
              <a:t>In the object-oriented organization, we must add a </a:t>
            </a:r>
            <a:r>
              <a:rPr lang="en-US" sz="1400" b="1" dirty="0"/>
              <a:t>move</a:t>
            </a:r>
            <a:r>
              <a:rPr lang="en-US" sz="1400" dirty="0"/>
              <a:t> method in each of our classes.</a:t>
            </a:r>
          </a:p>
          <a:p>
            <a:endParaRPr lang="en-US" sz="1400" dirty="0">
              <a:solidFill>
                <a:schemeClr val="tx1"/>
              </a:solidFill>
            </a:endParaRPr>
          </a:p>
        </p:txBody>
      </p:sp>
    </p:spTree>
    <p:extLst>
      <p:ext uri="{BB962C8B-B14F-4D97-AF65-F5344CB8AC3E}">
        <p14:creationId xmlns:p14="http://schemas.microsoft.com/office/powerpoint/2010/main" val="417561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Extensibility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0332922"/>
              </p:ext>
            </p:extLst>
          </p:nvPr>
        </p:nvGraphicFramePr>
        <p:xfrm>
          <a:off x="1981200" y="1709531"/>
          <a:ext cx="8229600" cy="2101857"/>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66531">
                <a:tc>
                  <a:txBody>
                    <a:bodyPr/>
                    <a:lstStyle/>
                    <a:p>
                      <a:endParaRPr lang="en-US" dirty="0"/>
                    </a:p>
                  </a:txBody>
                  <a:tcPr/>
                </a:tc>
                <a:tc>
                  <a:txBody>
                    <a:bodyPr/>
                    <a:lstStyle/>
                    <a:p>
                      <a:r>
                        <a:rPr lang="en-US" sz="2800" dirty="0"/>
                        <a:t>Original Org.</a:t>
                      </a:r>
                    </a:p>
                  </a:txBody>
                  <a:tcPr/>
                </a:tc>
                <a:tc>
                  <a:txBody>
                    <a:bodyPr/>
                    <a:lstStyle/>
                    <a:p>
                      <a:r>
                        <a:rPr lang="en-US" sz="2800" dirty="0"/>
                        <a:t>O-O Org.</a:t>
                      </a:r>
                    </a:p>
                  </a:txBody>
                  <a:tcPr/>
                </a:tc>
                <a:extLst>
                  <a:ext uri="{0D108BD9-81ED-4DB2-BD59-A6C34878D82A}">
                    <a16:rowId xmlns:a16="http://schemas.microsoft.com/office/drawing/2014/main" val="10000"/>
                  </a:ext>
                </a:extLst>
              </a:tr>
              <a:tr h="779952">
                <a:tc>
                  <a:txBody>
                    <a:bodyPr/>
                    <a:lstStyle/>
                    <a:p>
                      <a:r>
                        <a:rPr lang="en-US" sz="2800" dirty="0"/>
                        <a:t>New</a:t>
                      </a:r>
                      <a:r>
                        <a:rPr lang="en-US" sz="2800" baseline="0" dirty="0"/>
                        <a:t> Data Variant</a:t>
                      </a:r>
                      <a:endParaRPr lang="en-US" sz="2800" dirty="0"/>
                    </a:p>
                  </a:txBody>
                  <a:tcPr/>
                </a:tc>
                <a:tc>
                  <a:txBody>
                    <a:bodyPr/>
                    <a:lstStyle/>
                    <a:p>
                      <a:r>
                        <a:rPr lang="en-US" sz="2000" dirty="0"/>
                        <a:t>requires editing in many places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all</a:t>
                      </a:r>
                      <a:r>
                        <a:rPr lang="en-US" sz="2000" baseline="0" dirty="0"/>
                        <a:t> edits in one place</a:t>
                      </a:r>
                      <a:endParaRPr lang="en-US" sz="2000" dirty="0"/>
                    </a:p>
                    <a:p>
                      <a:endParaRPr lang="en-US" sz="2000" dirty="0"/>
                    </a:p>
                  </a:txBody>
                  <a:tcPr/>
                </a:tc>
                <a:extLst>
                  <a:ext uri="{0D108BD9-81ED-4DB2-BD59-A6C34878D82A}">
                    <a16:rowId xmlns:a16="http://schemas.microsoft.com/office/drawing/2014/main" val="10001"/>
                  </a:ext>
                </a:extLst>
              </a:tr>
              <a:tr h="755374">
                <a:tc>
                  <a:txBody>
                    <a:bodyPr/>
                    <a:lstStyle/>
                    <a:p>
                      <a:r>
                        <a:rPr lang="en-US" sz="2800" dirty="0"/>
                        <a:t>New Operation</a:t>
                      </a:r>
                    </a:p>
                  </a:txBody>
                  <a:tcPr/>
                </a:tc>
                <a:tc>
                  <a:txBody>
                    <a:bodyPr/>
                    <a:lstStyle/>
                    <a:p>
                      <a:r>
                        <a:rPr lang="en-US" sz="2000" dirty="0"/>
                        <a:t>all</a:t>
                      </a:r>
                      <a:r>
                        <a:rPr lang="en-US" sz="2000" baseline="0" dirty="0"/>
                        <a:t> edits in one place</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requires editing in many places</a:t>
                      </a:r>
                    </a:p>
                  </a:txBody>
                  <a:tcPr/>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9749061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2D4CF-5506-4FD8-8C62-93575F3B6043}"/>
              </a:ext>
            </a:extLst>
          </p:cNvPr>
          <p:cNvSpPr>
            <a:spLocks noGrp="1"/>
          </p:cNvSpPr>
          <p:nvPr>
            <p:ph type="title"/>
          </p:nvPr>
        </p:nvSpPr>
        <p:spPr/>
        <p:txBody>
          <a:bodyPr/>
          <a:lstStyle/>
          <a:p>
            <a:r>
              <a:rPr lang="en-US" dirty="0"/>
              <a:t>Another vocabulary word...</a:t>
            </a:r>
          </a:p>
        </p:txBody>
      </p:sp>
      <p:sp>
        <p:nvSpPr>
          <p:cNvPr id="3" name="Content Placeholder 2">
            <a:extLst>
              <a:ext uri="{FF2B5EF4-FFF2-40B4-BE49-F238E27FC236}">
                <a16:creationId xmlns:a16="http://schemas.microsoft.com/office/drawing/2014/main" id="{8BD4673F-69A1-4059-9E07-5182A6DBDC34}"/>
              </a:ext>
            </a:extLst>
          </p:cNvPr>
          <p:cNvSpPr>
            <a:spLocks noGrp="1"/>
          </p:cNvSpPr>
          <p:nvPr>
            <p:ph idx="1"/>
          </p:nvPr>
        </p:nvSpPr>
        <p:spPr/>
        <p:txBody>
          <a:bodyPr/>
          <a:lstStyle/>
          <a:p>
            <a:r>
              <a:rPr lang="en-US" dirty="0"/>
              <a:t>The idea that you can extend your system by adding code, rather than changing it, is called the </a:t>
            </a:r>
            <a:r>
              <a:rPr lang="en-US" dirty="0">
                <a:solidFill>
                  <a:srgbClr val="FF0000"/>
                </a:solidFill>
              </a:rPr>
              <a:t>open-closed</a:t>
            </a:r>
            <a:r>
              <a:rPr lang="en-US" dirty="0"/>
              <a:t> principle.</a:t>
            </a:r>
          </a:p>
          <a:p>
            <a:r>
              <a:rPr lang="en-US" dirty="0"/>
              <a:t>The system is "open" for extension but "closed" for modification.</a:t>
            </a:r>
          </a:p>
          <a:p>
            <a:r>
              <a:rPr lang="en-US" dirty="0"/>
              <a:t>This is another vocabulary word for your coop interview.</a:t>
            </a:r>
          </a:p>
        </p:txBody>
      </p:sp>
      <p:sp>
        <p:nvSpPr>
          <p:cNvPr id="4" name="Slide Number Placeholder 3">
            <a:extLst>
              <a:ext uri="{FF2B5EF4-FFF2-40B4-BE49-F238E27FC236}">
                <a16:creationId xmlns:a16="http://schemas.microsoft.com/office/drawing/2014/main" id="{B2207AEA-194E-4915-ACE5-9632459D3110}"/>
              </a:ext>
            </a:extLst>
          </p:cNvPr>
          <p:cNvSpPr>
            <a:spLocks noGrp="1"/>
          </p:cNvSpPr>
          <p:nvPr>
            <p:ph type="sldNum" sz="quarter" idx="12"/>
          </p:nvPr>
        </p:nvSpPr>
        <p:spPr/>
        <p:txBody>
          <a:bodyPr/>
          <a:lstStyle/>
          <a:p>
            <a:fld id="{20F37917-FD3A-4669-9018-DA04BCDD3D75}" type="slidenum">
              <a:rPr lang="en-US" smtClean="0"/>
              <a:t>34</a:t>
            </a:fld>
            <a:endParaRPr lang="en-US"/>
          </a:p>
        </p:txBody>
      </p:sp>
    </p:spTree>
    <p:extLst>
      <p:ext uri="{BB962C8B-B14F-4D97-AF65-F5344CB8AC3E}">
        <p14:creationId xmlns:p14="http://schemas.microsoft.com/office/powerpoint/2010/main" val="17634715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tradeoff?</a:t>
            </a:r>
          </a:p>
        </p:txBody>
      </p:sp>
      <p:sp>
        <p:nvSpPr>
          <p:cNvPr id="3" name="Content Placeholder 2"/>
          <p:cNvSpPr>
            <a:spLocks noGrp="1"/>
          </p:cNvSpPr>
          <p:nvPr>
            <p:ph idx="1"/>
          </p:nvPr>
        </p:nvSpPr>
        <p:spPr/>
        <p:txBody>
          <a:bodyPr>
            <a:normAutofit/>
          </a:bodyPr>
          <a:lstStyle/>
          <a:p>
            <a:r>
              <a:rPr lang="en-US" dirty="0"/>
              <a:t>Object-oriented organization is better when new data variants are more likely than new operations.</a:t>
            </a:r>
          </a:p>
          <a:p>
            <a:r>
              <a:rPr lang="en-US" dirty="0"/>
              <a:t>The original organization is better when new operations are more likely than new data variants.</a:t>
            </a:r>
          </a:p>
          <a:p>
            <a:r>
              <a:rPr lang="en-US" dirty="0"/>
              <a:t>In the real world, you may not have a choice: </a:t>
            </a:r>
          </a:p>
          <a:p>
            <a:pPr lvl="1"/>
            <a:r>
              <a:rPr lang="en-US" dirty="0"/>
              <a:t>this decision is up to the system architects</a:t>
            </a:r>
          </a:p>
          <a:p>
            <a:pPr lvl="1"/>
            <a:r>
              <a:rPr lang="en-US" dirty="0"/>
              <a:t>or may need compatibility with an existing system</a:t>
            </a:r>
          </a:p>
          <a:p>
            <a:r>
              <a:rPr lang="en-US" dirty="0"/>
              <a:t>There are ways to get the best of both worlds </a:t>
            </a:r>
          </a:p>
          <a:p>
            <a:pPr lvl="1"/>
            <a:r>
              <a:rPr lang="en-US" dirty="0"/>
              <a:t>but these are beyond the scope of this course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37463570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51A8-3B4A-44AE-80F6-E41EB430B2F9}"/>
              </a:ext>
            </a:extLst>
          </p:cNvPr>
          <p:cNvSpPr>
            <a:spLocks noGrp="1"/>
          </p:cNvSpPr>
          <p:nvPr>
            <p:ph type="title"/>
          </p:nvPr>
        </p:nvSpPr>
        <p:spPr/>
        <p:txBody>
          <a:bodyPr/>
          <a:lstStyle/>
          <a:p>
            <a:r>
              <a:rPr lang="en-US" dirty="0"/>
              <a:t>Principle 5: Favor Interfaces Over </a:t>
            </a:r>
            <a:r>
              <a:rPr lang="en-US" dirty="0" err="1"/>
              <a:t>Subclassing</a:t>
            </a:r>
            <a:endParaRPr lang="en-US" dirty="0"/>
          </a:p>
        </p:txBody>
      </p:sp>
      <p:sp>
        <p:nvSpPr>
          <p:cNvPr id="3" name="Content Placeholder 2">
            <a:extLst>
              <a:ext uri="{FF2B5EF4-FFF2-40B4-BE49-F238E27FC236}">
                <a16:creationId xmlns:a16="http://schemas.microsoft.com/office/drawing/2014/main" id="{759A5569-0F1F-4B01-9510-976A288518B5}"/>
              </a:ext>
            </a:extLst>
          </p:cNvPr>
          <p:cNvSpPr>
            <a:spLocks noGrp="1"/>
          </p:cNvSpPr>
          <p:nvPr>
            <p:ph idx="1"/>
          </p:nvPr>
        </p:nvSpPr>
        <p:spPr/>
        <p:txBody>
          <a:bodyPr>
            <a:normAutofit lnSpcReduction="10000"/>
          </a:bodyPr>
          <a:lstStyle/>
          <a:p>
            <a:r>
              <a:rPr lang="en-US" dirty="0"/>
              <a:t>What happened to inheritance (</a:t>
            </a:r>
            <a:r>
              <a:rPr lang="en-US" dirty="0" err="1"/>
              <a:t>subclassing</a:t>
            </a:r>
            <a:r>
              <a:rPr lang="en-US" dirty="0"/>
              <a:t>) in this story?</a:t>
            </a:r>
          </a:p>
          <a:p>
            <a:r>
              <a:rPr lang="en-US" dirty="0"/>
              <a:t>An interface specifies some of the </a:t>
            </a:r>
            <a:r>
              <a:rPr lang="en-US" dirty="0">
                <a:solidFill>
                  <a:srgbClr val="FF0000"/>
                </a:solidFill>
              </a:rPr>
              <a:t>behavior</a:t>
            </a:r>
            <a:r>
              <a:rPr lang="en-US" dirty="0"/>
              <a:t> of the classes that implement it.</a:t>
            </a:r>
          </a:p>
          <a:p>
            <a:r>
              <a:rPr lang="en-US" dirty="0"/>
              <a:t>A superclass specifies some of the </a:t>
            </a:r>
            <a:r>
              <a:rPr lang="en-US" dirty="0">
                <a:solidFill>
                  <a:srgbClr val="FF0000"/>
                </a:solidFill>
              </a:rPr>
              <a:t>algorithms</a:t>
            </a:r>
            <a:r>
              <a:rPr lang="en-US" dirty="0"/>
              <a:t> of the classes that inherit from it.</a:t>
            </a:r>
          </a:p>
          <a:p>
            <a:pPr lvl="1"/>
            <a:r>
              <a:rPr lang="en-US" dirty="0"/>
              <a:t>It means that the subclasses (even those that will be added in the future) can see some of the details of your algorithm</a:t>
            </a:r>
          </a:p>
          <a:p>
            <a:pPr lvl="1"/>
            <a:r>
              <a:rPr lang="en-US" dirty="0"/>
              <a:t>Exactly what details depend on the programming language; let's see what happens in Typescript</a:t>
            </a:r>
          </a:p>
        </p:txBody>
      </p:sp>
      <p:sp>
        <p:nvSpPr>
          <p:cNvPr id="4" name="Slide Number Placeholder 3">
            <a:extLst>
              <a:ext uri="{FF2B5EF4-FFF2-40B4-BE49-F238E27FC236}">
                <a16:creationId xmlns:a16="http://schemas.microsoft.com/office/drawing/2014/main" id="{01B9A336-A3F4-49DE-A7AC-50DCDB60FCB3}"/>
              </a:ext>
            </a:extLst>
          </p:cNvPr>
          <p:cNvSpPr>
            <a:spLocks noGrp="1"/>
          </p:cNvSpPr>
          <p:nvPr>
            <p:ph type="sldNum" sz="quarter" idx="12"/>
          </p:nvPr>
        </p:nvSpPr>
        <p:spPr/>
        <p:txBody>
          <a:bodyPr/>
          <a:lstStyle/>
          <a:p>
            <a:fld id="{20F37917-FD3A-4669-9018-DA04BCDD3D75}" type="slidenum">
              <a:rPr lang="en-US" smtClean="0"/>
              <a:t>36</a:t>
            </a:fld>
            <a:endParaRPr lang="en-US"/>
          </a:p>
        </p:txBody>
      </p:sp>
      <p:sp>
        <p:nvSpPr>
          <p:cNvPr id="5" name="Rectangle 4">
            <a:extLst>
              <a:ext uri="{FF2B5EF4-FFF2-40B4-BE49-F238E27FC236}">
                <a16:creationId xmlns:a16="http://schemas.microsoft.com/office/drawing/2014/main" id="{62D1E25B-EB34-4866-86C4-F1FAA5064442}"/>
              </a:ext>
            </a:extLst>
          </p:cNvPr>
          <p:cNvSpPr/>
          <p:nvPr/>
        </p:nvSpPr>
        <p:spPr>
          <a:xfrm>
            <a:off x="8932984" y="4387051"/>
            <a:ext cx="2743199" cy="75644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err="1">
                <a:solidFill>
                  <a:schemeClr val="tx1"/>
                </a:solidFill>
                <a:latin typeface="Ink Free" panose="03080402000500000000" pitchFamily="66" charset="0"/>
              </a:rPr>
              <a:t>Subclassing</a:t>
            </a:r>
            <a:r>
              <a:rPr lang="en-US" b="1" dirty="0">
                <a:solidFill>
                  <a:schemeClr val="tx1"/>
                </a:solidFill>
                <a:latin typeface="Ink Free" panose="03080402000500000000" pitchFamily="66" charset="0"/>
              </a:rPr>
              <a:t> weakens encapsulation!</a:t>
            </a:r>
          </a:p>
          <a:p>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26110668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6EBC3-8F41-40D0-8795-00217D47D5C6}"/>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840BCB5F-4295-41EB-B1D5-173254512183}"/>
              </a:ext>
            </a:extLst>
          </p:cNvPr>
          <p:cNvSpPr>
            <a:spLocks noGrp="1"/>
          </p:cNvSpPr>
          <p:nvPr>
            <p:ph type="sldNum" sz="quarter" idx="12"/>
          </p:nvPr>
        </p:nvSpPr>
        <p:spPr/>
        <p:txBody>
          <a:bodyPr/>
          <a:lstStyle/>
          <a:p>
            <a:fld id="{20F37917-FD3A-4669-9018-DA04BCDD3D75}" type="slidenum">
              <a:rPr lang="en-US" smtClean="0"/>
              <a:t>37</a:t>
            </a:fld>
            <a:endParaRPr lang="en-US"/>
          </a:p>
        </p:txBody>
      </p:sp>
      <p:sp>
        <p:nvSpPr>
          <p:cNvPr id="5" name="Rectangle 4">
            <a:extLst>
              <a:ext uri="{FF2B5EF4-FFF2-40B4-BE49-F238E27FC236}">
                <a16:creationId xmlns:a16="http://schemas.microsoft.com/office/drawing/2014/main" id="{A0FB79BE-73AB-4574-88DE-CD9FF192EF99}"/>
              </a:ext>
            </a:extLst>
          </p:cNvPr>
          <p:cNvSpPr/>
          <p:nvPr/>
        </p:nvSpPr>
        <p:spPr>
          <a:xfrm>
            <a:off x="838200" y="1648748"/>
            <a:ext cx="10515600" cy="5632311"/>
          </a:xfrm>
          <a:prstGeom prst="rect">
            <a:avLst/>
          </a:prstGeom>
        </p:spPr>
        <p:txBody>
          <a:bodyPr wrap="square">
            <a:spAutoFit/>
          </a:bodyPr>
          <a:lstStyle/>
          <a:p>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getCounter</a:t>
            </a:r>
            <a:r>
              <a:rPr lang="en-US" dirty="0">
                <a:solidFill>
                  <a:srgbClr val="008000"/>
                </a:solidFill>
                <a:latin typeface="Consolas" panose="020B0609020204030204" pitchFamily="49" charset="0"/>
              </a:rPr>
              <a:t> () always returns an even number</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bumpCounter</a:t>
            </a:r>
            <a:r>
              <a:rPr lang="en-US" dirty="0">
                <a:solidFill>
                  <a:srgbClr val="008000"/>
                </a:solidFill>
                <a:latin typeface="Consolas" panose="020B0609020204030204" pitchFamily="49" charset="0"/>
              </a:rPr>
              <a:t> (n) increases the value of the counter</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Interface1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getCounter</a:t>
            </a:r>
            <a:r>
              <a:rPr lang="en-US" dirty="0">
                <a:solidFill>
                  <a:srgbClr val="000000"/>
                </a:solidFill>
                <a:latin typeface="Consolas" panose="020B0609020204030204" pitchFamily="49" charset="0"/>
              </a:rPr>
              <a:t> () : number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bumpCounter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n:number</a:t>
            </a:r>
            <a:r>
              <a:rPr lang="en-US" dirty="0">
                <a:solidFill>
                  <a:srgbClr val="000000"/>
                </a:solidFill>
                <a:latin typeface="Consolas" panose="020B0609020204030204" pitchFamily="49" charset="0"/>
              </a:rPr>
              <a:t>) : void</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Class1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Interface1 {</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protected</a:t>
            </a:r>
            <a:r>
              <a:rPr lang="en-US" dirty="0">
                <a:solidFill>
                  <a:srgbClr val="000000"/>
                </a:solidFill>
                <a:latin typeface="Consolas" panose="020B0609020204030204" pitchFamily="49" charset="0"/>
              </a:rPr>
              <a:t> counter = </a:t>
            </a:r>
            <a:r>
              <a:rPr lang="en-US" dirty="0">
                <a:solidFill>
                  <a:srgbClr val="098658"/>
                </a:solidFill>
                <a:latin typeface="Consolas" panose="020B0609020204030204" pitchFamily="49" charset="0"/>
              </a:rPr>
              <a:t>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INVARIANT: counter is even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getCounter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bumpCounter</a:t>
            </a:r>
            <a:r>
              <a:rPr lang="en-US" dirty="0">
                <a:solidFill>
                  <a:srgbClr val="000000"/>
                </a:solidFill>
                <a:latin typeface="Consolas" panose="020B0609020204030204" pitchFamily="49" charset="0"/>
              </a:rPr>
              <a:t> (n: number): void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 </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Class2 </a:t>
            </a:r>
            <a:r>
              <a:rPr lang="en-US" dirty="0">
                <a:solidFill>
                  <a:srgbClr val="0000FF"/>
                </a:solidFill>
                <a:latin typeface="Consolas" panose="020B0609020204030204" pitchFamily="49" charset="0"/>
              </a:rPr>
              <a:t>extends</a:t>
            </a:r>
            <a:r>
              <a:rPr lang="en-US" dirty="0">
                <a:solidFill>
                  <a:srgbClr val="000000"/>
                </a:solidFill>
                <a:latin typeface="Consolas" panose="020B0609020204030204" pitchFamily="49" charset="0"/>
              </a:rPr>
              <a:t> Class1 {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bumpCounter</a:t>
            </a:r>
            <a:r>
              <a:rPr lang="en-US" dirty="0">
                <a:solidFill>
                  <a:srgbClr val="000000"/>
                </a:solidFill>
                <a:latin typeface="Consolas" panose="020B0609020204030204" pitchFamily="49" charset="0"/>
              </a:rPr>
              <a:t> (n: number): void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D0D6E1D1-C836-48A7-9EEC-501476D89AA6}"/>
              </a:ext>
            </a:extLst>
          </p:cNvPr>
          <p:cNvSpPr/>
          <p:nvPr/>
        </p:nvSpPr>
        <p:spPr>
          <a:xfrm>
            <a:off x="6433624" y="2612625"/>
            <a:ext cx="2743199" cy="1486935"/>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Here's our old friend Class1.  This time we've made 'counter' protected, meaning that it's only visible to the subclasses.</a:t>
            </a:r>
          </a:p>
          <a:p>
            <a:endParaRPr lang="en-US" b="1" dirty="0">
              <a:solidFill>
                <a:schemeClr val="tx1"/>
              </a:solidFill>
              <a:latin typeface="Ink Free" panose="03080402000500000000" pitchFamily="66" charset="0"/>
            </a:endParaRPr>
          </a:p>
        </p:txBody>
      </p:sp>
      <p:sp>
        <p:nvSpPr>
          <p:cNvPr id="8" name="Rectangle 7">
            <a:extLst>
              <a:ext uri="{FF2B5EF4-FFF2-40B4-BE49-F238E27FC236}">
                <a16:creationId xmlns:a16="http://schemas.microsoft.com/office/drawing/2014/main" id="{B2B78195-39B0-4B40-A36B-A9D605114F61}"/>
              </a:ext>
            </a:extLst>
          </p:cNvPr>
          <p:cNvSpPr/>
          <p:nvPr/>
        </p:nvSpPr>
        <p:spPr>
          <a:xfrm>
            <a:off x="754380" y="5394960"/>
            <a:ext cx="10447020" cy="1104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7" name="Rectangle 6">
            <a:extLst>
              <a:ext uri="{FF2B5EF4-FFF2-40B4-BE49-F238E27FC236}">
                <a16:creationId xmlns:a16="http://schemas.microsoft.com/office/drawing/2014/main" id="{CE50693A-EB58-4783-BEFA-7937B7E3709B}"/>
              </a:ext>
            </a:extLst>
          </p:cNvPr>
          <p:cNvSpPr/>
          <p:nvPr/>
        </p:nvSpPr>
        <p:spPr>
          <a:xfrm>
            <a:off x="9338016" y="3325930"/>
            <a:ext cx="2743199" cy="1276906"/>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But a subclass can do as much damage as anyone else.  Here Class2 can violate the invariant.</a:t>
            </a:r>
          </a:p>
          <a:p>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1606319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xit" presetSubtype="0" fill="hold" grpId="0" nodeType="with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8FB9-D734-44DD-9A83-97FD1C9E677E}"/>
              </a:ext>
            </a:extLst>
          </p:cNvPr>
          <p:cNvSpPr>
            <a:spLocks noGrp="1"/>
          </p:cNvSpPr>
          <p:nvPr>
            <p:ph type="title"/>
          </p:nvPr>
        </p:nvSpPr>
        <p:spPr/>
        <p:txBody>
          <a:bodyPr/>
          <a:lstStyle/>
          <a:p>
            <a:r>
              <a:rPr lang="en-US" dirty="0"/>
              <a:t>Whose principles are these?</a:t>
            </a:r>
          </a:p>
        </p:txBody>
      </p:sp>
      <p:sp>
        <p:nvSpPr>
          <p:cNvPr id="3" name="Content Placeholder 2">
            <a:extLst>
              <a:ext uri="{FF2B5EF4-FFF2-40B4-BE49-F238E27FC236}">
                <a16:creationId xmlns:a16="http://schemas.microsoft.com/office/drawing/2014/main" id="{62ADFA6B-2DF6-40BD-A524-71BB474B1F40}"/>
              </a:ext>
            </a:extLst>
          </p:cNvPr>
          <p:cNvSpPr>
            <a:spLocks noGrp="1"/>
          </p:cNvSpPr>
          <p:nvPr>
            <p:ph idx="1"/>
          </p:nvPr>
        </p:nvSpPr>
        <p:spPr/>
        <p:txBody>
          <a:bodyPr>
            <a:normAutofit lnSpcReduction="10000"/>
          </a:bodyPr>
          <a:lstStyle/>
          <a:p>
            <a:r>
              <a:rPr lang="en-US" dirty="0"/>
              <a:t>There are lots of lists of principles out there.</a:t>
            </a:r>
          </a:p>
          <a:p>
            <a:r>
              <a:rPr lang="en-US" dirty="0"/>
              <a:t>These are ours.</a:t>
            </a:r>
          </a:p>
          <a:p>
            <a:r>
              <a:rPr lang="en-US" dirty="0"/>
              <a:t>One you should know is </a:t>
            </a:r>
            <a:r>
              <a:rPr lang="en-US" dirty="0">
                <a:solidFill>
                  <a:srgbClr val="FF0000"/>
                </a:solidFill>
              </a:rPr>
              <a:t>SOLID</a:t>
            </a:r>
            <a:r>
              <a:rPr lang="en-US" dirty="0"/>
              <a:t>.  This is an acronym for:</a:t>
            </a:r>
          </a:p>
          <a:p>
            <a:pPr lvl="1"/>
            <a:r>
              <a:rPr lang="en-US" dirty="0"/>
              <a:t>S: Single Responsibility</a:t>
            </a:r>
          </a:p>
          <a:p>
            <a:pPr lvl="1"/>
            <a:r>
              <a:rPr lang="en-US" dirty="0"/>
              <a:t>O: Open/Closed Principle</a:t>
            </a:r>
          </a:p>
          <a:p>
            <a:pPr lvl="1"/>
            <a:r>
              <a:rPr lang="en-US" dirty="0"/>
              <a:t>L:  </a:t>
            </a:r>
            <a:r>
              <a:rPr lang="en-US" dirty="0" err="1"/>
              <a:t>Liskov</a:t>
            </a:r>
            <a:r>
              <a:rPr lang="en-US" dirty="0"/>
              <a:t> substitution principle (this has to do with inheritance, so it's not so important for us right now.)</a:t>
            </a:r>
          </a:p>
          <a:p>
            <a:pPr lvl="1"/>
            <a:r>
              <a:rPr lang="en-US" dirty="0"/>
              <a:t>I: Interface Segregation</a:t>
            </a:r>
          </a:p>
          <a:p>
            <a:pPr lvl="1"/>
            <a:r>
              <a:rPr lang="en-US" dirty="0"/>
              <a:t>D: Dependency Inversion</a:t>
            </a:r>
          </a:p>
          <a:p>
            <a:r>
              <a:rPr lang="en-US" dirty="0"/>
              <a:t>So we've covered 4 out of 5 of these.</a:t>
            </a:r>
          </a:p>
          <a:p>
            <a:pPr marL="457200" lvl="1" indent="0">
              <a:buNone/>
            </a:pPr>
            <a:endParaRPr lang="en-US" dirty="0"/>
          </a:p>
          <a:p>
            <a:endParaRPr lang="en-US" dirty="0"/>
          </a:p>
        </p:txBody>
      </p:sp>
      <p:sp>
        <p:nvSpPr>
          <p:cNvPr id="4" name="Slide Number Placeholder 3">
            <a:extLst>
              <a:ext uri="{FF2B5EF4-FFF2-40B4-BE49-F238E27FC236}">
                <a16:creationId xmlns:a16="http://schemas.microsoft.com/office/drawing/2014/main" id="{0843B684-F1AD-4A8E-B02F-834EC5B62ADF}"/>
              </a:ext>
            </a:extLst>
          </p:cNvPr>
          <p:cNvSpPr>
            <a:spLocks noGrp="1"/>
          </p:cNvSpPr>
          <p:nvPr>
            <p:ph type="sldNum" sz="quarter" idx="12"/>
          </p:nvPr>
        </p:nvSpPr>
        <p:spPr/>
        <p:txBody>
          <a:bodyPr/>
          <a:lstStyle/>
          <a:p>
            <a:fld id="{20F37917-FD3A-4669-9018-DA04BCDD3D75}" type="slidenum">
              <a:rPr lang="en-US" smtClean="0"/>
              <a:t>38</a:t>
            </a:fld>
            <a:endParaRPr lang="en-US"/>
          </a:p>
        </p:txBody>
      </p:sp>
    </p:spTree>
    <p:extLst>
      <p:ext uri="{BB962C8B-B14F-4D97-AF65-F5344CB8AC3E}">
        <p14:creationId xmlns:p14="http://schemas.microsoft.com/office/powerpoint/2010/main" val="30500932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You should now be able to:</a:t>
            </a:r>
          </a:p>
          <a:p>
            <a:pPr lvl="1" fontAlgn="base"/>
            <a:r>
              <a:rPr lang="en-US" dirty="0"/>
              <a:t>Describe the purpose of our design principles </a:t>
            </a:r>
          </a:p>
          <a:p>
            <a:pPr lvl="1" fontAlgn="base"/>
            <a:r>
              <a:rPr lang="en-US" dirty="0"/>
              <a:t>List 5 object-oriented design principles and illustrate their expression in code</a:t>
            </a:r>
          </a:p>
          <a:p>
            <a:pPr lvl="1" fontAlgn="base"/>
            <a:r>
              <a:rPr lang="en-US" dirty="0"/>
              <a:t>Identify some violations of the principles and suggest ways to mitigate them</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39</a:t>
            </a:fld>
            <a:endParaRPr lang="en-US"/>
          </a:p>
        </p:txBody>
      </p:sp>
      <p:sp>
        <p:nvSpPr>
          <p:cNvPr id="6" name="Rectangle 5">
            <a:extLst>
              <a:ext uri="{FF2B5EF4-FFF2-40B4-BE49-F238E27FC236}">
                <a16:creationId xmlns:a16="http://schemas.microsoft.com/office/drawing/2014/main" id="{A785D380-9082-4C98-AD99-87CBA9ABCBEC}"/>
              </a:ext>
            </a:extLst>
          </p:cNvPr>
          <p:cNvSpPr/>
          <p:nvPr/>
        </p:nvSpPr>
        <p:spPr>
          <a:xfrm>
            <a:off x="8550812" y="1726360"/>
            <a:ext cx="2743199" cy="2655726"/>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Whew!  That was a big chunk of stuff. Sorry about that, but we want to get you started on the right foot.  You can find lots of more information in the recommended textbooks and on the internet.</a:t>
            </a:r>
          </a:p>
          <a:p>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2643922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The Challenge: Controlling Complexity</a:t>
            </a:r>
          </a:p>
        </p:txBody>
      </p:sp>
      <p:sp>
        <p:nvSpPr>
          <p:cNvPr id="5122" name="Rectangle 2">
            <a:extLst>
              <a:ext uri="{FF2B5EF4-FFF2-40B4-BE49-F238E27FC236}">
                <a16:creationId xmlns:a16="http://schemas.microsoft.com/office/drawing/2014/main" id="{6D5D6D1E-2A01-42BF-95E0-611A9FCE7D25}"/>
              </a:ext>
            </a:extLst>
          </p:cNvPr>
          <p:cNvSpPr>
            <a:spLocks noGrp="1" noChangeArrowheads="1"/>
          </p:cNvSpPr>
          <p:nvPr>
            <p:ph idx="1"/>
          </p:nvPr>
        </p:nvSpPr>
        <p:spPr/>
        <p:txBody>
          <a:bodyPr/>
          <a:lstStyle/>
          <a:p>
            <a:r>
              <a:rPr lang="en-US" altLang="en-US" dirty="0"/>
              <a:t>Software systems must be comprehensible by humans</a:t>
            </a:r>
          </a:p>
          <a:p>
            <a:r>
              <a:rPr lang="en-US" altLang="en-US" dirty="0"/>
              <a:t>Why? Software needs to be maintainable</a:t>
            </a:r>
          </a:p>
          <a:p>
            <a:pPr lvl="1"/>
            <a:r>
              <a:rPr lang="en-US" altLang="en-US" dirty="0"/>
              <a:t>continuously adapted to a changing environment</a:t>
            </a:r>
          </a:p>
          <a:p>
            <a:pPr lvl="1"/>
            <a:r>
              <a:rPr lang="en-US" altLang="en-US" dirty="0"/>
              <a:t>Maintenance takes 50–80% of the cost</a:t>
            </a:r>
          </a:p>
          <a:p>
            <a:r>
              <a:rPr lang="en-US" altLang="en-US" dirty="0"/>
              <a:t>Why? Software needs to be reusable</a:t>
            </a:r>
          </a:p>
          <a:p>
            <a:pPr lvl="1"/>
            <a:r>
              <a:rPr lang="en-US" altLang="en-US" dirty="0"/>
              <a:t>Economics:  cheaper to reuse than rewrite!</a:t>
            </a:r>
          </a:p>
        </p:txBody>
      </p:sp>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26187" y="6454704"/>
            <a:ext cx="142669"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Helvetica Neue" charset="0"/>
                <a:ea typeface="Helvetica Neue" charset="0"/>
                <a:cs typeface="Helvetica Neue" charset="0"/>
                <a:sym typeface="Helvetica Neue" charset="0"/>
              </a:rPr>
              <a:pPr algn="r"/>
              <a:t>4</a:t>
            </a:fld>
            <a:endParaRPr lang="en-US" altLang="en-US" sz="984">
              <a:latin typeface="Helvetica Neue" charset="0"/>
              <a:ea typeface="Helvetica Neue" charset="0"/>
              <a:cs typeface="Helvetica Neue" charset="0"/>
              <a:sym typeface="Helvetica Neue"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82C9-1CF8-40AE-A725-0968E5F17117}"/>
              </a:ext>
            </a:extLst>
          </p:cNvPr>
          <p:cNvSpPr>
            <a:spLocks noGrp="1"/>
          </p:cNvSpPr>
          <p:nvPr>
            <p:ph type="title"/>
          </p:nvPr>
        </p:nvSpPr>
        <p:spPr/>
        <p:txBody>
          <a:bodyPr/>
          <a:lstStyle/>
          <a:p>
            <a:r>
              <a:rPr lang="en-US" dirty="0">
                <a:solidFill>
                  <a:srgbClr val="0070C0"/>
                </a:solidFill>
              </a:rPr>
              <a:t>Next...</a:t>
            </a:r>
          </a:p>
        </p:txBody>
      </p:sp>
      <p:sp>
        <p:nvSpPr>
          <p:cNvPr id="4" name="Text Placeholder 3">
            <a:extLst>
              <a:ext uri="{FF2B5EF4-FFF2-40B4-BE49-F238E27FC236}">
                <a16:creationId xmlns:a16="http://schemas.microsoft.com/office/drawing/2014/main" id="{219D61F8-F8AD-4DBB-8160-3A2A2DFCA287}"/>
              </a:ext>
            </a:extLst>
          </p:cNvPr>
          <p:cNvSpPr>
            <a:spLocks noGrp="1"/>
          </p:cNvSpPr>
          <p:nvPr>
            <p:ph idx="1"/>
          </p:nvPr>
        </p:nvSpPr>
        <p:spPr/>
        <p:txBody>
          <a:bodyPr/>
          <a:lstStyle/>
          <a:p>
            <a:r>
              <a:rPr lang="en-US" dirty="0"/>
              <a:t>Formulate some questions and come to class!</a:t>
            </a:r>
          </a:p>
          <a:p>
            <a:r>
              <a:rPr lang="en-US" dirty="0"/>
              <a:t>Next week, we'll learn about how to organize and document your code when you have more classes than our examples so far.</a:t>
            </a:r>
          </a:p>
        </p:txBody>
      </p:sp>
      <p:sp>
        <p:nvSpPr>
          <p:cNvPr id="3" name="Slide Number Placeholder 2">
            <a:extLst>
              <a:ext uri="{FF2B5EF4-FFF2-40B4-BE49-F238E27FC236}">
                <a16:creationId xmlns:a16="http://schemas.microsoft.com/office/drawing/2014/main" id="{E8071048-C09E-4AA0-A373-2A42FFDB91FE}"/>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40</a:t>
            </a:fld>
            <a:endParaRPr lang="en-US"/>
          </a:p>
        </p:txBody>
      </p:sp>
    </p:spTree>
    <p:extLst>
      <p:ext uri="{BB962C8B-B14F-4D97-AF65-F5344CB8AC3E}">
        <p14:creationId xmlns:p14="http://schemas.microsoft.com/office/powerpoint/2010/main" val="743338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The Challenge: Controlling Complexity</a:t>
            </a:r>
          </a:p>
        </p:txBody>
      </p:sp>
      <p:sp>
        <p:nvSpPr>
          <p:cNvPr id="5122" name="Rectangle 2">
            <a:extLst>
              <a:ext uri="{FF2B5EF4-FFF2-40B4-BE49-F238E27FC236}">
                <a16:creationId xmlns:a16="http://schemas.microsoft.com/office/drawing/2014/main" id="{6D5D6D1E-2A01-42BF-95E0-611A9FCE7D25}"/>
              </a:ext>
            </a:extLst>
          </p:cNvPr>
          <p:cNvSpPr>
            <a:spLocks noGrp="1" noChangeArrowheads="1"/>
          </p:cNvSpPr>
          <p:nvPr>
            <p:ph idx="1"/>
          </p:nvPr>
        </p:nvSpPr>
        <p:spPr/>
        <p:txBody>
          <a:bodyPr/>
          <a:lstStyle/>
          <a:p>
            <a:pPr lvl="1"/>
            <a:r>
              <a:rPr lang="en-US" altLang="en-US" dirty="0"/>
              <a:t>How? Make programs </a:t>
            </a:r>
            <a:r>
              <a:rPr lang="en-US" altLang="en-US" dirty="0">
                <a:solidFill>
                  <a:srgbClr val="FF0000"/>
                </a:solidFill>
              </a:rPr>
              <a:t>readable</a:t>
            </a:r>
            <a:r>
              <a:rPr lang="en-US" altLang="en-US" dirty="0"/>
              <a:t>.</a:t>
            </a:r>
          </a:p>
          <a:p>
            <a:pPr lvl="1"/>
            <a:r>
              <a:rPr lang="en-US" altLang="en-US" dirty="0"/>
              <a:t>How? Make programs </a:t>
            </a:r>
            <a:r>
              <a:rPr lang="en-US" altLang="en-US" dirty="0">
                <a:solidFill>
                  <a:srgbClr val="FF0000"/>
                </a:solidFill>
              </a:rPr>
              <a:t>flexible</a:t>
            </a:r>
            <a:r>
              <a:rPr lang="en-US" altLang="en-US" dirty="0"/>
              <a:t>.</a:t>
            </a:r>
          </a:p>
          <a:p>
            <a:pPr lvl="1"/>
            <a:r>
              <a:rPr lang="en-US" altLang="en-US" dirty="0"/>
              <a:t>How? Make programs </a:t>
            </a:r>
            <a:r>
              <a:rPr lang="en-US" altLang="en-US" dirty="0">
                <a:solidFill>
                  <a:srgbClr val="FF0000"/>
                </a:solidFill>
              </a:rPr>
              <a:t>modular</a:t>
            </a:r>
            <a:r>
              <a:rPr lang="en-US" altLang="en-US" dirty="0"/>
              <a:t>.</a:t>
            </a:r>
          </a:p>
        </p:txBody>
      </p:sp>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26187" y="6454704"/>
            <a:ext cx="142669"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Helvetica Neue" charset="0"/>
                <a:ea typeface="Helvetica Neue" charset="0"/>
                <a:cs typeface="Helvetica Neue" charset="0"/>
                <a:sym typeface="Helvetica Neue" charset="0"/>
              </a:rPr>
              <a:pPr algn="r"/>
              <a:t>5</a:t>
            </a:fld>
            <a:endParaRPr lang="en-US" altLang="en-US" sz="984">
              <a:latin typeface="Helvetica Neue" charset="0"/>
              <a:ea typeface="Helvetica Neue" charset="0"/>
              <a:cs typeface="Helvetica Neue" charset="0"/>
              <a:sym typeface="Helvetica Neue" charset="0"/>
            </a:endParaRPr>
          </a:p>
        </p:txBody>
      </p:sp>
    </p:spTree>
    <p:extLst>
      <p:ext uri="{BB962C8B-B14F-4D97-AF65-F5344CB8AC3E}">
        <p14:creationId xmlns:p14="http://schemas.microsoft.com/office/powerpoint/2010/main" val="1175661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DD4082E8-6316-417D-BBFA-AB16CB7A80EA}"/>
              </a:ext>
            </a:extLst>
          </p:cNvPr>
          <p:cNvSpPr>
            <a:spLocks noGrp="1"/>
          </p:cNvSpPr>
          <p:nvPr>
            <p:ph idx="1"/>
          </p:nvPr>
        </p:nvSpPr>
        <p:spPr>
          <a:xfrm>
            <a:off x="838200" y="1500160"/>
            <a:ext cx="7887346" cy="4351338"/>
          </a:xfrm>
        </p:spPr>
        <p:txBody>
          <a:bodyPr/>
          <a:lstStyle/>
          <a:p>
            <a:endParaRPr lang="en-US" dirty="0"/>
          </a:p>
        </p:txBody>
      </p:sp>
      <p:sp>
        <p:nvSpPr>
          <p:cNvPr id="2" name="Title 1">
            <a:extLst>
              <a:ext uri="{FF2B5EF4-FFF2-40B4-BE49-F238E27FC236}">
                <a16:creationId xmlns:a16="http://schemas.microsoft.com/office/drawing/2014/main" id="{72DE2BE0-6BF7-46DE-A2FA-2BE59A698CA7}"/>
              </a:ext>
            </a:extLst>
          </p:cNvPr>
          <p:cNvSpPr>
            <a:spLocks noGrp="1"/>
          </p:cNvSpPr>
          <p:nvPr>
            <p:ph type="title"/>
          </p:nvPr>
        </p:nvSpPr>
        <p:spPr/>
        <p:txBody>
          <a:bodyPr/>
          <a:lstStyle/>
          <a:p>
            <a:r>
              <a:rPr lang="en-US" dirty="0"/>
              <a:t>Five Principles for </a:t>
            </a:r>
            <a:r>
              <a:rPr lang="en-US"/>
              <a:t>OO Programming</a:t>
            </a:r>
            <a:endParaRPr lang="en-US" dirty="0"/>
          </a:p>
        </p:txBody>
      </p:sp>
      <p:sp>
        <p:nvSpPr>
          <p:cNvPr id="4" name="Slide Number Placeholder 3">
            <a:extLst>
              <a:ext uri="{FF2B5EF4-FFF2-40B4-BE49-F238E27FC236}">
                <a16:creationId xmlns:a16="http://schemas.microsoft.com/office/drawing/2014/main" id="{5337758A-1EB1-4A1C-8B7D-75DCD4944EA1}"/>
              </a:ext>
            </a:extLst>
          </p:cNvPr>
          <p:cNvSpPr>
            <a:spLocks noGrp="1"/>
          </p:cNvSpPr>
          <p:nvPr>
            <p:ph type="sldNum" sz="quarter" idx="12"/>
          </p:nvPr>
        </p:nvSpPr>
        <p:spPr/>
        <p:txBody>
          <a:bodyPr/>
          <a:lstStyle/>
          <a:p>
            <a:fld id="{20F37917-FD3A-4669-9018-DA04BCDD3D75}" type="slidenum">
              <a:rPr lang="en-US" smtClean="0"/>
              <a:t>6</a:t>
            </a:fld>
            <a:endParaRPr lang="en-US"/>
          </a:p>
        </p:txBody>
      </p:sp>
      <p:graphicFrame>
        <p:nvGraphicFramePr>
          <p:cNvPr id="6" name="Table 6">
            <a:extLst>
              <a:ext uri="{FF2B5EF4-FFF2-40B4-BE49-F238E27FC236}">
                <a16:creationId xmlns:a16="http://schemas.microsoft.com/office/drawing/2014/main" id="{36B03D9C-F35F-4623-9D00-2909A5B84C96}"/>
              </a:ext>
            </a:extLst>
          </p:cNvPr>
          <p:cNvGraphicFramePr>
            <a:graphicFrameLocks noGrp="1"/>
          </p:cNvGraphicFramePr>
          <p:nvPr>
            <p:extLst>
              <p:ext uri="{D42A27DB-BD31-4B8C-83A1-F6EECF244321}">
                <p14:modId xmlns:p14="http://schemas.microsoft.com/office/powerpoint/2010/main" val="545448802"/>
              </p:ext>
            </p:extLst>
          </p:nvPr>
        </p:nvGraphicFramePr>
        <p:xfrm>
          <a:off x="838200" y="1603070"/>
          <a:ext cx="9410114" cy="3474720"/>
        </p:xfrm>
        <a:graphic>
          <a:graphicData uri="http://schemas.openxmlformats.org/drawingml/2006/table">
            <a:tbl>
              <a:tblPr firstRow="1" bandRow="1">
                <a:tableStyleId>{5C22544A-7EE6-4342-B048-85BDC9FD1C3A}</a:tableStyleId>
              </a:tblPr>
              <a:tblGrid>
                <a:gridCol w="9410114">
                  <a:extLst>
                    <a:ext uri="{9D8B030D-6E8A-4147-A177-3AD203B41FA5}">
                      <a16:colId xmlns:a16="http://schemas.microsoft.com/office/drawing/2014/main" val="822127774"/>
                    </a:ext>
                  </a:extLst>
                </a:gridCol>
              </a:tblGrid>
              <a:tr h="370840">
                <a:tc>
                  <a:txBody>
                    <a:bodyPr/>
                    <a:lstStyle/>
                    <a:p>
                      <a:r>
                        <a:rPr lang="en-US" sz="3200" dirty="0"/>
                        <a:t>Five Principles for OO Programming</a:t>
                      </a:r>
                    </a:p>
                  </a:txBody>
                  <a:tcPr/>
                </a:tc>
                <a:extLst>
                  <a:ext uri="{0D108BD9-81ED-4DB2-BD59-A6C34878D82A}">
                    <a16:rowId xmlns:a16="http://schemas.microsoft.com/office/drawing/2014/main" val="2327693470"/>
                  </a:ext>
                </a:extLst>
              </a:tr>
              <a:tr h="370840">
                <a:tc>
                  <a:txBody>
                    <a:bodyPr/>
                    <a:lstStyle/>
                    <a:p>
                      <a:r>
                        <a:rPr lang="en-US" sz="3200" dirty="0"/>
                        <a:t>1. Make Your Interfaces Meaningful</a:t>
                      </a:r>
                    </a:p>
                  </a:txBody>
                  <a:tcPr/>
                </a:tc>
                <a:extLst>
                  <a:ext uri="{0D108BD9-81ED-4DB2-BD59-A6C34878D82A}">
                    <a16:rowId xmlns:a16="http://schemas.microsoft.com/office/drawing/2014/main" val="2228296680"/>
                  </a:ext>
                </a:extLst>
              </a:tr>
              <a:tr h="370840">
                <a:tc>
                  <a:txBody>
                    <a:bodyPr/>
                    <a:lstStyle/>
                    <a:p>
                      <a:r>
                        <a:rPr lang="en-US" sz="3200" dirty="0"/>
                        <a:t>2. Depend only on behaviors, not their implementation</a:t>
                      </a:r>
                    </a:p>
                  </a:txBody>
                  <a:tcPr/>
                </a:tc>
                <a:extLst>
                  <a:ext uri="{0D108BD9-81ED-4DB2-BD59-A6C34878D82A}">
                    <a16:rowId xmlns:a16="http://schemas.microsoft.com/office/drawing/2014/main" val="1873699383"/>
                  </a:ext>
                </a:extLst>
              </a:tr>
              <a:tr h="370840">
                <a:tc>
                  <a:txBody>
                    <a:bodyPr/>
                    <a:lstStyle/>
                    <a:p>
                      <a:r>
                        <a:rPr lang="en-US" sz="3200" dirty="0"/>
                        <a:t>3. Keep Things as Private as You Can</a:t>
                      </a:r>
                    </a:p>
                  </a:txBody>
                  <a:tcPr/>
                </a:tc>
                <a:extLst>
                  <a:ext uri="{0D108BD9-81ED-4DB2-BD59-A6C34878D82A}">
                    <a16:rowId xmlns:a16="http://schemas.microsoft.com/office/drawing/2014/main" val="3909353828"/>
                  </a:ext>
                </a:extLst>
              </a:tr>
              <a:tr h="370840">
                <a:tc>
                  <a:txBody>
                    <a:bodyPr/>
                    <a:lstStyle/>
                    <a:p>
                      <a:r>
                        <a:rPr lang="en-US" sz="3200" dirty="0"/>
                        <a:t>4. Favor Dynamic Dispatch Over Conditionals</a:t>
                      </a:r>
                    </a:p>
                  </a:txBody>
                  <a:tcPr/>
                </a:tc>
                <a:extLst>
                  <a:ext uri="{0D108BD9-81ED-4DB2-BD59-A6C34878D82A}">
                    <a16:rowId xmlns:a16="http://schemas.microsoft.com/office/drawing/2014/main" val="1243899994"/>
                  </a:ext>
                </a:extLst>
              </a:tr>
              <a:tr h="370840">
                <a:tc>
                  <a:txBody>
                    <a:bodyPr/>
                    <a:lstStyle/>
                    <a:p>
                      <a:r>
                        <a:rPr lang="en-US" sz="3200" dirty="0"/>
                        <a:t>5. Favor Interfaces Over </a:t>
                      </a:r>
                      <a:r>
                        <a:rPr lang="en-US" sz="3200" dirty="0" err="1"/>
                        <a:t>Subclassing</a:t>
                      </a:r>
                      <a:endParaRPr lang="en-US" sz="3200" dirty="0"/>
                    </a:p>
                  </a:txBody>
                  <a:tcPr/>
                </a:tc>
                <a:extLst>
                  <a:ext uri="{0D108BD9-81ED-4DB2-BD59-A6C34878D82A}">
                    <a16:rowId xmlns:a16="http://schemas.microsoft.com/office/drawing/2014/main" val="3203020063"/>
                  </a:ext>
                </a:extLst>
              </a:tr>
            </a:tbl>
          </a:graphicData>
        </a:graphic>
      </p:graphicFrame>
      <p:sp>
        <p:nvSpPr>
          <p:cNvPr id="13" name="TextBox 12">
            <a:extLst>
              <a:ext uri="{FF2B5EF4-FFF2-40B4-BE49-F238E27FC236}">
                <a16:creationId xmlns:a16="http://schemas.microsoft.com/office/drawing/2014/main" id="{C553E3D8-54DD-4922-A3FD-5918D5830F9C}"/>
              </a:ext>
            </a:extLst>
          </p:cNvPr>
          <p:cNvSpPr txBox="1"/>
          <p:nvPr/>
        </p:nvSpPr>
        <p:spPr>
          <a:xfrm>
            <a:off x="7830826" y="5272902"/>
            <a:ext cx="3312208" cy="90985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1pPr>
              <a:defRPr b="1">
                <a:latin typeface="Ink Free" panose="03080402000500000000" pitchFamily="66"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400" dirty="0">
                <a:solidFill>
                  <a:schemeClr val="tx1"/>
                </a:solidFill>
              </a:rPr>
              <a:t>Make a sticky note with this list, too.</a:t>
            </a:r>
          </a:p>
        </p:txBody>
      </p:sp>
    </p:spTree>
    <p:extLst>
      <p:ext uri="{BB962C8B-B14F-4D97-AF65-F5344CB8AC3E}">
        <p14:creationId xmlns:p14="http://schemas.microsoft.com/office/powerpoint/2010/main" val="72759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allAtOnce"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F0954-DE7F-4D67-B5C7-A52BD03B2BDE}"/>
              </a:ext>
            </a:extLst>
          </p:cNvPr>
          <p:cNvSpPr>
            <a:spLocks noGrp="1"/>
          </p:cNvSpPr>
          <p:nvPr>
            <p:ph type="title"/>
          </p:nvPr>
        </p:nvSpPr>
        <p:spPr/>
        <p:txBody>
          <a:bodyPr>
            <a:normAutofit/>
          </a:bodyPr>
          <a:lstStyle/>
          <a:p>
            <a:r>
              <a:rPr lang="en-US" dirty="0"/>
              <a:t>Principle 1: Make Your Interfaces Meaningful</a:t>
            </a:r>
          </a:p>
        </p:txBody>
      </p:sp>
      <p:sp>
        <p:nvSpPr>
          <p:cNvPr id="3" name="Content Placeholder 2">
            <a:extLst>
              <a:ext uri="{FF2B5EF4-FFF2-40B4-BE49-F238E27FC236}">
                <a16:creationId xmlns:a16="http://schemas.microsoft.com/office/drawing/2014/main" id="{CA6A52B8-7A5F-4C28-94E4-811F61B438D7}"/>
              </a:ext>
            </a:extLst>
          </p:cNvPr>
          <p:cNvSpPr>
            <a:spLocks noGrp="1"/>
          </p:cNvSpPr>
          <p:nvPr>
            <p:ph idx="1"/>
          </p:nvPr>
        </p:nvSpPr>
        <p:spPr/>
        <p:txBody>
          <a:bodyPr>
            <a:normAutofit lnSpcReduction="10000"/>
          </a:bodyPr>
          <a:lstStyle/>
          <a:p>
            <a:r>
              <a:rPr lang="en-US" dirty="0"/>
              <a:t>Interfaces are the thing we use to specify the behavior of the classes and objects that implement them.</a:t>
            </a:r>
          </a:p>
          <a:p>
            <a:r>
              <a:rPr lang="en-US" dirty="0"/>
              <a:t>We use the word </a:t>
            </a:r>
            <a:r>
              <a:rPr lang="en-US" i="1" dirty="0">
                <a:solidFill>
                  <a:srgbClr val="FF0000"/>
                </a:solidFill>
              </a:rPr>
              <a:t>behavior</a:t>
            </a:r>
            <a:r>
              <a:rPr lang="en-US" dirty="0"/>
              <a:t> to mean what a single method does:</a:t>
            </a:r>
          </a:p>
          <a:p>
            <a:pPr lvl="1"/>
            <a:r>
              <a:rPr lang="en-US" dirty="0"/>
              <a:t>Returning a value is a behavior</a:t>
            </a:r>
          </a:p>
          <a:p>
            <a:pPr lvl="1"/>
            <a:r>
              <a:rPr lang="en-US" dirty="0"/>
              <a:t>Having some kind of side-effect (mutation, I/O, etc.) is a behavior</a:t>
            </a:r>
          </a:p>
          <a:p>
            <a:r>
              <a:rPr lang="en-US" dirty="0"/>
              <a:t>For our purposes today, we don’t mean anything larger, like how much memory or time a program uses.</a:t>
            </a:r>
          </a:p>
          <a:p>
            <a:endParaRPr lang="en-US" dirty="0"/>
          </a:p>
        </p:txBody>
      </p:sp>
      <p:sp>
        <p:nvSpPr>
          <p:cNvPr id="4" name="Slide Number Placeholder 3">
            <a:extLst>
              <a:ext uri="{FF2B5EF4-FFF2-40B4-BE49-F238E27FC236}">
                <a16:creationId xmlns:a16="http://schemas.microsoft.com/office/drawing/2014/main" id="{CFBE4F9D-A0FD-4331-83BA-F396395D26FF}"/>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460746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7E4AC-20F4-4B4E-802C-48A92B2B79C7}"/>
              </a:ext>
            </a:extLst>
          </p:cNvPr>
          <p:cNvSpPr>
            <a:spLocks noGrp="1"/>
          </p:cNvSpPr>
          <p:nvPr>
            <p:ph type="title"/>
          </p:nvPr>
        </p:nvSpPr>
        <p:spPr/>
        <p:txBody>
          <a:bodyPr/>
          <a:lstStyle/>
          <a:p>
            <a:r>
              <a:rPr lang="en-US" dirty="0"/>
              <a:t>Interfaces are where we specify behaviors</a:t>
            </a:r>
          </a:p>
        </p:txBody>
      </p:sp>
      <p:sp>
        <p:nvSpPr>
          <p:cNvPr id="3" name="Content Placeholder 2">
            <a:extLst>
              <a:ext uri="{FF2B5EF4-FFF2-40B4-BE49-F238E27FC236}">
                <a16:creationId xmlns:a16="http://schemas.microsoft.com/office/drawing/2014/main" id="{1AFD0922-CF3A-4CEA-A084-BBDDAA0B4D9F}"/>
              </a:ext>
            </a:extLst>
          </p:cNvPr>
          <p:cNvSpPr>
            <a:spLocks noGrp="1"/>
          </p:cNvSpPr>
          <p:nvPr>
            <p:ph idx="1"/>
          </p:nvPr>
        </p:nvSpPr>
        <p:spPr>
          <a:xfrm>
            <a:off x="838200" y="1535329"/>
            <a:ext cx="7887346" cy="4351338"/>
          </a:xfrm>
        </p:spPr>
        <p:txBody>
          <a:bodyPr/>
          <a:lstStyle/>
          <a:p>
            <a:r>
              <a:rPr lang="en-US" dirty="0"/>
              <a:t>A temperature sensor is something that returns the current temperature at the sensor's location:</a:t>
            </a:r>
          </a:p>
          <a:p>
            <a:endParaRPr lang="en-US" dirty="0"/>
          </a:p>
          <a:p>
            <a:endParaRPr lang="en-US" dirty="0"/>
          </a:p>
          <a:p>
            <a:endParaRPr lang="en-US" dirty="0"/>
          </a:p>
          <a:p>
            <a:endParaRPr lang="en-US" dirty="0"/>
          </a:p>
          <a:p>
            <a:r>
              <a:rPr lang="en-US" dirty="0"/>
              <a:t>Note that the interface specifies both syntax (the method name) and the semantics (what the method returns or what it does).</a:t>
            </a:r>
          </a:p>
        </p:txBody>
      </p:sp>
      <p:sp>
        <p:nvSpPr>
          <p:cNvPr id="4" name="Slide Number Placeholder 3">
            <a:extLst>
              <a:ext uri="{FF2B5EF4-FFF2-40B4-BE49-F238E27FC236}">
                <a16:creationId xmlns:a16="http://schemas.microsoft.com/office/drawing/2014/main" id="{DBFB296F-430D-4635-A9AB-3F18214C1C3B}"/>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5" name="Rectangle 4">
            <a:extLst>
              <a:ext uri="{FF2B5EF4-FFF2-40B4-BE49-F238E27FC236}">
                <a16:creationId xmlns:a16="http://schemas.microsoft.com/office/drawing/2014/main" id="{B590C2BC-D19A-4D9C-A305-ED7C8222FD04}"/>
              </a:ext>
            </a:extLst>
          </p:cNvPr>
          <p:cNvSpPr/>
          <p:nvPr/>
        </p:nvSpPr>
        <p:spPr>
          <a:xfrm>
            <a:off x="1493520" y="2521667"/>
            <a:ext cx="7720818" cy="2031325"/>
          </a:xfrm>
          <a:prstGeom prst="rect">
            <a:avLst/>
          </a:prstGeom>
        </p:spPr>
        <p:txBody>
          <a:bodyPr wrap="square">
            <a:spAutoFit/>
          </a:bodyPr>
          <a:lstStyle/>
          <a:p>
            <a:r>
              <a:rPr lang="en-US" dirty="0">
                <a:solidFill>
                  <a:srgbClr val="008000"/>
                </a:solidFill>
                <a:latin typeface="Consolas" panose="020B0609020204030204" pitchFamily="49" charset="0"/>
              </a:rPr>
              <a:t>// temperatures are measured is Celsius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type</a:t>
            </a:r>
            <a:r>
              <a:rPr lang="en-US" dirty="0">
                <a:solidFill>
                  <a:srgbClr val="000000"/>
                </a:solidFill>
                <a:latin typeface="Consolas" panose="020B0609020204030204" pitchFamily="49" charset="0"/>
              </a:rPr>
              <a:t> Temperature = number</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return the current temperature at the sensor location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 Temperature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F84F81E4-0855-4AD2-AA75-332572FF3E25}"/>
              </a:ext>
            </a:extLst>
          </p:cNvPr>
          <p:cNvSpPr/>
          <p:nvPr/>
        </p:nvSpPr>
        <p:spPr>
          <a:xfrm>
            <a:off x="9471710" y="2316783"/>
            <a:ext cx="2177511" cy="192311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Note that we've specified what these numbers MEAN (see Principle 2 from the last Lesson)</a:t>
            </a:r>
          </a:p>
        </p:txBody>
      </p:sp>
      <p:sp>
        <p:nvSpPr>
          <p:cNvPr id="7" name="Rectangle 6">
            <a:extLst>
              <a:ext uri="{FF2B5EF4-FFF2-40B4-BE49-F238E27FC236}">
                <a16:creationId xmlns:a16="http://schemas.microsoft.com/office/drawing/2014/main" id="{6004D6EE-F114-4E7E-A853-0E7B8C58F049}"/>
              </a:ext>
            </a:extLst>
          </p:cNvPr>
          <p:cNvSpPr/>
          <p:nvPr/>
        </p:nvSpPr>
        <p:spPr>
          <a:xfrm>
            <a:off x="9471709" y="4336566"/>
            <a:ext cx="2450660" cy="228931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Might we want to put other methods in </a:t>
            </a:r>
            <a:r>
              <a:rPr lang="en-US" b="1" dirty="0" err="1">
                <a:solidFill>
                  <a:schemeClr val="tx1"/>
                </a:solidFill>
                <a:latin typeface="Ink Free" panose="03080402000500000000" pitchFamily="66" charset="0"/>
              </a:rPr>
              <a:t>ITemperatureSensor</a:t>
            </a:r>
            <a:r>
              <a:rPr lang="en-US" b="1" dirty="0">
                <a:solidFill>
                  <a:schemeClr val="tx1"/>
                </a:solidFill>
                <a:latin typeface="Ink Free" panose="03080402000500000000" pitchFamily="66" charset="0"/>
              </a:rPr>
              <a:t>? Maybe we want it to report its location, too!  Why might or might not this be a good idea?</a:t>
            </a:r>
          </a:p>
        </p:txBody>
      </p:sp>
    </p:spTree>
    <p:extLst>
      <p:ext uri="{BB962C8B-B14F-4D97-AF65-F5344CB8AC3E}">
        <p14:creationId xmlns:p14="http://schemas.microsoft.com/office/powerpoint/2010/main" val="1550252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8584F-21C0-446E-902E-720DEC8693EF}"/>
              </a:ext>
            </a:extLst>
          </p:cNvPr>
          <p:cNvSpPr>
            <a:spLocks noGrp="1"/>
          </p:cNvSpPr>
          <p:nvPr>
            <p:ph type="title"/>
          </p:nvPr>
        </p:nvSpPr>
        <p:spPr/>
        <p:txBody>
          <a:bodyPr/>
          <a:lstStyle/>
          <a:p>
            <a:r>
              <a:rPr lang="en-US" dirty="0"/>
              <a:t>We have many classes that implement the same interface</a:t>
            </a:r>
          </a:p>
        </p:txBody>
      </p:sp>
      <p:sp>
        <p:nvSpPr>
          <p:cNvPr id="3" name="Content Placeholder 2">
            <a:extLst>
              <a:ext uri="{FF2B5EF4-FFF2-40B4-BE49-F238E27FC236}">
                <a16:creationId xmlns:a16="http://schemas.microsoft.com/office/drawing/2014/main" id="{B9FFBF9E-58AA-4527-9A01-9297E6D77D0A}"/>
              </a:ext>
            </a:extLst>
          </p:cNvPr>
          <p:cNvSpPr>
            <a:spLocks noGrp="1"/>
          </p:cNvSpPr>
          <p:nvPr>
            <p:ph idx="1"/>
          </p:nvPr>
        </p:nvSpPr>
        <p:spPr/>
        <p:txBody>
          <a:bodyPr/>
          <a:lstStyle/>
          <a:p>
            <a:r>
              <a:rPr lang="en-US" dirty="0"/>
              <a:t>In a kitchen, for example, we might have</a:t>
            </a:r>
          </a:p>
        </p:txBody>
      </p:sp>
      <p:sp>
        <p:nvSpPr>
          <p:cNvPr id="4" name="Slide Number Placeholder 3">
            <a:extLst>
              <a:ext uri="{FF2B5EF4-FFF2-40B4-BE49-F238E27FC236}">
                <a16:creationId xmlns:a16="http://schemas.microsoft.com/office/drawing/2014/main" id="{D5291A94-8E06-40C7-8E19-AE296EDBA3F7}"/>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5" name="Rectangle 4">
            <a:extLst>
              <a:ext uri="{FF2B5EF4-FFF2-40B4-BE49-F238E27FC236}">
                <a16:creationId xmlns:a16="http://schemas.microsoft.com/office/drawing/2014/main" id="{E1B9AC23-3768-45F3-9A35-9C6737E629E1}"/>
              </a:ext>
            </a:extLst>
          </p:cNvPr>
          <p:cNvSpPr/>
          <p:nvPr/>
        </p:nvSpPr>
        <p:spPr>
          <a:xfrm>
            <a:off x="1169962" y="2023939"/>
            <a:ext cx="8431237" cy="3970318"/>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RefrigeratorThermometer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 Temperature {...}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OvenThermometer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 Temperature {...} </a:t>
            </a:r>
          </a:p>
          <a:p>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CandyThermometer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 Temperature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8BE0B0F0-FE0F-4AC0-9334-99FECD12B3CB}"/>
              </a:ext>
            </a:extLst>
          </p:cNvPr>
          <p:cNvSpPr/>
          <p:nvPr/>
        </p:nvSpPr>
        <p:spPr>
          <a:xfrm>
            <a:off x="9309931" y="3104575"/>
            <a:ext cx="2177511" cy="1024294"/>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These all probably work in very different ways!</a:t>
            </a:r>
          </a:p>
        </p:txBody>
      </p:sp>
    </p:spTree>
    <p:extLst>
      <p:ext uri="{BB962C8B-B14F-4D97-AF65-F5344CB8AC3E}">
        <p14:creationId xmlns:p14="http://schemas.microsoft.com/office/powerpoint/2010/main" val="1562510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2">
            <a:lumMod val="20000"/>
            <a:lumOff val="80000"/>
          </a:schemeClr>
        </a:solidFill>
        <a:ln>
          <a:solidFill>
            <a:srgbClr val="0070C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4172</TotalTime>
  <Words>4415</Words>
  <Application>Microsoft Office PowerPoint</Application>
  <PresentationFormat>Widescreen</PresentationFormat>
  <Paragraphs>497</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Consolas</vt:lpstr>
      <vt:lpstr>Helvetica Neue</vt:lpstr>
      <vt:lpstr>Ink Free</vt:lpstr>
      <vt:lpstr>Verdana</vt:lpstr>
      <vt:lpstr>Office Theme</vt:lpstr>
      <vt:lpstr>CS 4350: Fundamentals of Software Engineering CS 5500: Foundations of Software Engineering  Lesson 1.3 Object-Oriented Design Principles</vt:lpstr>
      <vt:lpstr>Learning Objectives for this Lesson</vt:lpstr>
      <vt:lpstr>Outline of this lesson</vt:lpstr>
      <vt:lpstr>The Challenge: Controlling Complexity</vt:lpstr>
      <vt:lpstr>The Challenge: Controlling Complexity</vt:lpstr>
      <vt:lpstr>Five Principles for OO Programming</vt:lpstr>
      <vt:lpstr>Principle 1: Make Your Interfaces Meaningful</vt:lpstr>
      <vt:lpstr>Interfaces are where we specify behaviors</vt:lpstr>
      <vt:lpstr>We have many classes that implement the same interface</vt:lpstr>
      <vt:lpstr>But the compiler only checks syntax, not semantics</vt:lpstr>
      <vt:lpstr>Remember: one interface/one job</vt:lpstr>
      <vt:lpstr>Principle 2: Depend only on behaviors, not their implementation</vt:lpstr>
      <vt:lpstr>Principle 2: Depend only on behaviors, not their implementation</vt:lpstr>
      <vt:lpstr>Your new vocabulary word: composition</vt:lpstr>
      <vt:lpstr>Delegation is using Composition to avoid hard work</vt:lpstr>
      <vt:lpstr>Principle 3: Keep Things as Private as You Can</vt:lpstr>
      <vt:lpstr>Example (1)</vt:lpstr>
      <vt:lpstr>Example (2)</vt:lpstr>
      <vt:lpstr>Example (3)</vt:lpstr>
      <vt:lpstr>Principle 4: Favor Dynamic Dispatch Over Conditionals</vt:lpstr>
      <vt:lpstr>A Tiny Shape-Manipulation System</vt:lpstr>
      <vt:lpstr>Solution with conditionals (1)</vt:lpstr>
      <vt:lpstr>Solution with conditionals (2)</vt:lpstr>
      <vt:lpstr>What's more likely to change?</vt:lpstr>
      <vt:lpstr>Interfaces to the rescue!</vt:lpstr>
      <vt:lpstr>Represent each shape as a class implementing the Shape interface</vt:lpstr>
      <vt:lpstr>Represent each Shape as a class (2)</vt:lpstr>
      <vt:lpstr>Represent each Shape as a class (3)</vt:lpstr>
      <vt:lpstr>This is "classic" object-oriented design</vt:lpstr>
      <vt:lpstr>Original vs. OO organization</vt:lpstr>
      <vt:lpstr>Adding a New Data Variant</vt:lpstr>
      <vt:lpstr>Adding a New Operation</vt:lpstr>
      <vt:lpstr>Extensibility</vt:lpstr>
      <vt:lpstr>Another vocabulary word...</vt:lpstr>
      <vt:lpstr>What's the tradeoff?</vt:lpstr>
      <vt:lpstr>Principle 5: Favor Interfaces Over Subclassing</vt:lpstr>
      <vt:lpstr>Example:</vt:lpstr>
      <vt:lpstr>Whose principles are these?</vt:lpstr>
      <vt:lpstr>Review: Learning Objectives for this Lesson</vt:lpstr>
      <vt:lpstr>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74</cp:revision>
  <dcterms:created xsi:type="dcterms:W3CDTF">2021-01-07T15:19:22Z</dcterms:created>
  <dcterms:modified xsi:type="dcterms:W3CDTF">2021-01-12T20:57:43Z</dcterms:modified>
</cp:coreProperties>
</file>