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00" r:id="rId4"/>
    <p:sldId id="315" r:id="rId5"/>
    <p:sldId id="316" r:id="rId6"/>
    <p:sldId id="317" r:id="rId7"/>
    <p:sldId id="292" r:id="rId8"/>
    <p:sldId id="308" r:id="rId9"/>
    <p:sldId id="301" r:id="rId10"/>
    <p:sldId id="299" r:id="rId11"/>
    <p:sldId id="305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5.2</a:t>
            </a:r>
            <a:r>
              <a:rPr lang="en-US" altLang="en-US" sz="3200" dirty="0">
                <a:sym typeface="Helvetica Neue" charset="0"/>
              </a:rPr>
              <a:t> Test-Driven Development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40F0E-9991-054E-AC0A-E45C64EF93FD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 Driven Development (ATDD)</a:t>
            </a:r>
          </a:p>
          <a:p>
            <a:pPr lvl="1"/>
            <a:r>
              <a:rPr lang="en-US" dirty="0"/>
              <a:t>Write “system” tests to express user requirements.</a:t>
            </a:r>
          </a:p>
          <a:p>
            <a:pPr lvl="1"/>
            <a:r>
              <a:rPr lang="en-US" dirty="0"/>
              <a:t>These tests may be “large” and/or “slow”.</a:t>
            </a:r>
          </a:p>
          <a:p>
            <a:pPr lvl="1"/>
            <a:r>
              <a:rPr lang="en-US" dirty="0"/>
              <a:t>Some may not be automatable.</a:t>
            </a:r>
          </a:p>
          <a:p>
            <a:r>
              <a:rPr lang="en-US" dirty="0"/>
              <a:t>Behavior Test Driven Development (BTDD)</a:t>
            </a:r>
          </a:p>
          <a:p>
            <a:pPr lvl="1"/>
            <a:r>
              <a:rPr lang="en-US" dirty="0"/>
              <a:t>Uses structured natural language to describe user stories with desired behavior.</a:t>
            </a:r>
          </a:p>
          <a:p>
            <a:pPr lvl="1"/>
            <a:r>
              <a:rPr lang="en-US" dirty="0"/>
              <a:t>Also “system” tests.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Now that you've studied this lesson, you should be able to:</a:t>
            </a:r>
          </a:p>
          <a:p>
            <a:pPr lvl="1"/>
            <a:r>
              <a:rPr lang="en-US" sz="2800"/>
              <a:t>Define “Test-Driven Development”;</a:t>
            </a:r>
          </a:p>
          <a:p>
            <a:pPr lvl="1"/>
            <a:r>
              <a:rPr lang="en-US" sz="2800"/>
              <a:t>Contrast two different phases for programming in TDD;</a:t>
            </a:r>
          </a:p>
          <a:p>
            <a:pPr lvl="1"/>
            <a:r>
              <a:rPr lang="en-US" sz="2800"/>
              <a:t>Outline the strengths and weaknesses of TDD.</a:t>
            </a:r>
          </a:p>
          <a:p>
            <a:pPr marL="457200" lvl="1" indent="0">
              <a:buNone/>
            </a:pPr>
            <a:endParaRPr lang="en-US" sz="2800"/>
          </a:p>
        </p:txBody>
      </p:sp>
      <p:pic>
        <p:nvPicPr>
          <p:cNvPr id="6" name="Picture 2" descr="Water wheel">
            <a:extLst>
              <a:ext uri="{FF2B5EF4-FFF2-40B4-BE49-F238E27FC236}">
                <a16:creationId xmlns:a16="http://schemas.microsoft.com/office/drawing/2014/main" id="{3CDDF4C1-6BFB-EF43-880F-88DD8A7E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Looking Forward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</a:t>
            </a:r>
            <a:r>
              <a:rPr lang="en-US"/>
              <a:t>we’ll learn </a:t>
            </a:r>
            <a:r>
              <a:rPr lang="en-US" dirty="0"/>
              <a:t>about how to evaluate tests.  What makes a test suite good?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</a:t>
            </a:r>
            <a:r>
              <a:rPr lang="en-US"/>
              <a:t>this lesson, </a:t>
            </a:r>
            <a:r>
              <a:rPr lang="en-US" dirty="0"/>
              <a:t>you should be able to:</a:t>
            </a:r>
          </a:p>
          <a:p>
            <a:pPr lvl="1"/>
            <a:r>
              <a:rPr lang="en-US" dirty="0"/>
              <a:t>Define “Test-Driven Development”;</a:t>
            </a:r>
          </a:p>
          <a:p>
            <a:pPr lvl="1"/>
            <a:r>
              <a:rPr lang="en-US" dirty="0"/>
              <a:t>Contrast two different phases for programming in TDD;</a:t>
            </a:r>
          </a:p>
          <a:p>
            <a:pPr lvl="1"/>
            <a:r>
              <a:rPr lang="en-US" dirty="0"/>
              <a:t>Outline the strengths and weaknesses of TDD.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From outside, the development is driven by “issues”:</a:t>
            </a:r>
          </a:p>
          <a:p>
            <a:pPr lvl="1"/>
            <a:r>
              <a:rPr lang="en-US" dirty="0"/>
              <a:t>New feature requests;</a:t>
            </a:r>
          </a:p>
          <a:p>
            <a:pPr lvl="1"/>
            <a:r>
              <a:rPr lang="en-US" dirty="0"/>
              <a:t>Enhancement requests;</a:t>
            </a:r>
          </a:p>
          <a:p>
            <a:pPr lvl="1"/>
            <a:r>
              <a:rPr lang="en-US" dirty="0"/>
              <a:t>Bug reports;</a:t>
            </a:r>
          </a:p>
          <a:p>
            <a:pPr lvl="1"/>
            <a:r>
              <a:rPr lang="en-US" dirty="0"/>
              <a:t>Internal feature requests.</a:t>
            </a:r>
          </a:p>
          <a:p>
            <a:r>
              <a:rPr lang="en-US" dirty="0"/>
              <a:t>Issues are the “water” in our “TDD = water wheel” metaphor.</a:t>
            </a:r>
          </a:p>
          <a:p>
            <a:pPr lvl="1"/>
            <a:endParaRPr lang="en-US" dirty="0"/>
          </a:p>
        </p:txBody>
      </p:sp>
      <p:pic>
        <p:nvPicPr>
          <p:cNvPr id="1026" name="Picture 2" descr="Water Wheel: Chute labeled &quot;Issues&quot;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first task is to write a test.</a:t>
            </a:r>
          </a:p>
          <a:p>
            <a:pPr lvl="1"/>
            <a:r>
              <a:rPr lang="en-US" dirty="0"/>
              <a:t>The test should fail.</a:t>
            </a:r>
          </a:p>
          <a:p>
            <a:pPr lvl="1"/>
            <a:r>
              <a:rPr lang="en-US" dirty="0"/>
              <a:t>A bug report is not actionable until we have replicated it.</a:t>
            </a:r>
          </a:p>
          <a:p>
            <a:pPr lvl="1"/>
            <a:r>
              <a:rPr lang="en-US" dirty="0"/>
              <a:t>A feature request is not actionable until we know what how it should work.</a:t>
            </a:r>
          </a:p>
          <a:p>
            <a:endParaRPr lang="en-US" dirty="0"/>
          </a:p>
          <a:p>
            <a:r>
              <a:rPr lang="en-US" dirty="0"/>
              <a:t>Tests are the “buckets” in our metaphor.</a:t>
            </a:r>
          </a:p>
          <a:p>
            <a:pPr lvl="1"/>
            <a:endParaRPr lang="en-US" dirty="0"/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2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Then we fix the code:</a:t>
            </a:r>
          </a:p>
          <a:p>
            <a:pPr lvl="1"/>
            <a:r>
              <a:rPr lang="en-US" dirty="0"/>
              <a:t>Change code until test passes;</a:t>
            </a:r>
          </a:p>
          <a:p>
            <a:pPr lvl="1"/>
            <a:r>
              <a:rPr lang="en-US" dirty="0"/>
              <a:t>All previous tests must pass too (no regression!);</a:t>
            </a:r>
          </a:p>
          <a:p>
            <a:pPr lvl="1"/>
            <a:r>
              <a:rPr lang="en-US" dirty="0"/>
              <a:t>No redesigns; goal is to fix as quickly as possible.</a:t>
            </a:r>
          </a:p>
          <a:p>
            <a:endParaRPr lang="en-US" dirty="0"/>
          </a:p>
          <a:p>
            <a:r>
              <a:rPr lang="en-US" dirty="0"/>
              <a:t>Coding turns the wheel until the “water” is gone (issue is fixed).</a:t>
            </a:r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A1088-C606-244D-92B3-E032FE40921B}"/>
              </a:ext>
            </a:extLst>
          </p:cNvPr>
          <p:cNvSpPr txBox="1"/>
          <p:nvPr/>
        </p:nvSpPr>
        <p:spPr>
          <a:xfrm>
            <a:off x="10687111" y="5298083"/>
            <a:ext cx="1333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Fix code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1115C8-A0A3-D042-9B6B-EB1CA4C7B29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9811657" y="5298084"/>
            <a:ext cx="875454" cy="23083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1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Clean up code:</a:t>
            </a:r>
          </a:p>
          <a:p>
            <a:pPr lvl="1"/>
            <a:r>
              <a:rPr lang="en-US" dirty="0"/>
              <a:t>At leisure, “refactor” code;</a:t>
            </a:r>
          </a:p>
          <a:p>
            <a:pPr lvl="1"/>
            <a:r>
              <a:rPr lang="en-US" dirty="0"/>
              <a:t>Not driven by issues;</a:t>
            </a:r>
          </a:p>
          <a:p>
            <a:pPr lvl="1"/>
            <a:r>
              <a:rPr lang="en-US" dirty="0"/>
              <a:t>No (visible) behavior changes;</a:t>
            </a:r>
          </a:p>
          <a:p>
            <a:pPr lvl="1"/>
            <a:r>
              <a:rPr lang="en-US" dirty="0"/>
              <a:t>All tests must still pass;</a:t>
            </a:r>
          </a:p>
          <a:p>
            <a:pPr lvl="1"/>
            <a:r>
              <a:rPr lang="en-US" dirty="0"/>
              <a:t>Improve maintainability.</a:t>
            </a:r>
          </a:p>
          <a:p>
            <a:endParaRPr lang="en-US" dirty="0"/>
          </a:p>
          <a:p>
            <a:r>
              <a:rPr lang="en-US" dirty="0"/>
              <a:t>Refactoring borrows momentum to turn the wheel without the action of “water.”</a:t>
            </a:r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defTabSz="547695"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 defTabSz="547695"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A1088-C606-244D-92B3-E032FE40921B}"/>
              </a:ext>
            </a:extLst>
          </p:cNvPr>
          <p:cNvSpPr txBox="1"/>
          <p:nvPr/>
        </p:nvSpPr>
        <p:spPr>
          <a:xfrm>
            <a:off x="10687111" y="5298083"/>
            <a:ext cx="1333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Fix code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1115C8-A0A3-D042-9B6B-EB1CA4C7B29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9811657" y="5298084"/>
            <a:ext cx="875454" cy="23083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184525-D2A9-534D-9FD6-B6B7714AD200}"/>
              </a:ext>
            </a:extLst>
          </p:cNvPr>
          <p:cNvSpPr txBox="1"/>
          <p:nvPr/>
        </p:nvSpPr>
        <p:spPr>
          <a:xfrm>
            <a:off x="5520302" y="3690257"/>
            <a:ext cx="1369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Refactor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code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9EA7A0B-4725-DA43-B50C-A38C8339D675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6542942" y="4183513"/>
            <a:ext cx="776828" cy="145230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188C8-6D0E-1340-8ABE-DCD7C1AA2A97}"/>
              </a:ext>
            </a:extLst>
          </p:cNvPr>
          <p:cNvSpPr/>
          <p:nvPr/>
        </p:nvSpPr>
        <p:spPr>
          <a:xfrm>
            <a:off x="4289683" y="4521254"/>
            <a:ext cx="2001583" cy="1376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More on Refactoring Later!</a:t>
            </a:r>
          </a:p>
        </p:txBody>
      </p:sp>
    </p:spTree>
    <p:extLst>
      <p:ext uri="{BB962C8B-B14F-4D97-AF65-F5344CB8AC3E}">
        <p14:creationId xmlns:p14="http://schemas.microsoft.com/office/powerpoint/2010/main" val="5439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&amp; Qualifications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a new feature will require multiple tests</a:t>
            </a:r>
          </a:p>
          <a:p>
            <a:r>
              <a:rPr lang="en-US" dirty="0"/>
              <a:t>The “fix” should not just be the minimum to pass the test(s)</a:t>
            </a:r>
          </a:p>
          <a:p>
            <a:pPr lvl="1"/>
            <a:r>
              <a:rPr lang="en-US" dirty="0"/>
              <a:t>The programmer should keep in mind the spec/requirements.</a:t>
            </a:r>
          </a:p>
          <a:p>
            <a:pPr lvl="1"/>
            <a:r>
              <a:rPr lang="en-US" dirty="0"/>
              <a:t>But the fix should be the simplest possible that addresses the issue.</a:t>
            </a:r>
          </a:p>
          <a:p>
            <a:r>
              <a:rPr lang="en-US" dirty="0"/>
              <a:t>Tests are run frequently and thus must be fast and deterministic.</a:t>
            </a:r>
          </a:p>
          <a:p>
            <a:r>
              <a:rPr lang="en-US" dirty="0"/>
              <a:t>Occasionally, the tests may need to be fixed as well.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are concrete and actionable.</a:t>
            </a:r>
          </a:p>
          <a:p>
            <a:r>
              <a:rPr lang="en-US" dirty="0"/>
              <a:t>We revisit requirements frequently:</a:t>
            </a:r>
          </a:p>
          <a:p>
            <a:pPr lvl="1"/>
            <a:r>
              <a:rPr lang="en-US" dirty="0"/>
              <a:t>We make sure we are building the right product;</a:t>
            </a:r>
          </a:p>
          <a:p>
            <a:pPr lvl="1"/>
            <a:r>
              <a:rPr lang="en-US" dirty="0"/>
              <a:t>Mistakes are fixed earlier.</a:t>
            </a:r>
          </a:p>
          <a:p>
            <a:r>
              <a:rPr lang="en-US" dirty="0"/>
              <a:t>Separate refactoring stage means code hygiene is not forgotten.</a:t>
            </a:r>
          </a:p>
          <a:p>
            <a:r>
              <a:rPr lang="en-US" dirty="0"/>
              <a:t>Test portfolio gives confidence in maintenance.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the same person writes the test and implements the code being tested</a:t>
            </a:r>
          </a:p>
          <a:p>
            <a:pPr lvl="1"/>
            <a:r>
              <a:rPr lang="en-US" dirty="0"/>
              <a:t>Blind spots: programmer may overlook something;</a:t>
            </a:r>
          </a:p>
          <a:p>
            <a:pPr lvl="1"/>
            <a:r>
              <a:rPr lang="en-US" dirty="0"/>
              <a:t>Gentleness: programmer may avoid “hard” tests.</a:t>
            </a:r>
          </a:p>
          <a:p>
            <a:r>
              <a:rPr lang="en-US" dirty="0"/>
              <a:t>Tests can add to maintenance problems</a:t>
            </a:r>
          </a:p>
          <a:p>
            <a:pPr lvl="1"/>
            <a:r>
              <a:rPr lang="en-US" dirty="0"/>
              <a:t>Slow, flaky or brittle tests can slow down ”wheel” (both fixing code and refactoring)</a:t>
            </a:r>
          </a:p>
          <a:p>
            <a:r>
              <a:rPr lang="en-US" dirty="0"/>
              <a:t>As defined, TDD is perhaps overly strict. (Discuss!)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7D2A1-4ACA-4B40-A708-552A22324D02}"/>
              </a:ext>
            </a:extLst>
          </p:cNvPr>
          <p:cNvSpPr/>
          <p:nvPr/>
        </p:nvSpPr>
        <p:spPr>
          <a:xfrm>
            <a:off x="7996856" y="5065693"/>
            <a:ext cx="2975943" cy="942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Flaky and Brittle: See next Lesson!</a:t>
            </a:r>
          </a:p>
        </p:txBody>
      </p:sp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651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Chalkboard SE</vt:lpstr>
      <vt:lpstr>Ink Free</vt:lpstr>
      <vt:lpstr>Verdana</vt:lpstr>
      <vt:lpstr>Office Theme</vt:lpstr>
      <vt:lpstr>CS 4350: Fundamentals of Software Engineering CS 5500: Foundations of Software Engineering  Lesson 5.2 Test-Driven Development</vt:lpstr>
      <vt:lpstr>Learning Objectives for this Lesson</vt:lpstr>
      <vt:lpstr>Test-Driven Development (1)</vt:lpstr>
      <vt:lpstr>Test-Driven Development (2)</vt:lpstr>
      <vt:lpstr>Test-Driven Development (3)</vt:lpstr>
      <vt:lpstr>Test-Driven Development (4)</vt:lpstr>
      <vt:lpstr>Caveats &amp; Qualifications</vt:lpstr>
      <vt:lpstr>Strengths</vt:lpstr>
      <vt:lpstr>Weaknesses</vt:lpstr>
      <vt:lpstr>Variants</vt:lpstr>
      <vt:lpstr>Review</vt:lpstr>
      <vt:lpstr>Looking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5.2 Test-Driven Development</dc:title>
  <dc:creator>John T Boyland</dc:creator>
  <cp:lastModifiedBy>John T Boyland</cp:lastModifiedBy>
  <cp:revision>20</cp:revision>
  <dcterms:created xsi:type="dcterms:W3CDTF">2021-01-22T14:45:57Z</dcterms:created>
  <dcterms:modified xsi:type="dcterms:W3CDTF">2021-02-11T11:49:38Z</dcterms:modified>
</cp:coreProperties>
</file>