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59" r:id="rId4"/>
    <p:sldId id="303" r:id="rId5"/>
    <p:sldId id="291" r:id="rId6"/>
    <p:sldId id="304" r:id="rId7"/>
    <p:sldId id="268" r:id="rId8"/>
    <p:sldId id="302" r:id="rId9"/>
    <p:sldId id="300" r:id="rId10"/>
    <p:sldId id="271" r:id="rId11"/>
    <p:sldId id="292" r:id="rId12"/>
    <p:sldId id="308" r:id="rId13"/>
    <p:sldId id="301" r:id="rId14"/>
    <p:sldId id="299" r:id="rId15"/>
    <p:sldId id="309" r:id="rId16"/>
    <p:sldId id="310" r:id="rId17"/>
    <p:sldId id="311" r:id="rId18"/>
    <p:sldId id="312" r:id="rId19"/>
    <p:sldId id="313" r:id="rId20"/>
    <p:sldId id="279" r:id="rId21"/>
    <p:sldId id="280" r:id="rId22"/>
    <p:sldId id="297" r:id="rId23"/>
    <p:sldId id="306" r:id="rId24"/>
    <p:sldId id="314" r:id="rId25"/>
    <p:sldId id="305"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0" d="100"/>
          <a:sy n="60" d="100"/>
        </p:scale>
        <p:origin x="96" y="4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1/18/2021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1/18/2021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1/18/2021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1/18/2021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1/18/2021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1/18/2021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1/18/2021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1/18/2021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1/18/2021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1/18/2021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1/18/2021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1/18/2021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nusespring2021.slack.com" TargetMode="External"/><Relationship Id="rId2" Type="http://schemas.openxmlformats.org/officeDocument/2006/relationships/hyperlink" Target="https://neu-se.github.io/CS4530-CS5500-Spring-202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In our shop we use:</a:t>
            </a:r>
          </a:p>
          <a:p>
            <a:pPr lvl="1"/>
            <a:r>
              <a:rPr lang="en-US" dirty="0"/>
              <a:t>TypeScript as implementation language</a:t>
            </a:r>
          </a:p>
          <a:p>
            <a:pPr lvl="1"/>
            <a:r>
              <a:rPr lang="en-US" dirty="0"/>
              <a:t>React for web pages</a:t>
            </a:r>
          </a:p>
          <a:p>
            <a:pPr lvl="1"/>
            <a:r>
              <a:rPr lang="en-US" dirty="0"/>
              <a:t>Chakra-UI for design elements</a:t>
            </a:r>
          </a:p>
          <a:p>
            <a:pPr lvl="1"/>
            <a:r>
              <a:rPr lang="en-US" dirty="0"/>
              <a:t>Visual Studio Code</a:t>
            </a:r>
          </a:p>
          <a:p>
            <a:pPr lvl="1"/>
            <a:r>
              <a:rPr lang="en-US" dirty="0"/>
              <a:t>+ git, etc...</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a:bodyPr>
          <a:lstStyle/>
          <a:p>
            <a:r>
              <a:rPr lang="en-US" dirty="0"/>
              <a:t>Our goal is to provide a productive learning environment to both remote and on-the-ground students</a:t>
            </a:r>
          </a:p>
          <a:p>
            <a:r>
              <a:rPr lang="en-US" dirty="0"/>
              <a:t>“Flipped-Classroom” Model:</a:t>
            </a:r>
          </a:p>
          <a:p>
            <a:pPr lvl="1"/>
            <a:r>
              <a:rPr lang="en-US" dirty="0"/>
              <a:t>Lecture videos will be posted at start of week: </a:t>
            </a:r>
          </a:p>
          <a:p>
            <a:pPr lvl="2"/>
            <a:r>
              <a:rPr lang="en-US" dirty="0"/>
              <a:t>watch videos before coming to class</a:t>
            </a:r>
          </a:p>
          <a:p>
            <a:pPr lvl="2"/>
            <a:r>
              <a:rPr lang="en-US" dirty="0"/>
              <a:t>Come prepared with questions!!</a:t>
            </a:r>
          </a:p>
          <a:p>
            <a:pPr lvl="1"/>
            <a:r>
              <a:rPr lang="en-US" dirty="0"/>
              <a:t>During scheduled class time: discussion, activities. If you come in person, bring laptop and headphones</a:t>
            </a:r>
          </a:p>
          <a:p>
            <a:pPr lvl="1"/>
            <a:r>
              <a:rPr lang="en-US" dirty="0"/>
              <a:t>You are expected to come to class, either in person or remote.</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r>
              <a:rPr lang="en-US" dirty="0"/>
              <a:t>Typically asynchronous, but the TAs will have a dedicated office hour for handling your questions about the lab exercise.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Pedagogy</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r>
              <a:rPr lang="en-US" dirty="0"/>
              <a:t>We are big on "learning objectives"</a:t>
            </a:r>
          </a:p>
          <a:p>
            <a:r>
              <a:rPr lang="en-US" dirty="0"/>
              <a:t>A learning objective is something you should be able to do after completing the learning experience  (</a:t>
            </a:r>
            <a:r>
              <a:rPr lang="en-US" dirty="0" err="1"/>
              <a:t>lesson|homework|etc</a:t>
            </a:r>
            <a:r>
              <a:rPr lang="en-US" dirty="0"/>
              <a:t>.).</a:t>
            </a:r>
          </a:p>
          <a:p>
            <a:r>
              <a:rPr lang="en-US" dirty="0"/>
              <a:t>Every lesson and every homework will have explicit learning goals.</a:t>
            </a:r>
          </a:p>
          <a:p>
            <a:pPr lvl="1"/>
            <a:r>
              <a:rPr lang="en-US" dirty="0"/>
              <a:t>We will tell you these before and remind you of them afterwards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cxnSp>
        <p:nvCxnSpPr>
          <p:cNvPr id="6" name="Straight Arrow Connector 5">
            <a:extLst>
              <a:ext uri="{FF2B5EF4-FFF2-40B4-BE49-F238E27FC236}">
                <a16:creationId xmlns:a16="http://schemas.microsoft.com/office/drawing/2014/main" id="{065850BF-68D3-4C48-BB2B-3ACAF23C2071}"/>
              </a:ext>
            </a:extLst>
          </p:cNvPr>
          <p:cNvCxnSpPr>
            <a:cxnSpLocks/>
            <a:stCxn id="9" idx="1"/>
          </p:cNvCxnSpPr>
          <p:nvPr/>
        </p:nvCxnSpPr>
        <p:spPr>
          <a:xfrm flipH="1" flipV="1">
            <a:off x="8610601" y="4368979"/>
            <a:ext cx="605456" cy="71024"/>
          </a:xfrm>
          <a:prstGeom prst="straightConnector1">
            <a:avLst/>
          </a:prstGeom>
          <a:noFill/>
          <a:ln w="28575" cap="flat">
            <a:solidFill>
              <a:srgbClr val="ABABAB"/>
            </a:solidFill>
            <a:prstDash val="solid"/>
            <a:miter lim="400000"/>
            <a:tailEnd type="arrow" w="lg" len="lg"/>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0737D2A1-4ACA-4B40-A708-552A22324D02}"/>
              </a:ext>
            </a:extLst>
          </p:cNvPr>
          <p:cNvSpPr/>
          <p:nvPr/>
        </p:nvSpPr>
        <p:spPr>
          <a:xfrm>
            <a:off x="9216057" y="4181396"/>
            <a:ext cx="2628940" cy="5172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tx1"/>
                </a:solidFill>
                <a:latin typeface="Ink Free" panose="03080402000500000000" pitchFamily="66" charset="0"/>
              </a:rPr>
              <a:t>Like Slides 5-6!</a:t>
            </a:r>
          </a:p>
        </p:txBody>
      </p:sp>
    </p:spTree>
    <p:extLst>
      <p:ext uri="{BB962C8B-B14F-4D97-AF65-F5344CB8AC3E}">
        <p14:creationId xmlns:p14="http://schemas.microsoft.com/office/powerpoint/2010/main" val="423089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three programming assignments and a final project. You will complete the assignments individually, and the project in a group of 3 or 4.</a:t>
            </a:r>
          </a:p>
          <a:p>
            <a:r>
              <a:rPr lang="en-US" dirty="0"/>
              <a:t>The overall grading breakdown is:</a:t>
            </a:r>
          </a:p>
          <a:p>
            <a:pPr lvl="1"/>
            <a:r>
              <a:rPr lang="en-US" dirty="0"/>
              <a:t>36% Programming Assignments</a:t>
            </a:r>
          </a:p>
          <a:p>
            <a:pPr lvl="1"/>
            <a:r>
              <a:rPr lang="en-US" dirty="0"/>
              <a:t>29% Final Project</a:t>
            </a:r>
          </a:p>
          <a:p>
            <a:pPr lvl="1"/>
            <a:r>
              <a:rPr lang="en-US" dirty="0"/>
              <a:t>10% Quizzes and in-class activities</a:t>
            </a:r>
          </a:p>
          <a:p>
            <a:pPr lvl="1"/>
            <a:r>
              <a:rPr lang="en-US" dirty="0"/>
              <a:t>25%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rating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99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as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16</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677435490"/>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 in Assignment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Tree>
    <p:extLst>
      <p:ext uri="{BB962C8B-B14F-4D97-AF65-F5344CB8AC3E}">
        <p14:creationId xmlns:p14="http://schemas.microsoft.com/office/powerpoint/2010/main" val="11522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40643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you would wind up with a score of (0.2, 0.1, 0.7)</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1416700772"/>
              </p:ext>
            </p:extLst>
          </p:nvPr>
        </p:nvGraphicFramePr>
        <p:xfrm>
          <a:off x="1587500" y="2941638"/>
          <a:ext cx="7886700"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77340">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Tree>
    <p:extLst>
      <p:ext uri="{BB962C8B-B14F-4D97-AF65-F5344CB8AC3E}">
        <p14:creationId xmlns:p14="http://schemas.microsoft.com/office/powerpoint/2010/main" val="86618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Tree>
    <p:extLst>
      <p:ext uri="{BB962C8B-B14F-4D97-AF65-F5344CB8AC3E}">
        <p14:creationId xmlns:p14="http://schemas.microsoft.com/office/powerpoint/2010/main" val="42253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not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p:txBody>
          <a:bodyPr>
            <a:normAutofit fontScale="92500" lnSpcReduction="10000"/>
          </a:bodyPr>
          <a:lstStyle/>
          <a:p>
            <a:r>
              <a:rPr lang="en-US" dirty="0"/>
              <a:t>Course web page (</a:t>
            </a:r>
            <a:r>
              <a:rPr lang="en-US" dirty="0">
                <a:hlinkClick r:id="rId2"/>
              </a:rPr>
              <a:t>https://neu-se.github.io/CS4530-CS5500-Spring-2021</a:t>
            </a:r>
            <a:r>
              <a:rPr lang="en-US" dirty="0"/>
              <a:t>)</a:t>
            </a:r>
          </a:p>
          <a:p>
            <a:r>
              <a:rPr lang="en-US" dirty="0"/>
              <a:t>Canvas</a:t>
            </a:r>
          </a:p>
          <a:p>
            <a:r>
              <a:rPr lang="en-US" dirty="0"/>
              <a:t>Piazza </a:t>
            </a:r>
          </a:p>
          <a:p>
            <a:pPr lvl="1"/>
            <a:r>
              <a:rPr lang="en-US" dirty="0"/>
              <a:t>for questions about assignments, etc.</a:t>
            </a:r>
          </a:p>
          <a:p>
            <a:r>
              <a:rPr lang="en-US" dirty="0"/>
              <a:t>Slack (</a:t>
            </a:r>
            <a:r>
              <a:rPr lang="en-US" dirty="0">
                <a:hlinkClick r:id="rId3" action="ppaction://hlinkfile"/>
              </a:rPr>
              <a:t>nusespring2021.slack.com</a:t>
            </a:r>
            <a:r>
              <a:rPr lang="en-US" dirty="0"/>
              <a:t>)</a:t>
            </a:r>
          </a:p>
          <a:p>
            <a:pPr lvl="1"/>
            <a:r>
              <a:rPr lang="en-US" dirty="0"/>
              <a:t>for more general discussions</a:t>
            </a:r>
          </a:p>
          <a:p>
            <a:pPr lvl="1"/>
            <a:r>
              <a:rPr lang="en-US" dirty="0"/>
              <a:t># ta-office-hours</a:t>
            </a:r>
          </a:p>
          <a:p>
            <a:pPr lvl="1"/>
            <a:r>
              <a:rPr lang="en-US" dirty="0"/>
              <a:t>knowledge-sharing (within the limits of the Academic Integrity Policy)</a:t>
            </a:r>
          </a:p>
          <a:p>
            <a:pPr lvl="1"/>
            <a:r>
              <a:rPr lang="en-US" dirty="0"/>
              <a:t>whatever else you might want (within the limits of the Code of Student Conduct)</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85591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basic principles of </a:t>
            </a:r>
            <a:r>
              <a:rPr lang="en-US"/>
              <a:t>well-designed software </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26</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139375" y="3898295"/>
            <a:ext cx="775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716123" y="3898295"/>
            <a:ext cx="106663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pic>
        <p:nvPicPr>
          <p:cNvPr id="4" name="Picture 3">
            <a:extLst>
              <a:ext uri="{FF2B5EF4-FFF2-40B4-BE49-F238E27FC236}">
                <a16:creationId xmlns:a16="http://schemas.microsoft.com/office/drawing/2014/main" id="{C253E4C4-061A-40E3-8B8F-1FCEE5FEF1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06711" y="4426827"/>
            <a:ext cx="2036615" cy="2036615"/>
          </a:xfrm>
          <a:prstGeom prst="rect">
            <a:avLst/>
          </a:prstGeom>
        </p:spPr>
      </p:pic>
      <p:sp>
        <p:nvSpPr>
          <p:cNvPr id="20" name="Weijie (Ben) Deng">
            <a:extLst>
              <a:ext uri="{FF2B5EF4-FFF2-40B4-BE49-F238E27FC236}">
                <a16:creationId xmlns:a16="http://schemas.microsoft.com/office/drawing/2014/main" id="{909DEB5E-6566-4619-A192-809F53977DC2}"/>
              </a:ext>
            </a:extLst>
          </p:cNvPr>
          <p:cNvSpPr txBox="1"/>
          <p:nvPr/>
        </p:nvSpPr>
        <p:spPr>
          <a:xfrm>
            <a:off x="7811141" y="6524646"/>
            <a:ext cx="1627753"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Sagar Madhu </a:t>
            </a:r>
            <a:r>
              <a:rPr lang="en-US" dirty="0" err="1"/>
              <a:t>Ayi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encompasses the tools and processes that we use to design, construct and maintain programs 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a:t>
            </a:fld>
            <a:endParaRPr lang="en-US"/>
          </a:p>
        </p:txBody>
      </p:sp>
    </p:spTree>
    <p:extLst>
      <p:ext uri="{BB962C8B-B14F-4D97-AF65-F5344CB8AC3E}">
        <p14:creationId xmlns:p14="http://schemas.microsoft.com/office/powerpoint/2010/main" val="17134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thing right?</a:t>
            </a:r>
          </a:p>
          <a:p>
            <a:pPr lvl="1"/>
            <a:r>
              <a:rPr lang="en-US" dirty="0"/>
              <a:t>how to make sure you've built the right thing?</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893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9093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39150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We will try to mirror the experience of a young software engineer joining a new team...</a:t>
            </a:r>
          </a:p>
          <a:p>
            <a:pPr lvl="1"/>
            <a:r>
              <a:rPr lang="en-US" dirty="0"/>
              <a:t>"onboarding" to a new codebase</a:t>
            </a:r>
          </a:p>
          <a:p>
            <a:pPr lvl="1"/>
            <a:r>
              <a:rPr lang="en-US" dirty="0"/>
              <a:t>start with small individual projects (</a:t>
            </a:r>
            <a:r>
              <a:rPr lang="en-US" dirty="0" err="1"/>
              <a:t>apx</a:t>
            </a:r>
            <a:r>
              <a:rPr lang="en-US" dirty="0"/>
              <a:t>. 3 </a:t>
            </a:r>
            <a:r>
              <a:rPr lang="en-US" dirty="0" err="1"/>
              <a:t>homeworks</a:t>
            </a:r>
            <a:r>
              <a:rPr lang="en-US" dirty="0"/>
              <a:t>)</a:t>
            </a:r>
          </a:p>
          <a:p>
            <a:pPr lvl="1"/>
            <a:r>
              <a:rPr lang="en-US" dirty="0"/>
              <a:t>participate in small team project to design &amp; develop a major new feature (Team Project, with intermediate deliverables)</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1659</Words>
  <Application>Microsoft Office PowerPoint</Application>
  <PresentationFormat>Widescreen</PresentationFormat>
  <Paragraphs>202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Ink Free</vt:lpstr>
      <vt:lpstr>Verdana</vt:lpstr>
      <vt:lpstr>Office Theme</vt:lpstr>
      <vt:lpstr>CS 4350: Fundamentals of Software Engineering CS 5500: Foundations of Software Engineering  Lesson 1.1 Course Introduction</vt:lpstr>
      <vt:lpstr>Instructors</vt:lpstr>
      <vt:lpstr>Teaching Assistants</vt:lpstr>
      <vt:lpstr>What is software engineering?</vt:lpstr>
      <vt:lpstr>Good code is necessary but not sufficient</vt:lpstr>
      <vt:lpstr>SE includes Tools and Processes</vt:lpstr>
      <vt:lpstr>Learning Objectives for this course:</vt:lpstr>
      <vt:lpstr>Learning Objectives for this Lesson</vt:lpstr>
      <vt:lpstr>Approach</vt:lpstr>
      <vt:lpstr>Technology</vt:lpstr>
      <vt:lpstr>Course Mechanics</vt:lpstr>
      <vt:lpstr>Laboratories (Tutorials)</vt:lpstr>
      <vt:lpstr>Pedagogy</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Communication</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29</cp:revision>
  <dcterms:created xsi:type="dcterms:W3CDTF">2021-01-07T15:19:22Z</dcterms:created>
  <dcterms:modified xsi:type="dcterms:W3CDTF">2021-01-18T19:40:48Z</dcterms:modified>
</cp:coreProperties>
</file>