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02" r:id="rId3"/>
    <p:sldId id="355" r:id="rId4"/>
    <p:sldId id="351" r:id="rId5"/>
    <p:sldId id="352" r:id="rId6"/>
    <p:sldId id="353" r:id="rId7"/>
    <p:sldId id="354" r:id="rId8"/>
    <p:sldId id="357" r:id="rId9"/>
    <p:sldId id="378" r:id="rId10"/>
    <p:sldId id="379" r:id="rId11"/>
    <p:sldId id="381" r:id="rId12"/>
    <p:sldId id="380" r:id="rId13"/>
    <p:sldId id="377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76" r:id="rId22"/>
    <p:sldId id="2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4350: Fundamentals of Software Engineering</a:t>
            </a: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CS 5500: Foundations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1.3 Object-Oriented Design Principles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 Bell, John </a:t>
            </a:r>
            <a:r>
              <a:rPr lang="en-US" dirty="0" err="1"/>
              <a:t>Boyland</a:t>
            </a:r>
            <a:r>
              <a:rPr lang="en-US" dirty="0"/>
              <a:t>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E4AC-20F4-4B4E-802C-48A92B2B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are where we specify behaviors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0922-CF3A-4CEA-A084-BBDDAA0B4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329"/>
            <a:ext cx="7887346" cy="4351338"/>
          </a:xfrm>
        </p:spPr>
        <p:txBody>
          <a:bodyPr/>
          <a:lstStyle/>
          <a:p>
            <a:r>
              <a:rPr lang="en-US" dirty="0"/>
              <a:t>A temperature sensor is something that returns the current temperature at the sensor's location: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the interface specifies both syntax (the method name) and the semantics (what the method returns or what it does).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B296F-430D-4635-A9AB-3F18214C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90C2BC-D19A-4D9C-A305-ED7C8222FD04}"/>
              </a:ext>
            </a:extLst>
          </p:cNvPr>
          <p:cNvSpPr/>
          <p:nvPr/>
        </p:nvSpPr>
        <p:spPr>
          <a:xfrm>
            <a:off x="1493520" y="2521667"/>
            <a:ext cx="77208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temperatures are measured is Celsius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Temperature = number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TemperatureSensor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return the current temperature at the sensor location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getTemperature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() : Temperature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4F81E4-0855-4AD2-AA75-332572FF3E25}"/>
              </a:ext>
            </a:extLst>
          </p:cNvPr>
          <p:cNvSpPr/>
          <p:nvPr/>
        </p:nvSpPr>
        <p:spPr>
          <a:xfrm>
            <a:off x="9471710" y="2316783"/>
            <a:ext cx="2177511" cy="19231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Note that we've specified what these numbers MEAN (see Principle 2 from the last Lesson)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4D6EE-F114-4E7E-A853-0E7B8C58F049}"/>
              </a:ext>
            </a:extLst>
          </p:cNvPr>
          <p:cNvSpPr/>
          <p:nvPr/>
        </p:nvSpPr>
        <p:spPr>
          <a:xfrm>
            <a:off x="9471709" y="4336566"/>
            <a:ext cx="2450660" cy="2289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Might we want to put other methods in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ITemperatureSensor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? Maybe we want it to report its location, too!  Why might or might not this be a good idea?</a:t>
            </a:r>
          </a:p>
        </p:txBody>
      </p:sp>
    </p:spTree>
    <p:extLst>
      <p:ext uri="{BB962C8B-B14F-4D97-AF65-F5344CB8AC3E}">
        <p14:creationId xmlns:p14="http://schemas.microsoft.com/office/powerpoint/2010/main" val="155025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584F-21C0-446E-902E-720DEC86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many classes that implement the same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BF9E-58AA-4527-9A01-9297E6D77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kitchen, for example, we might have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91A94-8E06-40C7-8E19-AE296EDB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9AC23-3768-45F3-9A35-9C6737E629E1}"/>
              </a:ext>
            </a:extLst>
          </p:cNvPr>
          <p:cNvSpPr/>
          <p:nvPr/>
        </p:nvSpPr>
        <p:spPr>
          <a:xfrm>
            <a:off x="1169962" y="2023939"/>
            <a:ext cx="84312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RefrigeratorThermometer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TemperatureSensor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getTemperature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() : Temperature {...}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OvenThermometer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TemperatureSensor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getTemperature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() : Temperature {...}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...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CandyThermometer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TemperatureSensor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getTemperature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() : Temperature {...}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E0B0F0-FE0F-4AC0-9334-99FECD12B3CB}"/>
              </a:ext>
            </a:extLst>
          </p:cNvPr>
          <p:cNvSpPr/>
          <p:nvPr/>
        </p:nvSpPr>
        <p:spPr>
          <a:xfrm>
            <a:off x="9309931" y="3104575"/>
            <a:ext cx="2177511" cy="10242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These all probably work in very different ways!</a:t>
            </a:r>
          </a:p>
        </p:txBody>
      </p:sp>
    </p:spTree>
    <p:extLst>
      <p:ext uri="{BB962C8B-B14F-4D97-AF65-F5344CB8AC3E}">
        <p14:creationId xmlns:p14="http://schemas.microsoft.com/office/powerpoint/2010/main" val="1562510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1E65-1C25-4B9C-B850-B90CC96A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 compiler only checks syntax, not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7D72-7038-49EA-BEE8-5BA4F5622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defined a class that had a </a:t>
            </a:r>
            <a:r>
              <a:rPr lang="en-US" dirty="0" err="1"/>
              <a:t>getTemperature</a:t>
            </a:r>
            <a:r>
              <a:rPr lang="en-US" dirty="0"/>
              <a:t> method, but that did not return the temperature at the sensor location, this would not be a correct implementation of </a:t>
            </a:r>
            <a:r>
              <a:rPr lang="en-US" dirty="0" err="1"/>
              <a:t>TemperatureSensor</a:t>
            </a:r>
            <a:r>
              <a:rPr lang="en-US" dirty="0"/>
              <a:t>.  For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compiler would accept this, but we shouldn't.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FFED9-81B6-44ED-AF19-B00E961B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DB2FEB-CCC7-48F0-874F-155A96B37EB6}"/>
              </a:ext>
            </a:extLst>
          </p:cNvPr>
          <p:cNvSpPr/>
          <p:nvPr/>
        </p:nvSpPr>
        <p:spPr>
          <a:xfrm>
            <a:off x="1458351" y="3675829"/>
            <a:ext cx="68204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NotReallyASensor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TemperatureSensor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getTemperature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CEA6AE-2253-48FB-9A89-D38DF1D521F5}"/>
              </a:ext>
            </a:extLst>
          </p:cNvPr>
          <p:cNvSpPr/>
          <p:nvPr/>
        </p:nvSpPr>
        <p:spPr>
          <a:xfrm>
            <a:off x="9190355" y="2531170"/>
            <a:ext cx="2450660" cy="2289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Just for fun, make up 3 more classes that the compiler would accept but are not correct implementations of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TemperatureSensor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7996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F3EF-BFE3-47EC-9096-452F5A95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2: Depend only on behaviors, not their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7D15D-BBB7-4716-9769-49EC46DC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72FB0-4B98-4795-B51A-84E0192E7318}"/>
              </a:ext>
            </a:extLst>
          </p:cNvPr>
          <p:cNvSpPr/>
          <p:nvPr/>
        </p:nvSpPr>
        <p:spPr>
          <a:xfrm>
            <a:off x="838200" y="1693379"/>
            <a:ext cx="1025417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TemperatureMonitor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sensor: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TemperatureSensor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maxTemp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Temperature,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minTemp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Temperature,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alarm: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IAlarm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) { 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if the sensor is out of range, sound the alarm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checkSensor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 void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temp: Temperature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.sensor.getTemperature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((temp &lt;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.minTemp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|| (temp &gt;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.maxTemp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.alarm.soundAlarm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sounds an alarm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IAlarm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soundAlarm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 void 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1D65D-0185-48B3-B283-F0164F6AF5E6}"/>
              </a:ext>
            </a:extLst>
          </p:cNvPr>
          <p:cNvSpPr/>
          <p:nvPr/>
        </p:nvSpPr>
        <p:spPr>
          <a:xfrm>
            <a:off x="8174550" y="965877"/>
            <a:ext cx="2812317" cy="31348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The monitor doesn't care what kind of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TemperatureSensor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it's hooked up too.  It only cares that it's a correct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TemperatureSensor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, i.e.,  that sending it a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getTemperature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message will return with the temperature at the sensor's location.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162266-CD03-4BDA-ADF0-433E317217DB}"/>
              </a:ext>
            </a:extLst>
          </p:cNvPr>
          <p:cNvSpPr/>
          <p:nvPr/>
        </p:nvSpPr>
        <p:spPr>
          <a:xfrm>
            <a:off x="8610600" y="4526131"/>
            <a:ext cx="2743199" cy="18557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Similarly, it doesn't care what kind of alarm it's hooked up to– only that sending the alarm a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soundAlarm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message will cause an alarm to sound.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0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F3EF-BFE3-47EC-9096-452F5A95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new vocabulary word: </a:t>
            </a:r>
            <a:r>
              <a:rPr lang="en-US" i="1" dirty="0">
                <a:solidFill>
                  <a:srgbClr val="FF0000"/>
                </a:solidFill>
              </a:rPr>
              <a:t>composition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7D15D-BBB7-4716-9769-49EC46DC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72FB0-4B98-4795-B51A-84E0192E7318}"/>
              </a:ext>
            </a:extLst>
          </p:cNvPr>
          <p:cNvSpPr/>
          <p:nvPr/>
        </p:nvSpPr>
        <p:spPr>
          <a:xfrm>
            <a:off x="838200" y="1693379"/>
            <a:ext cx="1025417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TemperatureMonitor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sensor: 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TemperatureSensor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maxTemp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Temperature,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minTemp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Temperature,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alarm: 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IAlarm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) { 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if the sensor is out of range, sound the alarm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checkSensor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 void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temp: Temperature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.sensor.getTemperature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((temp &lt;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.minTemp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|| (temp &gt;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.maxTemp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.alarm.soundAlarm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sounds an alarm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IAlarm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soundAlarm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 void 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162266-CD03-4BDA-ADF0-433E317217DB}"/>
              </a:ext>
            </a:extLst>
          </p:cNvPr>
          <p:cNvSpPr/>
          <p:nvPr/>
        </p:nvSpPr>
        <p:spPr>
          <a:xfrm>
            <a:off x="8479888" y="1693379"/>
            <a:ext cx="2743199" cy="26465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Giving one class a reference to an object of another class (or interface) is sometimes called </a:t>
            </a:r>
            <a:r>
              <a:rPr lang="en-US" b="1" dirty="0">
                <a:solidFill>
                  <a:srgbClr val="FF0000"/>
                </a:solidFill>
                <a:latin typeface="Ink Free" panose="03080402000500000000" pitchFamily="66" charset="0"/>
              </a:rPr>
              <a:t>Composition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.  That's another vocabulary word you should know for your coop interview.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195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9B4C-3679-4515-B0F1-BA59B9C4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Delegation is using Composition to avoid hard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D9744-0608-44E1-9A0E-7365A267C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8A998-4DAA-4A53-B662-F65DBD9D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CD893-4A94-44D2-9D1A-0982844ED0EC}"/>
              </a:ext>
            </a:extLst>
          </p:cNvPr>
          <p:cNvSpPr/>
          <p:nvPr/>
        </p:nvSpPr>
        <p:spPr>
          <a:xfrm>
            <a:off x="838199" y="1500160"/>
            <a:ext cx="800334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PURPOSE: ....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doTheHardWork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n:number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): void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Class1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(worker: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doTheClass1Task(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n:number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): void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worker.doTheHardWork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(n+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39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anotherAMethod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Class2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(worker: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doTheClass2Task 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n:number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): void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worker.doTheHardWork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(n-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AA7EE7-BF71-4228-8FDF-203738BDB298}"/>
              </a:ext>
            </a:extLst>
          </p:cNvPr>
          <p:cNvSpPr/>
          <p:nvPr/>
        </p:nvSpPr>
        <p:spPr>
          <a:xfrm>
            <a:off x="6897273" y="2605795"/>
            <a:ext cx="2743199" cy="21400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Here Class1 and Class2 both </a:t>
            </a:r>
            <a:r>
              <a:rPr lang="en-US" b="1" dirty="0">
                <a:solidFill>
                  <a:srgbClr val="FF0000"/>
                </a:solidFill>
                <a:latin typeface="Ink Free" panose="03080402000500000000" pitchFamily="66" charset="0"/>
              </a:rPr>
              <a:t>delegate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their hard work to 'worker'.  They don't care how 'worker' is implemented, only that it satisfies the purpose described by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Iworker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.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86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25EC-7A6E-49E9-8C39-AF317E88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3: Keep Things as Private as You 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A0274-A0F4-4265-91B9-5509B6AF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don't want people messing with your data.</a:t>
            </a:r>
          </a:p>
          <a:p>
            <a:pPr lvl="1"/>
            <a:r>
              <a:rPr lang="en-US" dirty="0"/>
              <a:t>You might have some invariants that your code depends on, and somebody else might come in and break them.</a:t>
            </a:r>
          </a:p>
          <a:p>
            <a:r>
              <a:rPr lang="en-US" dirty="0"/>
              <a:t>You don't want people depending on the details of your code.</a:t>
            </a:r>
          </a:p>
          <a:p>
            <a:pPr lvl="1"/>
            <a:r>
              <a:rPr lang="en-US" dirty="0"/>
              <a:t>If you change your details, you might break somebody else's code (BAD!)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4D7B1-ABB6-445E-B174-06740C35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71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7ACF-6024-4AFE-B753-0E430A93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53FA2-995C-420E-BCD3-47DE8207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3B28D9-6F0A-4FE4-97B7-6FA1FB1AAF3B}"/>
              </a:ext>
            </a:extLst>
          </p:cNvPr>
          <p:cNvSpPr/>
          <p:nvPr/>
        </p:nvSpPr>
        <p:spPr>
          <a:xfrm>
            <a:off x="759656" y="1539134"/>
            <a:ext cx="84898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getCounter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()   always returns an even number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bumpCounter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(n) increases the value of the counter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Interface1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() : number    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bumpCounter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n:number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void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Class1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Interface1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counter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INVARIANT: counter is even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bumpCounter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(n: number): void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nobody said you had to refer to n :)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1160B4-E8AD-4F4F-B00D-129A4D97B48C}"/>
              </a:ext>
            </a:extLst>
          </p:cNvPr>
          <p:cNvSpPr/>
          <p:nvPr/>
        </p:nvSpPr>
        <p:spPr>
          <a:xfrm>
            <a:off x="8416583" y="3932784"/>
            <a:ext cx="2743199" cy="976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This is good.  Nothing can ever cause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getCounter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() to return an odd number.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388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DEAA-74E4-493C-8B58-6B94F0C7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AE7A1-D17B-4DD8-8442-E6EB84F1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93161F-A8AA-44D6-9CA8-9046385D1CB3}"/>
              </a:ext>
            </a:extLst>
          </p:cNvPr>
          <p:cNvSpPr/>
          <p:nvPr/>
        </p:nvSpPr>
        <p:spPr>
          <a:xfrm>
            <a:off x="1092589" y="1864925"/>
            <a:ext cx="78052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Class2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Interface1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counter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INVARIANT: counter is even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bumpCounter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(n: number): void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nobody said you had to refer to n :)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o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Class2;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o.bumpCounter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o.counter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o.getCounter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prints 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5C595C-DE1C-43C4-AABE-141E0E7E9A53}"/>
              </a:ext>
            </a:extLst>
          </p:cNvPr>
          <p:cNvSpPr/>
          <p:nvPr/>
        </p:nvSpPr>
        <p:spPr>
          <a:xfrm>
            <a:off x="6154615" y="4333712"/>
            <a:ext cx="2743199" cy="12694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Oh no!  We've reached inside Class2 and caused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getCounter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() to become odd.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45D50-58CD-4F60-9652-F09A7512DEEC}"/>
              </a:ext>
            </a:extLst>
          </p:cNvPr>
          <p:cNvSpPr/>
          <p:nvPr/>
        </p:nvSpPr>
        <p:spPr>
          <a:xfrm>
            <a:off x="8993944" y="4333711"/>
            <a:ext cx="2743199" cy="12694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Not only that, but now it seems that Class2 is not really an implementation of Interface1 !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9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FDA2-804D-487D-9868-1D8358B0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7FE03-5FDE-4D38-B0F7-2A51526B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01FE3-F310-4CC1-A580-6969C9D692E4}"/>
              </a:ext>
            </a:extLst>
          </p:cNvPr>
          <p:cNvSpPr/>
          <p:nvPr/>
        </p:nvSpPr>
        <p:spPr>
          <a:xfrm>
            <a:off x="1099625" y="169320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Class2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Interface1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INVARIANT: counter is even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bumpCounter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(n: number): void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nobody said you had to refer to n :)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40697D-F457-4D48-9271-FB897552E905}"/>
              </a:ext>
            </a:extLst>
          </p:cNvPr>
          <p:cNvSpPr/>
          <p:nvPr/>
        </p:nvSpPr>
        <p:spPr>
          <a:xfrm>
            <a:off x="7903698" y="1801527"/>
            <a:ext cx="2743199" cy="2418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Worse, we ought to be able to change the name of a local variable without worrying.   Here we've changed 'counter' to 'c'.</a:t>
            </a:r>
          </a:p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But that breaks the code entirely!  There is no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o.counter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to increment. 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863814-4819-4C35-BAAB-5CCFC46817F7}"/>
              </a:ext>
            </a:extLst>
          </p:cNvPr>
          <p:cNvSpPr/>
          <p:nvPr/>
        </p:nvSpPr>
        <p:spPr>
          <a:xfrm>
            <a:off x="1015219" y="456462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o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Class2;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o.bumpCounter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o.counter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o.getCounter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prints 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47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 you should be able to:</a:t>
            </a:r>
          </a:p>
          <a:p>
            <a:pPr lvl="1" fontAlgn="base"/>
            <a:r>
              <a:rPr lang="en-US" dirty="0"/>
              <a:t>Describe the purpose of our design principles </a:t>
            </a:r>
          </a:p>
          <a:p>
            <a:pPr lvl="1" fontAlgn="base"/>
            <a:r>
              <a:rPr lang="en-US" dirty="0"/>
              <a:t>List 5 object-oriented design principles and illustrate their expression in code</a:t>
            </a:r>
          </a:p>
          <a:p>
            <a:pPr lvl="1" fontAlgn="base"/>
            <a:r>
              <a:rPr lang="en-US" dirty="0"/>
              <a:t>Identify some violations of the principles and suggest ways to mitigate them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42A2-F763-418E-9FF2-6FA3A78B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4: Favor Dynamic Dispatch Over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4D5E-EE33-4D19-9255-1D4B5A9C0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already saw a flavor of this in the </a:t>
            </a:r>
            <a:r>
              <a:rPr lang="en-US"/>
              <a:t>income-tax example.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A7C4D-7EE4-48DD-B267-3443C8C7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3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 fontAlgn="base"/>
            <a:r>
              <a:rPr lang="en-US" dirty="0"/>
              <a:t>Describe the purpose of our design principles </a:t>
            </a:r>
          </a:p>
          <a:p>
            <a:pPr lvl="1" fontAlgn="base"/>
            <a:r>
              <a:rPr lang="en-US" dirty="0"/>
              <a:t>List 5 general design principles and illustrate their expression in code</a:t>
            </a:r>
          </a:p>
          <a:p>
            <a:pPr lvl="1" fontAlgn="base"/>
            <a:r>
              <a:rPr lang="en-US" dirty="0"/>
              <a:t>Identify some violations of the principles and suggest ways to mitigate them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2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Next...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next lesson, we'll learn about five more basic principles that are specific to an </a:t>
            </a:r>
            <a:r>
              <a:rPr lang="en-US"/>
              <a:t>object-oriented setting.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B5D-FB6C-436E-B15E-6071C1AF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47AF-DDC1-4EDB-B11F-00E50548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Reminder: </a:t>
            </a:r>
          </a:p>
          <a:p>
            <a:pPr lvl="1"/>
            <a:r>
              <a:rPr lang="en-US" dirty="0"/>
              <a:t>the purposes of the principles</a:t>
            </a:r>
          </a:p>
          <a:p>
            <a:pPr lvl="1"/>
            <a:r>
              <a:rPr lang="en-US" dirty="0"/>
              <a:t>Difficulties the principles should help with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Five principles for OO systems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D1BF0-3FF8-4C70-9176-0B4EFBC9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FCD54966-636B-40B8-9A0B-F5A7E500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Challenge: Controlling Complexity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D5D6D1E-2A01-42BF-95E0-611A9FCE7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Software systems must be comprehensible by humans</a:t>
            </a:r>
          </a:p>
          <a:p>
            <a:r>
              <a:rPr lang="en-US" altLang="en-US" dirty="0"/>
              <a:t>Why? Software needs to be maintainable</a:t>
            </a:r>
          </a:p>
          <a:p>
            <a:pPr lvl="1"/>
            <a:r>
              <a:rPr lang="en-US" altLang="en-US" dirty="0"/>
              <a:t>continuously adapted to a changing environment</a:t>
            </a:r>
          </a:p>
          <a:p>
            <a:pPr lvl="1"/>
            <a:r>
              <a:rPr lang="en-US" altLang="en-US" dirty="0"/>
              <a:t>Maintenance takes 50–80% of the cost</a:t>
            </a:r>
          </a:p>
          <a:p>
            <a:r>
              <a:rPr lang="en-US" altLang="en-US" dirty="0"/>
              <a:t>Why? Software needs to be reusable</a:t>
            </a:r>
          </a:p>
          <a:p>
            <a:pPr lvl="1"/>
            <a:r>
              <a:rPr lang="en-US" altLang="en-US" dirty="0"/>
              <a:t>Economics:  cheaper to reuse than rewrite!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4B0D1A4-82AE-4AEF-B842-9318DCC0894D}"/>
              </a:ext>
            </a:extLst>
          </p:cNvPr>
          <p:cNvSpPr txBox="1">
            <a:spLocks/>
          </p:cNvSpPr>
          <p:nvPr/>
        </p:nvSpPr>
        <p:spPr bwMode="auto">
          <a:xfrm>
            <a:off x="10226187" y="6454704"/>
            <a:ext cx="142669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0BB2D644-9BFF-4E58-8C26-7B6E68779C53}" type="slidenum">
              <a:rPr lang="en-US" altLang="en-US" sz="984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 algn="r"/>
              <a:t>4</a:t>
            </a:fld>
            <a:endParaRPr lang="en-US" altLang="en-US" sz="984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FCD54966-636B-40B8-9A0B-F5A7E500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Challenge: Controlling Complexity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D5D6D1E-2A01-42BF-95E0-611A9FCE7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Software systems must be comprehensible by humans</a:t>
            </a:r>
          </a:p>
          <a:p>
            <a:pPr lvl="1"/>
            <a:r>
              <a:rPr lang="en-US" altLang="en-US" dirty="0"/>
              <a:t>How? Make programs </a:t>
            </a:r>
            <a:r>
              <a:rPr lang="en-US" altLang="en-US" dirty="0">
                <a:solidFill>
                  <a:srgbClr val="FF0000"/>
                </a:solidFill>
              </a:rPr>
              <a:t>readable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How? Make programs </a:t>
            </a:r>
            <a:r>
              <a:rPr lang="en-US" altLang="en-US" dirty="0">
                <a:solidFill>
                  <a:srgbClr val="FF0000"/>
                </a:solidFill>
              </a:rPr>
              <a:t>flexible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How? Make programs </a:t>
            </a:r>
            <a:r>
              <a:rPr lang="en-US" altLang="en-US" dirty="0">
                <a:solidFill>
                  <a:srgbClr val="FF0000"/>
                </a:solidFill>
              </a:rPr>
              <a:t>modular</a:t>
            </a:r>
            <a:r>
              <a:rPr lang="en-US" altLang="en-US" dirty="0"/>
              <a:t>.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4B0D1A4-82AE-4AEF-B842-9318DCC0894D}"/>
              </a:ext>
            </a:extLst>
          </p:cNvPr>
          <p:cNvSpPr txBox="1">
            <a:spLocks/>
          </p:cNvSpPr>
          <p:nvPr/>
        </p:nvSpPr>
        <p:spPr bwMode="auto">
          <a:xfrm>
            <a:off x="10226187" y="6454704"/>
            <a:ext cx="142669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0BB2D644-9BFF-4E58-8C26-7B6E68779C53}" type="slidenum">
              <a:rPr lang="en-US" altLang="en-US" sz="984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 algn="r"/>
              <a:t>5</a:t>
            </a:fld>
            <a:endParaRPr lang="en-US" altLang="en-US" sz="984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66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F185-60B9-4A8A-ACEC-EA4C06C9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Decreasing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B6E80-BC09-4368-A7F4-8B3141427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pieces of code are </a:t>
            </a:r>
            <a:r>
              <a:rPr lang="en-US" i="1" dirty="0">
                <a:solidFill>
                  <a:srgbClr val="FF0000"/>
                </a:solidFill>
              </a:rPr>
              <a:t>coupled</a:t>
            </a:r>
            <a:r>
              <a:rPr lang="en-US" dirty="0"/>
              <a:t> if a change in one demands a change in the other.</a:t>
            </a:r>
          </a:p>
          <a:p>
            <a:r>
              <a:rPr lang="en-US" dirty="0"/>
              <a:t>A coupling represents an agreement between the two pieces of code.</a:t>
            </a:r>
          </a:p>
          <a:p>
            <a:r>
              <a:rPr lang="en-US" dirty="0"/>
              <a:t>The more two pieces of code are coupled, the harder they are to understand and modify: you have to understand both to understand either of them.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80DC1-0599-4282-9BEC-D9104EBF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F34EB9-849C-4D6F-A118-3C3094936FE2}"/>
              </a:ext>
            </a:extLst>
          </p:cNvPr>
          <p:cNvSpPr/>
          <p:nvPr/>
        </p:nvSpPr>
        <p:spPr>
          <a:xfrm>
            <a:off x="9127051" y="2782530"/>
            <a:ext cx="2177511" cy="1067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More coupling means less readability, less modifiability</a:t>
            </a:r>
          </a:p>
        </p:txBody>
      </p:sp>
    </p:spTree>
    <p:extLst>
      <p:ext uri="{BB962C8B-B14F-4D97-AF65-F5344CB8AC3E}">
        <p14:creationId xmlns:p14="http://schemas.microsoft.com/office/powerpoint/2010/main" val="303345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2E41-477E-4918-A562-D6BC1D28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likely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31980-990E-4929-909C-15E323565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to know what things are likely to change in the future.</a:t>
            </a:r>
          </a:p>
          <a:p>
            <a:r>
              <a:rPr lang="en-US" dirty="0"/>
              <a:t>Avoid hard-coding those features!</a:t>
            </a:r>
          </a:p>
          <a:p>
            <a:r>
              <a:rPr lang="en-US" dirty="0"/>
              <a:t>Turn them into extension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80D9C-2FAF-4D30-ABCC-AEC7D538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2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D4082E8-6316-417D-BBFA-AB16CB7A8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E2BE0-6BF7-46DE-A2FA-2BE59A69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Principles for </a:t>
            </a:r>
            <a:r>
              <a:rPr lang="en-US"/>
              <a:t>OO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7758A-1EB1-4A1C-8B7D-75DCD494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6B03D9C-F35F-4623-9D00-2909A5B84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448802"/>
              </p:ext>
            </p:extLst>
          </p:nvPr>
        </p:nvGraphicFramePr>
        <p:xfrm>
          <a:off x="838200" y="1603070"/>
          <a:ext cx="941011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0114">
                  <a:extLst>
                    <a:ext uri="{9D8B030D-6E8A-4147-A177-3AD203B41FA5}">
                      <a16:colId xmlns:a16="http://schemas.microsoft.com/office/drawing/2014/main" val="822127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Five Principles for OO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Make Your Interfaces Meaningful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29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Depend only on behaviors, not their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9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Keep Things as Private as You 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35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Favor Dynamic Dispatch Over Conditionals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89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Favor Interfaces Over </a:t>
                      </a:r>
                      <a:r>
                        <a:rPr lang="en-US" sz="3200" dirty="0" err="1"/>
                        <a:t>Subclassing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200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553E3D8-54DD-4922-A3FD-5918D5830F9C}"/>
              </a:ext>
            </a:extLst>
          </p:cNvPr>
          <p:cNvSpPr txBox="1"/>
          <p:nvPr/>
        </p:nvSpPr>
        <p:spPr>
          <a:xfrm>
            <a:off x="7830826" y="5272902"/>
            <a:ext cx="3312208" cy="9098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Make a sticky note with this list, too.</a:t>
            </a:r>
          </a:p>
        </p:txBody>
      </p:sp>
    </p:spTree>
    <p:extLst>
      <p:ext uri="{BB962C8B-B14F-4D97-AF65-F5344CB8AC3E}">
        <p14:creationId xmlns:p14="http://schemas.microsoft.com/office/powerpoint/2010/main" val="72759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0954-DE7F-4D67-B5C7-A52BD03B2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 1: Make Your Interfaces Meaningful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A52B8-7A5F-4C28-94E4-811F61B43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Interfaces are the thing we use to specify the behavior of the classes and objects that implement them.</a:t>
            </a:r>
          </a:p>
          <a:p>
            <a:r>
              <a:rPr lang="en-US" dirty="0"/>
              <a:t>We use the word </a:t>
            </a:r>
            <a:r>
              <a:rPr lang="en-US" i="1" dirty="0">
                <a:solidFill>
                  <a:srgbClr val="FF0000"/>
                </a:solidFill>
              </a:rPr>
              <a:t>behavior</a:t>
            </a:r>
            <a:r>
              <a:rPr lang="en-US" dirty="0"/>
              <a:t> to mean what a single method does:</a:t>
            </a:r>
          </a:p>
          <a:p>
            <a:pPr lvl="1"/>
            <a:r>
              <a:rPr lang="en-US" dirty="0"/>
              <a:t>Returning a value is a behavior</a:t>
            </a:r>
          </a:p>
          <a:p>
            <a:pPr lvl="1"/>
            <a:r>
              <a:rPr lang="en-US" dirty="0"/>
              <a:t>Having some kind of side-effect (mutation, I/O, etc.) is a behavior</a:t>
            </a:r>
          </a:p>
          <a:p>
            <a:r>
              <a:rPr lang="en-US" dirty="0"/>
              <a:t>For our purposes today, we don’t mean anything larger, like how much memory or time a program uses.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E4F9D-A0FD-4331-83BA-F396395D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46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3090</TotalTime>
  <Words>2048</Words>
  <Application>Microsoft Office PowerPoint</Application>
  <PresentationFormat>Widescreen</PresentationFormat>
  <Paragraphs>232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Helvetica Neue</vt:lpstr>
      <vt:lpstr>Ink Free</vt:lpstr>
      <vt:lpstr>Verdana</vt:lpstr>
      <vt:lpstr>Office Theme</vt:lpstr>
      <vt:lpstr>CS 4350: Fundamentals of Software Engineering CS 5500: Foundations of Software Engineering  Lesson 1.3 Object-Oriented Design Principles</vt:lpstr>
      <vt:lpstr>Learning Objectives for this Lesson</vt:lpstr>
      <vt:lpstr>Outline of this lesson</vt:lpstr>
      <vt:lpstr>The Challenge: Controlling Complexity</vt:lpstr>
      <vt:lpstr>The Challenge: Controlling Complexity</vt:lpstr>
      <vt:lpstr>Decreasing coupling</vt:lpstr>
      <vt:lpstr>Identifying likely extensions</vt:lpstr>
      <vt:lpstr>Five Principles for OO Programming</vt:lpstr>
      <vt:lpstr>Principle 1: Make Your Interfaces Meaningful</vt:lpstr>
      <vt:lpstr>Interfaces are where we specify behaviors</vt:lpstr>
      <vt:lpstr>We have many classes that implement the same interface</vt:lpstr>
      <vt:lpstr>But the compiler only checks syntax, not semantics</vt:lpstr>
      <vt:lpstr>Principle 2: Depend only on behaviors, not their implementation</vt:lpstr>
      <vt:lpstr>Your new vocabulary word: composition</vt:lpstr>
      <vt:lpstr>Delegation is using Composition to avoid hard work</vt:lpstr>
      <vt:lpstr>Principle 3: Keep Things as Private as You Can</vt:lpstr>
      <vt:lpstr>Example (1)</vt:lpstr>
      <vt:lpstr>Example (2)</vt:lpstr>
      <vt:lpstr>Example (3)</vt:lpstr>
      <vt:lpstr>Principle 4: Favor Dynamic Dispatch Over Conditionals</vt:lpstr>
      <vt:lpstr>Review: Learning Objectives for this Lesson</vt:lpstr>
      <vt:lpstr>Next...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Mitchell Wand</dc:creator>
  <cp:lastModifiedBy>Mitchell Wand</cp:lastModifiedBy>
  <cp:revision>53</cp:revision>
  <dcterms:created xsi:type="dcterms:W3CDTF">2021-01-07T15:19:22Z</dcterms:created>
  <dcterms:modified xsi:type="dcterms:W3CDTF">2021-01-12T02:55:46Z</dcterms:modified>
</cp:coreProperties>
</file>