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377" r:id="rId3"/>
    <p:sldId id="302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96" r:id="rId12"/>
    <p:sldId id="385" r:id="rId13"/>
    <p:sldId id="386" r:id="rId14"/>
    <p:sldId id="387" r:id="rId15"/>
    <p:sldId id="388" r:id="rId16"/>
    <p:sldId id="392" r:id="rId17"/>
    <p:sldId id="394" r:id="rId18"/>
    <p:sldId id="393" r:id="rId19"/>
    <p:sldId id="395" r:id="rId20"/>
    <p:sldId id="376" r:id="rId21"/>
    <p:sldId id="298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Ink Free" panose="03080402000500000000" pitchFamily="66" charset="0"/>
      <p:regular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0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Calibri" charset="0"/>
              </a:rPr>
              <a:t>CS 4350: Fundamentals of Software Engineering</a:t>
            </a:r>
            <a:br>
              <a:rPr lang="en-US" altLang="en-US" sz="3200" dirty="0">
                <a:sym typeface="Calibri" charset="0"/>
              </a:rPr>
            </a:br>
            <a:r>
              <a:rPr lang="en-US" altLang="en-US" sz="3200" dirty="0">
                <a:sym typeface="Calibri" charset="0"/>
              </a:rPr>
              <a:t>CS 5500: Foundations of Software Engineering</a:t>
            </a:r>
            <a:br>
              <a:rPr lang="en-US" altLang="en-US" sz="3200" dirty="0">
                <a:sym typeface="Calibri" charset="0"/>
              </a:rPr>
            </a:br>
            <a:br>
              <a:rPr lang="en-US" altLang="en-US" sz="3200" dirty="0">
                <a:sym typeface="Calibri" charset="0"/>
              </a:rPr>
            </a:br>
            <a:r>
              <a:rPr lang="en-US" altLang="en-US" sz="3200" dirty="0">
                <a:sym typeface="Calibri" charset="0"/>
              </a:rPr>
              <a:t>Lesson 2.3 Design Patterns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47AC8-18EA-4F87-B993-3E644D7974B2}"/>
              </a:ext>
            </a:extLst>
          </p:cNvPr>
          <p:cNvSpPr/>
          <p:nvPr/>
        </p:nvSpPr>
        <p:spPr>
          <a:xfrm>
            <a:off x="705730" y="58696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2021 Jonathan Bell, John </a:t>
            </a:r>
            <a:r>
              <a:rPr lang="en-US" dirty="0" err="1">
                <a:solidFill>
                  <a:srgbClr val="5C5962"/>
                </a:solidFill>
              </a:rPr>
              <a:t>Boyland</a:t>
            </a:r>
            <a:r>
              <a:rPr lang="en-US" dirty="0">
                <a:solidFill>
                  <a:srgbClr val="5C5962"/>
                </a:solidFill>
              </a:rPr>
              <a:t> and Mitch Wand.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32DC-920E-4D61-976E-326C7FD8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are Controversial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37413-4609-4E08-8C28-50C6EFEB8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last 25 years, software experts have lined up either as pattern fans or pattern skeptics</a:t>
            </a:r>
          </a:p>
          <a:p>
            <a:r>
              <a:rPr lang="en-US" dirty="0"/>
              <a:t>Sometimes there are endless debates about whether a given piece of code is or is not an instance of a particular pattern.</a:t>
            </a:r>
          </a:p>
          <a:p>
            <a:r>
              <a:rPr lang="en-US" dirty="0"/>
              <a:t>We are just not going to get into that.</a:t>
            </a:r>
          </a:p>
          <a:p>
            <a:pPr lvl="1"/>
            <a:r>
              <a:rPr lang="en-US" dirty="0"/>
              <a:t>Take a chill pill!</a:t>
            </a:r>
          </a:p>
          <a:p>
            <a:pPr lvl="1"/>
            <a:r>
              <a:rPr lang="en-US" dirty="0"/>
              <a:t>But keep your 5004/5010 notes close at hand.</a:t>
            </a:r>
          </a:p>
          <a:p>
            <a:r>
              <a:rPr lang="en-US" dirty="0"/>
              <a:t>These patterns are tools in your toolbox.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FA90A-2A36-40AB-84F6-3146302C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6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464C-CF3E-48E9-8B69-5F0B8C7C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are Everywhere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5C9C-0AB9-41A8-86CB-564E46904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Everytime</a:t>
            </a:r>
            <a:r>
              <a:rPr lang="en-US" dirty="0"/>
              <a:t> you read a blog post or web page with some code illustrations, you are using a design pattern:</a:t>
            </a:r>
          </a:p>
          <a:p>
            <a:pPr lvl="1"/>
            <a:r>
              <a:rPr lang="en-US" dirty="0"/>
              <a:t>a piece of code to solve a particular problem</a:t>
            </a:r>
          </a:p>
          <a:p>
            <a:pPr lvl="1"/>
            <a:r>
              <a:rPr lang="en-US" dirty="0"/>
              <a:t>and which needs to be adapted to your particular situation.</a:t>
            </a:r>
          </a:p>
          <a:p>
            <a:r>
              <a:rPr lang="en-US" dirty="0"/>
              <a:t>But some patterns are classics that have names that you should be familiar with.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EDCDA-5342-46BD-B1FC-3DF62B63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4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A16B-970B-41C4-9543-C7CBFC25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6C51-3B7A-4D1B-8515-FBA313D2F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need to implement a stack, which has the following interface: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we have a class </a:t>
            </a:r>
            <a:r>
              <a:rPr lang="en-US" b="1" dirty="0"/>
              <a:t>List</a:t>
            </a:r>
            <a:r>
              <a:rPr lang="en-US" dirty="0"/>
              <a:t> that implements </a:t>
            </a:r>
            <a:r>
              <a:rPr lang="en-US" b="1" dirty="0" err="1"/>
              <a:t>IList</a:t>
            </a:r>
            <a:r>
              <a:rPr lang="en-US" b="1" dirty="0"/>
              <a:t>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85F4A-8CF4-4C50-97BA-03D4FA95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30FE1-AD88-4D8D-9757-A39F8E62E618}"/>
              </a:ext>
            </a:extLst>
          </p:cNvPr>
          <p:cNvSpPr/>
          <p:nvPr/>
        </p:nvSpPr>
        <p:spPr>
          <a:xfrm>
            <a:off x="1663535" y="234779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the usual stack operations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&lt;T&gt;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push(t: T) : void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pop() : 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size() : number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308BD-9091-4235-8570-3FDA3DB71758}"/>
              </a:ext>
            </a:extLst>
          </p:cNvPr>
          <p:cNvSpPr/>
          <p:nvPr/>
        </p:nvSpPr>
        <p:spPr>
          <a:xfrm>
            <a:off x="1663535" y="442515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&lt;T&gt;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add to end of 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add(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t:T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 void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remove last element of the 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remove() : 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returns the number of elements in the 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size() : number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FBD45-C05F-45A7-8D3E-5A3159DB8698}"/>
              </a:ext>
            </a:extLst>
          </p:cNvPr>
          <p:cNvSpPr/>
          <p:nvPr/>
        </p:nvSpPr>
        <p:spPr>
          <a:xfrm>
            <a:off x="8725546" y="3883950"/>
            <a:ext cx="2743199" cy="15602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Of course, in Typescript you'd never do this, because in Typescript we almost always use arrays to represent lists.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5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CC58-944B-4965-A354-2E6DC5C6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an </a:t>
            </a:r>
            <a:r>
              <a:rPr lang="en-US" dirty="0">
                <a:solidFill>
                  <a:srgbClr val="FF0000"/>
                </a:solidFill>
              </a:rPr>
              <a:t>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CAC3-47A2-4BD9-A605-5F1DFA801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524DD-9203-4A95-8C9E-1FAD4369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D4D5BF-4BB4-4FCF-8791-FBC4BE7D2EB2}"/>
              </a:ext>
            </a:extLst>
          </p:cNvPr>
          <p:cNvSpPr/>
          <p:nvPr/>
        </p:nvSpPr>
        <p:spPr>
          <a:xfrm>
            <a:off x="937846" y="150268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Stack&lt;T&gt;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&lt;T&gt; {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top of stack is at end of 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payload: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&lt;T&gt;) {}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push(t: T): void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.payload.add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(t);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pop(): T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.payload.remove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size():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.payload.size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196A5-EE09-441F-8EBD-E52FADC6BB7D}"/>
              </a:ext>
            </a:extLst>
          </p:cNvPr>
          <p:cNvSpPr/>
          <p:nvPr/>
        </p:nvSpPr>
        <p:spPr>
          <a:xfrm>
            <a:off x="8199797" y="1935574"/>
            <a:ext cx="2743199" cy="1883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Important: if you do something like this, be sure to explain how the list should be interpreted as a stack.  (Remember Design Principle 2!)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41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6412-B1BE-4E52-A800-EF0CB938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#2: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7C1D-381D-43CD-B7EE-7DBC8E7AE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represent data that is tree-like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shapes, from Week 1.</a:t>
            </a:r>
          </a:p>
          <a:p>
            <a:pPr lvl="1"/>
            <a:r>
              <a:rPr lang="en-US" dirty="0"/>
              <a:t>A Shape is either</a:t>
            </a:r>
          </a:p>
          <a:p>
            <a:pPr lvl="2"/>
            <a:r>
              <a:rPr lang="en-US" dirty="0"/>
              <a:t>a square</a:t>
            </a:r>
          </a:p>
          <a:p>
            <a:pPr lvl="2"/>
            <a:r>
              <a:rPr lang="en-US" dirty="0"/>
              <a:t>a circle</a:t>
            </a:r>
          </a:p>
          <a:p>
            <a:pPr lvl="2"/>
            <a:r>
              <a:rPr lang="en-US" dirty="0"/>
              <a:t>or a compound of two shapes: a front shape and a back shape.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7E139-F881-4388-A8A8-BF9127C1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75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6036-6EA6-4327-8AFE-7FAA3F6F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</a:t>
            </a:r>
            <a:r>
              <a:rPr lang="en-US" dirty="0">
                <a:solidFill>
                  <a:srgbClr val="FF0000"/>
                </a:solidFill>
              </a:rPr>
              <a:t>Composite</a:t>
            </a:r>
            <a:r>
              <a:rPr lang="en-US" dirty="0"/>
              <a:t>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C84BD-76A3-4019-986E-3D1FB2C0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5F8ABC-A3A1-48F5-B69A-D7DF39D4E1FC}"/>
              </a:ext>
            </a:extLst>
          </p:cNvPr>
          <p:cNvSpPr/>
          <p:nvPr/>
        </p:nvSpPr>
        <p:spPr>
          <a:xfrm>
            <a:off x="8858633" y="1928570"/>
            <a:ext cx="2743199" cy="1234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We explained this example in Week 1.  Now we've just added a name for what you already know.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944FDA-CB00-4CE5-B922-3B7A582B330B}"/>
              </a:ext>
            </a:extLst>
          </p:cNvPr>
          <p:cNvSpPr/>
          <p:nvPr/>
        </p:nvSpPr>
        <p:spPr>
          <a:xfrm>
            <a:off x="8858634" y="3736463"/>
            <a:ext cx="2743199" cy="2038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Notice the circular dependency between Shape and Compound.  That comes along with hierarchical (tree-like) data.  There's no avoiding it.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D3DB9E1-8203-4447-93BE-67F6FE973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40579"/>
            <a:ext cx="7886700" cy="4070554"/>
          </a:xfrm>
        </p:spPr>
      </p:pic>
    </p:spTree>
    <p:extLst>
      <p:ext uri="{BB962C8B-B14F-4D97-AF65-F5344CB8AC3E}">
        <p14:creationId xmlns:p14="http://schemas.microsoft.com/office/powerpoint/2010/main" val="43952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9580-45C8-4E10-AA3C-72F039F1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24A59-CBDC-4616-9259-DA6C7B61B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8136988" cy="4351338"/>
          </a:xfrm>
        </p:spPr>
        <p:txBody>
          <a:bodyPr/>
          <a:lstStyle/>
          <a:p>
            <a:r>
              <a:rPr lang="en-US" dirty="0"/>
              <a:t>You need to systematically go through the elements of some collection.</a:t>
            </a:r>
          </a:p>
          <a:p>
            <a:r>
              <a:rPr lang="en-US" dirty="0"/>
              <a:t>Solution 1: Implement your collection using a type that natively supports it.</a:t>
            </a:r>
          </a:p>
          <a:p>
            <a:pPr lvl="1"/>
            <a:r>
              <a:rPr lang="en-US" dirty="0"/>
              <a:t>in TypeScript, this typically means an array (a list) or Map</a:t>
            </a:r>
          </a:p>
          <a:p>
            <a:pPr lvl="1"/>
            <a:r>
              <a:rPr lang="en-US" dirty="0"/>
              <a:t>These are called </a:t>
            </a:r>
            <a:r>
              <a:rPr lang="en-US" i="1" dirty="0">
                <a:solidFill>
                  <a:srgbClr val="FF0000"/>
                </a:solidFill>
              </a:rPr>
              <a:t>internal iterators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9DF16-4621-45E4-A7F3-44A8A9EB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F0B63-8E38-4530-9C60-A595AB4C47BD}"/>
              </a:ext>
            </a:extLst>
          </p:cNvPr>
          <p:cNvSpPr/>
          <p:nvPr/>
        </p:nvSpPr>
        <p:spPr>
          <a:xfrm>
            <a:off x="1570893" y="424851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: Shape[] =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(shape =&gt; ...)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(shape =&gt; ...)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(shape =&gt; ...)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(s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{...}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96911-525B-4EFA-83F8-62F6E1D5167C}"/>
              </a:ext>
            </a:extLst>
          </p:cNvPr>
          <p:cNvSpPr/>
          <p:nvPr/>
        </p:nvSpPr>
        <p:spPr>
          <a:xfrm>
            <a:off x="6295293" y="3789643"/>
            <a:ext cx="2743199" cy="1211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The function that you apply to each element of the array is called the </a:t>
            </a:r>
            <a:r>
              <a:rPr lang="en-US" b="1" dirty="0">
                <a:solidFill>
                  <a:srgbClr val="FF0000"/>
                </a:solidFill>
                <a:latin typeface="Ink Free" panose="03080402000500000000" pitchFamily="66" charset="0"/>
              </a:rPr>
              <a:t>callback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34467-9C3C-48D4-9F19-E4ABF02592DB}"/>
              </a:ext>
            </a:extLst>
          </p:cNvPr>
          <p:cNvSpPr/>
          <p:nvPr/>
        </p:nvSpPr>
        <p:spPr>
          <a:xfrm>
            <a:off x="8526195" y="4901131"/>
            <a:ext cx="2743199" cy="16692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Internal iterators like these replace almost all loops in TypeScript.  If you are not familiar with them, go look them up.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43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2A13-9C78-4523-A291-648BD410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also allows iterators over Maps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DDCCF-445D-4BC1-92C4-4A7A20A2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C2717-E9E1-42A1-B113-C2AAC98A4B46}"/>
              </a:ext>
            </a:extLst>
          </p:cNvPr>
          <p:cNvSpPr/>
          <p:nvPr/>
        </p:nvSpPr>
        <p:spPr>
          <a:xfrm>
            <a:off x="838200" y="1538122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StudentTableOut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Map&lt;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StudentId,StudentDataOut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countAllBins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studentMasterTable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StudentTableOut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  // a histogram with 3 bins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student 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studentMasterTable.keys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())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data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studentMasterTable.get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(student)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question 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data.keys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())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(question)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bin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questionData.bin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[bin] +=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histo.map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n/(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231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7E14-B2B6-4EBC-9224-58432C60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Define an external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3ADAA-D1CC-4E9D-9B08-EF6FDEF3F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TypeScript, there are ways of creating iterators that integrate with things like </a:t>
            </a:r>
            <a:r>
              <a:rPr lang="en-US" b="1" dirty="0"/>
              <a:t>for</a:t>
            </a:r>
            <a:r>
              <a:rPr lang="en-US" dirty="0"/>
              <a:t>.</a:t>
            </a:r>
          </a:p>
          <a:p>
            <a:r>
              <a:rPr lang="en-US" dirty="0"/>
              <a:t>Alas, these are way too complicated for us to do right now.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EEDF2-1EF6-4171-8C2F-EAD7435C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21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DA5C-6B97-4DCD-8F30-B25E3346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FEAD-6492-42D7-AEA6-6E0A48D0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all quite a bit different from what's in the </a:t>
            </a:r>
            <a:r>
              <a:rPr lang="en-US" dirty="0" err="1"/>
              <a:t>GoF</a:t>
            </a:r>
            <a:r>
              <a:rPr lang="en-US" dirty="0"/>
              <a:t> book</a:t>
            </a:r>
          </a:p>
          <a:p>
            <a:r>
              <a:rPr lang="en-US" dirty="0"/>
              <a:t>This illustrates how patterns are dependent on the programing language you are working in</a:t>
            </a:r>
          </a:p>
          <a:p>
            <a:r>
              <a:rPr lang="en-US" dirty="0"/>
              <a:t>Much of the complexity of the pattern has now been absorbed into the programming language (even in different versions of JavaScript!)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9D21F-0844-474E-9A0E-B5D2C3AD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2E74-3D07-446C-ABEE-D417CFBF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Lessons 2.3 and 2.4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C816F-AFD5-4056-B347-4B4D98E36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841130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 to patterns:</a:t>
            </a:r>
          </a:p>
          <a:p>
            <a:pPr lvl="1"/>
            <a:r>
              <a:rPr lang="en-US" dirty="0"/>
              <a:t>what are they?</a:t>
            </a:r>
          </a:p>
          <a:p>
            <a:pPr lvl="1"/>
            <a:r>
              <a:rPr lang="en-US" dirty="0"/>
              <a:t>what are they good for?</a:t>
            </a:r>
          </a:p>
          <a:p>
            <a:r>
              <a:rPr lang="en-US" dirty="0"/>
              <a:t>Review of patterns you probably know</a:t>
            </a:r>
          </a:p>
          <a:p>
            <a:pPr lvl="1"/>
            <a:r>
              <a:rPr lang="en-US" dirty="0"/>
              <a:t>Adapter</a:t>
            </a:r>
          </a:p>
          <a:p>
            <a:pPr lvl="1"/>
            <a:r>
              <a:rPr lang="en-US" dirty="0"/>
              <a:t>Composite</a:t>
            </a:r>
          </a:p>
          <a:p>
            <a:pPr lvl="1"/>
            <a:r>
              <a:rPr lang="en-US" dirty="0"/>
              <a:t>Iterator</a:t>
            </a:r>
          </a:p>
          <a:p>
            <a:r>
              <a:rPr lang="en-US" dirty="0"/>
              <a:t>Some patterns you may or may not know</a:t>
            </a:r>
          </a:p>
          <a:p>
            <a:pPr lvl="1"/>
            <a:r>
              <a:rPr lang="en-US" dirty="0"/>
              <a:t>Singleton</a:t>
            </a:r>
          </a:p>
          <a:p>
            <a:pPr lvl="1"/>
            <a:r>
              <a:rPr lang="en-US" dirty="0"/>
              <a:t>Observer (sometimes called Listener, or Publish/Subscribe)</a:t>
            </a:r>
          </a:p>
          <a:p>
            <a:pPr lvl="1"/>
            <a:r>
              <a:rPr lang="en-US" dirty="0"/>
              <a:t>Visitor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9C58C-463E-4BAE-BEEA-7C686673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5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point you should be able to:</a:t>
            </a:r>
          </a:p>
          <a:p>
            <a:pPr lvl="1"/>
            <a:r>
              <a:rPr lang="en-US" dirty="0"/>
              <a:t>Define what a design pattern is and the role it plays in the Software Development process</a:t>
            </a:r>
          </a:p>
          <a:p>
            <a:pPr lvl="1"/>
            <a:r>
              <a:rPr lang="en-US" dirty="0"/>
              <a:t>Explain and illustrate the following patterns</a:t>
            </a:r>
          </a:p>
          <a:p>
            <a:pPr lvl="2"/>
            <a:r>
              <a:rPr lang="en-US" dirty="0"/>
              <a:t>Adapter</a:t>
            </a:r>
          </a:p>
          <a:p>
            <a:pPr lvl="2"/>
            <a:r>
              <a:rPr lang="en-US" dirty="0"/>
              <a:t>Composite</a:t>
            </a:r>
          </a:p>
          <a:p>
            <a:pPr lvl="2"/>
            <a:r>
              <a:rPr lang="en-US" dirty="0"/>
              <a:t>Iterator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Next steps...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we will go on to explore three more patterns that you may or may not be familiar with:</a:t>
            </a:r>
          </a:p>
          <a:p>
            <a:pPr lvl="1"/>
            <a:r>
              <a:rPr lang="en-US" dirty="0"/>
              <a:t>Singleton</a:t>
            </a:r>
          </a:p>
          <a:p>
            <a:pPr lvl="1"/>
            <a:r>
              <a:rPr lang="en-US" dirty="0"/>
              <a:t>Listener</a:t>
            </a:r>
          </a:p>
          <a:p>
            <a:pPr lvl="1"/>
            <a:r>
              <a:rPr lang="en-US" dirty="0"/>
              <a:t>Visitor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the end of this lesson you should be able to:</a:t>
            </a:r>
          </a:p>
          <a:p>
            <a:pPr lvl="1"/>
            <a:r>
              <a:rPr lang="en-US" dirty="0"/>
              <a:t>Define what a design pattern is and the role it plays in the Software Development process</a:t>
            </a:r>
          </a:p>
          <a:p>
            <a:pPr lvl="1"/>
            <a:r>
              <a:rPr lang="en-US" dirty="0"/>
              <a:t>Explain and illustrate the following patterns</a:t>
            </a:r>
          </a:p>
          <a:p>
            <a:pPr lvl="2"/>
            <a:r>
              <a:rPr lang="en-US" dirty="0"/>
              <a:t>Adapter</a:t>
            </a:r>
          </a:p>
          <a:p>
            <a:pPr lvl="2"/>
            <a:r>
              <a:rPr lang="en-US" dirty="0"/>
              <a:t>Composite</a:t>
            </a:r>
          </a:p>
          <a:p>
            <a:pPr lvl="2"/>
            <a:r>
              <a:rPr lang="en-US" dirty="0"/>
              <a:t>Iterator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3460-FC55-4807-A699-EC88BCF4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design pattern?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C451-D287-4C2F-AFAF-B0FB922E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of it as advice from a master to a novice.</a:t>
            </a:r>
          </a:p>
          <a:p>
            <a:pPr lvl="1"/>
            <a:r>
              <a:rPr lang="en-US" dirty="0"/>
              <a:t>A master chef may advise a novice on knife technique</a:t>
            </a:r>
          </a:p>
          <a:p>
            <a:pPr lvl="1"/>
            <a:r>
              <a:rPr lang="en-US" dirty="0"/>
              <a:t>A golf pro may advise a novice about their swing</a:t>
            </a:r>
          </a:p>
          <a:p>
            <a:pPr lvl="1"/>
            <a:r>
              <a:rPr lang="en-US" dirty="0"/>
              <a:t>A piano teacher may advise a student about their posture, or how to interpret a piece</a:t>
            </a:r>
          </a:p>
          <a:p>
            <a:r>
              <a:rPr lang="en-US" dirty="0"/>
              <a:t>Often these pieces of advice are stylized and recorded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"keep your elbow straight" (golf) "use the tip of your knife as a fulcrum" (knife technique)</a:t>
            </a:r>
          </a:p>
          <a:p>
            <a:pPr lvl="1"/>
            <a:r>
              <a:rPr lang="en-US" dirty="0"/>
              <a:t>Maybe in a book of "technique"</a:t>
            </a:r>
          </a:p>
          <a:p>
            <a:pPr lvl="1"/>
            <a:r>
              <a:rPr lang="en-US" dirty="0"/>
              <a:t>Maybe on YouTube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73525-423B-4FF6-97FA-84BC85DA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2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A21C-4378-4FCB-8D23-B6BD39E4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such a piece of advice?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0003-73AB-41B1-862D-ADC45202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 to be solved</a:t>
            </a:r>
          </a:p>
          <a:p>
            <a:pPr lvl="1"/>
            <a:r>
              <a:rPr lang="en-US" dirty="0"/>
              <a:t>"the golf ball keeps flying off to the side"</a:t>
            </a:r>
          </a:p>
          <a:p>
            <a:pPr lvl="1"/>
            <a:r>
              <a:rPr lang="en-US" dirty="0"/>
              <a:t>"it's taking too long to chop the carrots"</a:t>
            </a:r>
          </a:p>
          <a:p>
            <a:r>
              <a:rPr lang="en-US" dirty="0"/>
              <a:t>A technique or method for solving the problem</a:t>
            </a:r>
          </a:p>
          <a:p>
            <a:r>
              <a:rPr lang="en-US" dirty="0"/>
              <a:t>The technique always needs to be adapted to the problem at hand</a:t>
            </a:r>
          </a:p>
          <a:p>
            <a:pPr lvl="1"/>
            <a:r>
              <a:rPr lang="en-US" dirty="0"/>
              <a:t>is the golf ball lying on a slope? what kind of slope?</a:t>
            </a:r>
          </a:p>
          <a:p>
            <a:pPr lvl="1"/>
            <a:r>
              <a:rPr lang="en-US" dirty="0"/>
              <a:t>do you have a proper chopping board?  what kind of knife are you using?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1FFD2-397E-45A2-B959-159CDBBA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7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02EB-B31F-4530-9DBD-FE756627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in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0164-1F9C-4611-9892-874360E7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"A Pattern Language: Towns, Buildings, </a:t>
            </a:r>
            <a:r>
              <a:rPr lang="en-US" dirty="0" err="1"/>
              <a:t>Contruction</a:t>
            </a:r>
            <a:r>
              <a:rPr lang="en-US" dirty="0"/>
              <a:t>" by Christopher Alexander (1977)</a:t>
            </a:r>
          </a:p>
          <a:p>
            <a:r>
              <a:rPr lang="en-US" dirty="0"/>
              <a:t>introduced this idea to a wide community beyond architects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1F44A-56EC-458D-BBCD-EF8921A5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26E52D96-CFC8-41A0-B866-0007257EA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752759"/>
            <a:ext cx="2196917" cy="33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0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2C03-4E80-498D-93D1-493702D5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Gang of Four 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EFB08-503A-4FE9-8851-408E290D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7958437-EF30-433A-917A-83D4EB1AB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6716843" cy="4351338"/>
          </a:xfrm>
        </p:spPr>
        <p:txBody>
          <a:bodyPr/>
          <a:lstStyle/>
          <a:p>
            <a:r>
              <a:rPr lang="en-US" dirty="0"/>
              <a:t>First (and only!) edition 1994</a:t>
            </a:r>
          </a:p>
          <a:p>
            <a:r>
              <a:rPr lang="en-US" dirty="0"/>
              <a:t>Introduced this idea to object-oriented design</a:t>
            </a:r>
          </a:p>
          <a:p>
            <a:r>
              <a:rPr lang="en-US" dirty="0"/>
              <a:t>Started the "Software Patterns" movement</a:t>
            </a:r>
          </a:p>
          <a:p>
            <a:r>
              <a:rPr lang="en-US" dirty="0"/>
              <a:t>Still #1 on Amazon in Object-Oriented Software Design</a:t>
            </a:r>
          </a:p>
          <a:p>
            <a:endParaRPr lang="en-US" dirty="0"/>
          </a:p>
        </p:txBody>
      </p:sp>
      <p:pic>
        <p:nvPicPr>
          <p:cNvPr id="17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5D01750D-A503-4E93-B2BA-D2D3F47CC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915" y="1674415"/>
            <a:ext cx="346188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4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B6413D4-42C4-4A95-87E8-71F645F34672}"/>
              </a:ext>
            </a:extLst>
          </p:cNvPr>
          <p:cNvSpPr/>
          <p:nvPr/>
        </p:nvSpPr>
        <p:spPr>
          <a:xfrm>
            <a:off x="757002" y="2424150"/>
            <a:ext cx="8192125" cy="25033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C0ABB-65A5-4BE1-8047-DD1A1F0E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22BB-F3A1-4B22-A498-6FA7DCEE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Alexander says: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"Each pattern describes a problem which occurs over and over again in our environment, and then describes the core of the solution to that problem, in such a way that you can use this solution a million times over, without ever doing it the same way twice"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53151-851E-41B2-89D1-984E71C3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33A7-D2FA-46F1-8097-71A4E183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97351-16A6-418D-9A49-A68FB6435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pattern name</a:t>
            </a:r>
          </a:p>
          <a:p>
            <a:r>
              <a:rPr lang="en-US" dirty="0"/>
              <a:t>the problem (when to apply the pattern)</a:t>
            </a:r>
          </a:p>
          <a:p>
            <a:r>
              <a:rPr lang="en-US" dirty="0"/>
              <a:t>the solution (describes the elements that make up the pattern)</a:t>
            </a:r>
          </a:p>
          <a:p>
            <a:r>
              <a:rPr lang="en-US" dirty="0"/>
              <a:t>the consequences (the results and trade-offs of applying the pattern)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8F97A-F080-4A02-9894-5F701C34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6F037-E3B1-4383-B558-0538550CD4B6}"/>
              </a:ext>
            </a:extLst>
          </p:cNvPr>
          <p:cNvSpPr/>
          <p:nvPr/>
        </p:nvSpPr>
        <p:spPr>
          <a:xfrm>
            <a:off x="8725546" y="1848670"/>
            <a:ext cx="2743199" cy="24085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This is the official definition, taken from the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GoF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book.</a:t>
            </a:r>
          </a:p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Alas, when they get around to describing patterns, their descriptions rarely match this outline 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  <a:sym typeface="Wingdings" panose="05000000000000000000" pitchFamily="2" charset="2"/>
              </a:rPr>
              <a:t>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3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7496</TotalTime>
  <Words>1522</Words>
  <Application>Microsoft Office PowerPoint</Application>
  <PresentationFormat>Widescreen</PresentationFormat>
  <Paragraphs>187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Verdana</vt:lpstr>
      <vt:lpstr>Ink Free</vt:lpstr>
      <vt:lpstr>Consolas</vt:lpstr>
      <vt:lpstr>Calibri</vt:lpstr>
      <vt:lpstr>Arial</vt:lpstr>
      <vt:lpstr>Office Theme</vt:lpstr>
      <vt:lpstr>CS 4350: Fundamentals of Software Engineering CS 5500: Foundations of Software Engineering  Lesson 2.3 Design Patterns</vt:lpstr>
      <vt:lpstr>Outline of Lessons 2.3 and 2.4</vt:lpstr>
      <vt:lpstr>Learning Objectives for this Lesson</vt:lpstr>
      <vt:lpstr>What is a design pattern?</vt:lpstr>
      <vt:lpstr>What is in such a piece of advice?</vt:lpstr>
      <vt:lpstr>Design Patterns in Architecture</vt:lpstr>
      <vt:lpstr>Gang of Four Book</vt:lpstr>
      <vt:lpstr>Definition</vt:lpstr>
      <vt:lpstr>Elements of a Pattern</vt:lpstr>
      <vt:lpstr>Design Patterns are Controversial</vt:lpstr>
      <vt:lpstr>Design Patterns are Everywhere</vt:lpstr>
      <vt:lpstr>Problem #1:</vt:lpstr>
      <vt:lpstr>Solution: an Adapter</vt:lpstr>
      <vt:lpstr>Problem #2: </vt:lpstr>
      <vt:lpstr>Solution: the Composite Pattern</vt:lpstr>
      <vt:lpstr>Problem #3:</vt:lpstr>
      <vt:lpstr>TypeScript also allows iterators over Maps</vt:lpstr>
      <vt:lpstr>Solution 2: Define an external iterator</vt:lpstr>
      <vt:lpstr>The Iterator Pattern</vt:lpstr>
      <vt:lpstr>Review: Learning Objectives for this Lesson</vt:lpstr>
      <vt:lpstr>Next steps...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Mitchell Wand</cp:lastModifiedBy>
  <cp:revision>161</cp:revision>
  <dcterms:created xsi:type="dcterms:W3CDTF">2021-01-07T15:19:22Z</dcterms:created>
  <dcterms:modified xsi:type="dcterms:W3CDTF">2021-01-24T20:25:35Z</dcterms:modified>
</cp:coreProperties>
</file>