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2" r:id="rId3"/>
    <p:sldId id="355" r:id="rId4"/>
    <p:sldId id="351" r:id="rId5"/>
    <p:sldId id="352" r:id="rId6"/>
    <p:sldId id="353" r:id="rId7"/>
    <p:sldId id="357" r:id="rId8"/>
    <p:sldId id="360" r:id="rId9"/>
    <p:sldId id="369" r:id="rId10"/>
    <p:sldId id="274" r:id="rId11"/>
    <p:sldId id="361" r:id="rId12"/>
    <p:sldId id="362" r:id="rId13"/>
    <p:sldId id="363" r:id="rId14"/>
    <p:sldId id="358" r:id="rId15"/>
    <p:sldId id="364" r:id="rId16"/>
    <p:sldId id="365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one searches for “100”, one will miss the “99” :-(</a:t>
            </a:r>
          </a:p>
        </p:txBody>
      </p:sp>
    </p:spTree>
    <p:extLst>
      <p:ext uri="{BB962C8B-B14F-4D97-AF65-F5344CB8AC3E}">
        <p14:creationId xmlns:p14="http://schemas.microsoft.com/office/powerpoint/2010/main" val="369827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CS 5500: Foundations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Program Design Principles (Part 1)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10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10582" y="5100165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210582" y="3939306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4791387" y="2670389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06094E96-18BB-433B-8550-072F71EB5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512" y="5054615"/>
            <a:ext cx="3506019" cy="800324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4A712786-5D7A-49AB-95A8-A5B6C697A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7371" y="5126052"/>
            <a:ext cx="3368725" cy="702097"/>
          </a:xfrm>
          <a:prstGeom prst="line">
            <a:avLst/>
          </a:prstGeom>
          <a:noFill/>
          <a:ln w="76200" cap="flat" cmpd="sng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4572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13716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18288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algn="l"/>
            <a:endParaRPr lang="en-US" altLang="en-US" sz="844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EDA22-BD50-4620-ABBD-93C456580562}"/>
              </a:ext>
            </a:extLst>
          </p:cNvPr>
          <p:cNvSpPr txBox="1"/>
          <p:nvPr/>
        </p:nvSpPr>
        <p:spPr>
          <a:xfrm>
            <a:off x="5349078" y="4904555"/>
            <a:ext cx="1334943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No.....!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E931-86A8-40C5-B916-6CDEEF0AFA92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Even if you search for 100, you'll miss the 99!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5DC4F2-7246-4BCB-ADBC-9342A8E4FB68}"/>
              </a:ext>
            </a:extLst>
          </p:cNvPr>
          <p:cNvSpPr txBox="1"/>
          <p:nvPr/>
        </p:nvSpPr>
        <p:spPr>
          <a:xfrm>
            <a:off x="7088074" y="4888104"/>
            <a:ext cx="2227874" cy="94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But use GOOD names!</a:t>
            </a:r>
          </a:p>
        </p:txBody>
      </p:sp>
    </p:spTree>
    <p:extLst>
      <p:ext uri="{BB962C8B-B14F-4D97-AF65-F5344CB8AC3E}">
        <p14:creationId xmlns:p14="http://schemas.microsoft.com/office/powerpoint/2010/main" val="2879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 autoUpdateAnimBg="0"/>
      <p:bldP spid="26631" grpId="0" animBg="1" autoUpdateAnimBg="0"/>
      <p:bldP spid="26632" grpId="0" animBg="1" autoUpdateAnimBg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03CBBB-39C4-4101-AE5F-B2EA0F2C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D3DA-AFF4-4C78-8DB6-AFC8189F3F74}"/>
              </a:ext>
            </a:extLst>
          </p:cNvPr>
          <p:cNvSpPr txBox="1"/>
          <p:nvPr/>
        </p:nvSpPr>
        <p:spPr>
          <a:xfrm>
            <a:off x="3970605" y="1643948"/>
            <a:ext cx="2342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do these variables mean?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A9D84-10A8-4A06-A205-A742719862EE}"/>
              </a:ext>
            </a:extLst>
          </p:cNvPr>
          <p:cNvSpPr txBox="1"/>
          <p:nvPr/>
        </p:nvSpPr>
        <p:spPr>
          <a:xfrm>
            <a:off x="6661051" y="1643948"/>
            <a:ext cx="2933114" cy="1167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Better names would give the reader a clue.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85B1A-62F5-4CB4-A2B9-666475FB9887}"/>
              </a:ext>
            </a:extLst>
          </p:cNvPr>
          <p:cNvSpPr txBox="1"/>
          <p:nvPr/>
        </p:nvSpPr>
        <p:spPr>
          <a:xfrm>
            <a:off x="7726679" y="4992307"/>
            <a:ext cx="2342271" cy="1694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Good names for the data types solves the problem.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C70EB-B96D-4F6B-8994-1389D108DB75}"/>
              </a:ext>
            </a:extLst>
          </p:cNvPr>
          <p:cNvSpPr txBox="1"/>
          <p:nvPr/>
        </p:nvSpPr>
        <p:spPr>
          <a:xfrm>
            <a:off x="6958927" y="3390958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Does 'temp' mean 'temporary', or 'temperature', 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  <p:bldP spid="3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8" y="1845153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checkLine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4683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isLineTooLong</a:t>
            </a:r>
            <a:r>
              <a:rPr lang="en-US" dirty="0">
                <a:latin typeface="Consolas" panose="020B0609020204030204" pitchFamily="49" charset="0"/>
              </a:rPr>
              <a:t> () : 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746912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9E678-FCAF-4F1E-A004-0E66DC41BD9D}"/>
              </a:ext>
            </a:extLst>
          </p:cNvPr>
          <p:cNvSpPr txBox="1"/>
          <p:nvPr/>
        </p:nvSpPr>
        <p:spPr>
          <a:xfrm>
            <a:off x="6508654" y="1606068"/>
            <a:ext cx="3894404" cy="1216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EA99E-B82C-4459-B794-CA040D55FB0B}"/>
              </a:ext>
            </a:extLst>
          </p:cNvPr>
          <p:cNvSpPr txBox="1"/>
          <p:nvPr/>
        </p:nvSpPr>
        <p:spPr>
          <a:xfrm>
            <a:off x="6508654" y="3486493"/>
            <a:ext cx="3894404" cy="662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Ahh, now we know!</a:t>
            </a: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4014378"/>
            <a:ext cx="38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9AF44-60BE-4EC8-84AC-5936B83AEE48}"/>
              </a:ext>
            </a:extLst>
          </p:cNvPr>
          <p:cNvSpPr txBox="1"/>
          <p:nvPr/>
        </p:nvSpPr>
        <p:spPr>
          <a:xfrm>
            <a:off x="7598901" y="2299480"/>
            <a:ext cx="3894404" cy="18995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Your workplace should have coding standards for things like this.  This particular item is part of Prof. Wand's personal coding 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Design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what part </a:t>
            </a:r>
            <a:r>
              <a:rPr lang="en-US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how to </a:t>
            </a:r>
            <a:r>
              <a:rPr lang="en-US" dirty="0">
                <a:solidFill>
                  <a:srgbClr val="FF0000"/>
                </a:solidFill>
              </a:rPr>
              <a:t>interpret</a:t>
            </a:r>
            <a:r>
              <a:rPr lang="en-US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I need to represent the color red.  Possibilities:</a:t>
            </a:r>
          </a:p>
          <a:p>
            <a:pPr lvl="1"/>
            <a:r>
              <a:rPr lang="en-US" dirty="0"/>
              <a:t>"red"  (English text)</a:t>
            </a:r>
          </a:p>
          <a:p>
            <a:pPr lvl="1"/>
            <a:r>
              <a:rPr lang="en-US" dirty="0"/>
              <a:t>"RED" (English text)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Lāla</a:t>
            </a:r>
            <a:r>
              <a:rPr lang="en-US" dirty="0"/>
              <a:t>" (Hindi, according to Google)</a:t>
            </a:r>
          </a:p>
          <a:p>
            <a:pPr lvl="1"/>
            <a:r>
              <a:rPr lang="en-US" dirty="0"/>
              <a:t>#ff0000</a:t>
            </a:r>
          </a:p>
          <a:p>
            <a:r>
              <a:rPr lang="en-US" dirty="0"/>
              <a:t>I need to represent the fact that red is the color of my shirt.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we first need to represent my shirt</a:t>
            </a:r>
          </a:p>
          <a:p>
            <a:r>
              <a:rPr lang="en-US" dirty="0"/>
              <a:t>In that representation, we have to represent its color.</a:t>
            </a:r>
          </a:p>
          <a:p>
            <a:r>
              <a:rPr lang="en-US" dirty="0"/>
              <a:t> Here's one of many possibilities: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943686" y="3675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38D78-FA0B-470B-9133-582ED5B6BA0C}"/>
              </a:ext>
            </a:extLst>
          </p:cNvPr>
          <p:cNvSpPr/>
          <p:nvPr/>
        </p:nvSpPr>
        <p:spPr>
          <a:xfrm>
            <a:off x="7268307" y="192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// 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{color: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0xff000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8D17-42EA-47EF-981B-FC16A1AF7789}"/>
              </a:ext>
            </a:extLst>
          </p:cNvPr>
          <p:cNvSpPr txBox="1"/>
          <p:nvPr/>
        </p:nvSpPr>
        <p:spPr>
          <a:xfrm>
            <a:off x="8820798" y="1606332"/>
            <a:ext cx="2936929" cy="296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fancy name for this is "The Single </a:t>
            </a:r>
            <a:r>
              <a:rPr lang="en-US" dirty="0" err="1">
                <a:solidFill>
                  <a:schemeClr val="tx1"/>
                </a:solidFill>
              </a:rPr>
              <a:t>Resonsibility</a:t>
            </a:r>
            <a:r>
              <a:rPr lang="en-US" dirty="0">
                <a:solidFill>
                  <a:schemeClr val="tx1"/>
                </a:solidFill>
              </a:rPr>
              <a:t> Principle".  You can use this if you want to impress your coop interviewer.</a:t>
            </a:r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9900E-065A-4527-9684-143FDECAA20C}"/>
              </a:ext>
            </a:extLst>
          </p:cNvPr>
          <p:cNvSpPr txBox="1"/>
          <p:nvPr/>
        </p:nvSpPr>
        <p:spPr>
          <a:xfrm>
            <a:off x="8725546" y="4479917"/>
            <a:ext cx="2936929" cy="1755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saw this before with the sales tax and array bound examples.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48BEE-4808-4EA0-954E-2238D1C86E5C}"/>
              </a:ext>
            </a:extLst>
          </p:cNvPr>
          <p:cNvSpPr txBox="1"/>
          <p:nvPr/>
        </p:nvSpPr>
        <p:spPr>
          <a:xfrm>
            <a:off x="8725545" y="2297081"/>
            <a:ext cx="2936929" cy="94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EE87-7949-4279-ABF0-79976D50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86141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actual: T, correct: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assert.deepEqual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(actual, correct)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count_local_morks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F64FD-FC56-4E30-A6E2-E03611437BB4}"/>
              </a:ext>
            </a:extLst>
          </p:cNvPr>
          <p:cNvSpPr txBox="1"/>
          <p:nvPr/>
        </p:nvSpPr>
        <p:spPr>
          <a:xfrm>
            <a:off x="8813764" y="2271391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Think of how much typing this saves!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64E19-1A90-4768-AED0-FDFD0330F312}"/>
              </a:ext>
            </a:extLst>
          </p:cNvPr>
          <p:cNvSpPr txBox="1"/>
          <p:nvPr/>
        </p:nvSpPr>
        <p:spPr>
          <a:xfrm>
            <a:off x="8813764" y="3675829"/>
            <a:ext cx="2936929" cy="1697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"thing"</a:t>
            </a:r>
          </a:p>
          <a:p>
            <a:pPr lvl="1"/>
            <a:r>
              <a:rPr lang="en-US" dirty="0"/>
              <a:t>many strategies for this; let's look at one of them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C710-5C5E-4F90-B98C-3329DEA458FD}"/>
              </a:ext>
            </a:extLst>
          </p:cNvPr>
          <p:cNvSpPr txBox="1"/>
          <p:nvPr/>
        </p:nvSpPr>
        <p:spPr>
          <a:xfrm>
            <a:off x="6759881" y="5152326"/>
            <a:ext cx="2936929" cy="105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Ouch! Do you really want to dive into that conditional?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11FBE-8FC1-4F40-BA0A-4526D07E2C06}"/>
              </a:ext>
            </a:extLst>
          </p:cNvPr>
          <p:cNvSpPr txBox="1"/>
          <p:nvPr/>
        </p:nvSpPr>
        <p:spPr>
          <a:xfrm>
            <a:off x="7742714" y="4469092"/>
            <a:ext cx="2936929" cy="512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Not so terrible..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14CC7-E563-4AEF-B920-B2B803931B87}"/>
              </a:ext>
            </a:extLst>
          </p:cNvPr>
          <p:cNvSpPr txBox="1"/>
          <p:nvPr/>
        </p:nvSpPr>
        <p:spPr>
          <a:xfrm>
            <a:off x="8860360" y="1557514"/>
            <a:ext cx="2936929" cy="2402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also violates one function/one job:</a:t>
            </a:r>
          </a:p>
          <a:p>
            <a:r>
              <a:rPr lang="en-US" dirty="0">
                <a:solidFill>
                  <a:schemeClr val="tx1"/>
                </a:solidFill>
              </a:rPr>
              <a:t>it finds the right bracket AND calculates the appropriate tax</a:t>
            </a: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BC29-CC13-4A01-B408-EDBD73D7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A3061-9E15-4541-AE92-5F0C7881950B}"/>
              </a:ext>
            </a:extLst>
          </p:cNvPr>
          <p:cNvSpPr txBox="1"/>
          <p:nvPr/>
        </p:nvSpPr>
        <p:spPr>
          <a:xfrm>
            <a:off x="8811124" y="2931320"/>
            <a:ext cx="2936929" cy="2717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brackets are now a "thing".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is in one place, so we have a Single Point of Control</a:t>
            </a: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C700-C010-4383-B2C0-B487BBE7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95FA4-EEB3-47B7-AC1D-AE66521BB601}"/>
              </a:ext>
            </a:extLst>
          </p:cNvPr>
          <p:cNvSpPr txBox="1"/>
          <p:nvPr/>
        </p:nvSpPr>
        <p:spPr>
          <a:xfrm>
            <a:off x="9377567" y="5256413"/>
            <a:ext cx="2396344" cy="106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And we are back to one function/one job.</a:t>
            </a: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readable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flexible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How? Make programs </a:t>
            </a:r>
            <a:r>
              <a:rPr lang="en-US" altLang="en-US" dirty="0">
                <a:solidFill>
                  <a:srgbClr val="FF0000"/>
                </a:solidFill>
              </a:rPr>
              <a:t>modular</a:t>
            </a:r>
            <a:r>
              <a:rPr lang="en-US" altLang="en-US" dirty="0"/>
              <a:t>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5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6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98425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Design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3E3D8-54DD-4922-A3FD-5918D5830F9C}"/>
              </a:ext>
            </a:extLst>
          </p:cNvPr>
          <p:cNvSpPr txBox="1"/>
          <p:nvPr/>
        </p:nvSpPr>
        <p:spPr>
          <a:xfrm>
            <a:off x="8041592" y="1848670"/>
            <a:ext cx="3312208" cy="1469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Good idea: make a sticky note with this list and keep it on your laptop screen.</a:t>
            </a:r>
          </a:p>
        </p:txBody>
      </p:sp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6C5A-2723-4BE1-800E-C3B7684AFE6C}"/>
              </a:ext>
            </a:extLst>
          </p:cNvPr>
          <p:cNvSpPr txBox="1"/>
          <p:nvPr/>
        </p:nvSpPr>
        <p:spPr>
          <a:xfrm>
            <a:off x="7556804" y="1689867"/>
            <a:ext cx="410648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Where did that 1.06 come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42932-185F-4F3B-B0CC-A71E9E5DF034}"/>
              </a:ext>
            </a:extLst>
          </p:cNvPr>
          <p:cNvSpPr txBox="1"/>
          <p:nvPr/>
        </p:nvSpPr>
        <p:spPr>
          <a:xfrm>
            <a:off x="8053755" y="3305885"/>
            <a:ext cx="4106486" cy="2735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 b="1">
                <a:latin typeface="Ink Free" panose="03080402000500000000" pitchFamily="66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2196</Words>
  <Application>Microsoft Office PowerPoint</Application>
  <PresentationFormat>Widescreen</PresentationFormat>
  <Paragraphs>273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CS 5500: Foundations of Software Engineering  Lesson 1.2 Program Design Principles (Part 1)</vt:lpstr>
      <vt:lpstr>Learning Objectives for this Lesson</vt:lpstr>
      <vt:lpstr>Outline of this lesson</vt:lpstr>
      <vt:lpstr>The Challenge: Controlling Complexity</vt:lpstr>
      <vt:lpstr>The Challenge: Controlling Complexity</vt:lpstr>
      <vt:lpstr>Decreasing coupling</vt:lpstr>
      <vt:lpstr>Five general-purpose principles</vt:lpstr>
      <vt:lpstr>Principle 1. Use Good Names</vt:lpstr>
      <vt:lpstr>Good Names for Constants</vt:lpstr>
      <vt:lpstr>But use good names!</vt:lpstr>
      <vt:lpstr>Good Names for Variables and Types</vt:lpstr>
      <vt:lpstr>Good Names for Functions and Methods</vt:lpstr>
      <vt:lpstr>Good Names for Functions and Methods</vt:lpstr>
      <vt:lpstr>Principle 2. Design Your Data</vt:lpstr>
      <vt:lpstr>Example:</vt:lpstr>
      <vt:lpstr>Example (2)</vt:lpstr>
      <vt:lpstr>The Big Picture</vt:lpstr>
      <vt:lpstr>Principle 3: One Method/One Job</vt:lpstr>
      <vt:lpstr>Principle 4: Don't Repeat Yourself</vt:lpstr>
      <vt:lpstr>A real example</vt:lpstr>
      <vt:lpstr>Principle 5: Don't Hardcode Things That Are Likely To Change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44</cp:revision>
  <dcterms:created xsi:type="dcterms:W3CDTF">2021-01-07T15:19:22Z</dcterms:created>
  <dcterms:modified xsi:type="dcterms:W3CDTF">2021-01-12T21:01:43Z</dcterms:modified>
</cp:coreProperties>
</file>