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302" r:id="rId3"/>
    <p:sldId id="330" r:id="rId4"/>
    <p:sldId id="389" r:id="rId5"/>
    <p:sldId id="381" r:id="rId6"/>
    <p:sldId id="383" r:id="rId7"/>
    <p:sldId id="384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385" r:id="rId19"/>
    <p:sldId id="386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Ink Free" panose="03080402000500000000" pitchFamily="66" charset="0"/>
      <p:regular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B1668B-99DF-4C5A-82FA-C91A2D31A0C3}">
          <p14:sldIdLst>
            <p14:sldId id="256"/>
            <p14:sldId id="302"/>
            <p14:sldId id="330"/>
            <p14:sldId id="389"/>
            <p14:sldId id="381"/>
            <p14:sldId id="383"/>
            <p14:sldId id="384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385"/>
            <p14:sldId id="3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48" d="100"/>
          <a:sy n="48" d="100"/>
        </p:scale>
        <p:origin x="54" y="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1262062"/>
            <a:ext cx="10985501" cy="537436"/>
          </a:xfrm>
          <a:prstGeom prst="rect">
            <a:avLst/>
          </a:prstGeom>
        </p:spPr>
        <p:txBody>
          <a:bodyPr anchor="t"/>
          <a:lstStyle>
            <a:lvl1pPr>
              <a:defRPr sz="4219" spc="-84"/>
            </a:lvl1pPr>
          </a:lstStyle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747110"/>
            <a:ext cx="10985501" cy="350543"/>
          </a:xfrm>
          <a:prstGeom prst="rect">
            <a:avLst/>
          </a:prstGeom>
        </p:spPr>
        <p:txBody>
          <a:bodyPr lIns="24383" tIns="24383" rIns="24383" bIns="24383"/>
          <a:lstStyle>
            <a:lvl1pPr defTabSz="321933">
              <a:defRPr sz="2084">
                <a:solidFill>
                  <a:srgbClr val="005493"/>
                </a:solidFill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450439"/>
            <a:ext cx="10985501" cy="3096005"/>
          </a:xfrm>
          <a:prstGeom prst="rect">
            <a:avLst/>
          </a:prstGeom>
        </p:spPr>
        <p:txBody>
          <a:bodyPr/>
          <a:lstStyle>
            <a:lvl1pPr marL="303599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1pPr>
            <a:lvl2pPr marL="73220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2pPr>
            <a:lvl3pPr marL="116081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3pPr>
            <a:lvl4pPr marL="158942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4pPr>
            <a:lvl5pPr marL="201803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1499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Calibri" charset="0"/>
              </a:rPr>
              <a:t>CS 4350: Fundamentals of Software Engineering</a:t>
            </a:r>
            <a:br>
              <a:rPr lang="en-US" altLang="en-US" sz="3200" dirty="0">
                <a:sym typeface="Calibri" charset="0"/>
              </a:rPr>
            </a:br>
            <a:r>
              <a:rPr lang="en-US" altLang="en-US" sz="3200" dirty="0">
                <a:sym typeface="Calibri" charset="0"/>
              </a:rPr>
              <a:t>CS 5500: Foundations of Software Engineering</a:t>
            </a:r>
            <a:br>
              <a:rPr lang="en-US" altLang="en-US" sz="3200" dirty="0">
                <a:sym typeface="Calibri" charset="0"/>
              </a:rPr>
            </a:br>
            <a:br>
              <a:rPr lang="en-US" altLang="en-US" sz="3200" dirty="0">
                <a:sym typeface="Calibri" charset="0"/>
              </a:rPr>
            </a:br>
            <a:r>
              <a:rPr lang="en-US" altLang="en-US" sz="3200" dirty="0">
                <a:sym typeface="Calibri" charset="0"/>
              </a:rPr>
              <a:t>Lesson </a:t>
            </a:r>
            <a:r>
              <a:rPr lang="en-US" altLang="en-US" dirty="0">
                <a:sym typeface="Calibri" charset="0"/>
              </a:rPr>
              <a:t>4.3 Building a web client with async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E0F83-128C-4844-B1D8-8287D973A350}"/>
              </a:ext>
            </a:extLst>
          </p:cNvPr>
          <p:cNvSpPr/>
          <p:nvPr/>
        </p:nvSpPr>
        <p:spPr>
          <a:xfrm>
            <a:off x="705730" y="58696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2021 Jonathan Bell, John </a:t>
            </a:r>
            <a:r>
              <a:rPr lang="en-US" dirty="0" err="1">
                <a:solidFill>
                  <a:srgbClr val="5C5962"/>
                </a:solidFill>
              </a:rPr>
              <a:t>Boyland</a:t>
            </a:r>
            <a:r>
              <a:rPr lang="en-US" dirty="0">
                <a:solidFill>
                  <a:srgbClr val="5C5962"/>
                </a:solidFill>
              </a:rPr>
              <a:t> and Mitch Wand.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EA76-7AB4-4D1D-B643-A44A6A69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things like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A219-A556-4B64-93E8-29BC7F25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D4C270-99F8-4134-8377-A4EC829E084F}"/>
              </a:ext>
            </a:extLst>
          </p:cNvPr>
          <p:cNvSpPr/>
          <p:nvPr/>
        </p:nvSpPr>
        <p:spPr>
          <a:xfrm>
            <a:off x="888206" y="1523763"/>
            <a:ext cx="1046559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getTranscriptsByName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`starting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getTranscriptsByName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ids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ds.getStudentIDs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 put out all the requests in parallel, not sequentially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 'requests' becomes bound to an array of promises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requests : Promise&lt;Transcript&gt;[]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ids.map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(id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ds.getTranscript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(id));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transcripts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Promise.all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(requests);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getTranscriptsByName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says: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 transcripts:`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transcripts);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getTranscriptsByName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succeeded'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getTranscriptsByName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failed'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getTranscriptsByName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blake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49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76B4-A3B7-4F54-BB9B-77B6F454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client uses a layered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A36B2-8A46-45A4-B223-08999B17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927C46-B671-44E3-A2D9-09E8314D2D69}"/>
              </a:ext>
            </a:extLst>
          </p:cNvPr>
          <p:cNvSpPr/>
          <p:nvPr/>
        </p:nvSpPr>
        <p:spPr>
          <a:xfrm>
            <a:off x="1050130" y="1793080"/>
            <a:ext cx="7236619" cy="9973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index.ts</a:t>
            </a:r>
            <a:r>
              <a:rPr lang="en-US" dirty="0">
                <a:solidFill>
                  <a:schemeClr val="tx1"/>
                </a:solidFill>
              </a:rPr>
              <a:t> : contains scripts to be executed.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Calls: </a:t>
            </a:r>
            <a:r>
              <a:rPr lang="en-US" dirty="0" err="1">
                <a:solidFill>
                  <a:schemeClr val="tx1"/>
                </a:solidFill>
              </a:rPr>
              <a:t>getTranscript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getStudentIDs</a:t>
            </a:r>
            <a:r>
              <a:rPr lang="en-US" dirty="0">
                <a:solidFill>
                  <a:schemeClr val="tx1"/>
                </a:solidFill>
              </a:rPr>
              <a:t>, etc., corresponding to the REST endpoints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22877E-8E06-4707-9BA5-03D7B454C621}"/>
              </a:ext>
            </a:extLst>
          </p:cNvPr>
          <p:cNvSpPr/>
          <p:nvPr/>
        </p:nvSpPr>
        <p:spPr>
          <a:xfrm>
            <a:off x="1050130" y="3103562"/>
            <a:ext cx="7236619" cy="8143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dataService.ts</a:t>
            </a:r>
            <a:r>
              <a:rPr lang="en-US" dirty="0">
                <a:solidFill>
                  <a:schemeClr val="tx1"/>
                </a:solidFill>
              </a:rPr>
              <a:t>: provides REST endpoints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exports: </a:t>
            </a:r>
            <a:r>
              <a:rPr lang="en-US" dirty="0" err="1">
                <a:solidFill>
                  <a:schemeClr val="tx1"/>
                </a:solidFill>
              </a:rPr>
              <a:t>getTranscript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getStudentIDs</a:t>
            </a:r>
            <a:r>
              <a:rPr lang="en-US" dirty="0">
                <a:solidFill>
                  <a:schemeClr val="tx1"/>
                </a:solidFill>
              </a:rPr>
              <a:t>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58154A-7C3F-4335-A6F3-48910FB59659}"/>
              </a:ext>
            </a:extLst>
          </p:cNvPr>
          <p:cNvSpPr/>
          <p:nvPr/>
        </p:nvSpPr>
        <p:spPr>
          <a:xfrm>
            <a:off x="1050130" y="4414043"/>
            <a:ext cx="7236619" cy="8143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remoteService.ts</a:t>
            </a:r>
            <a:r>
              <a:rPr lang="en-US" dirty="0">
                <a:solidFill>
                  <a:schemeClr val="tx1"/>
                </a:solidFill>
              </a:rPr>
              <a:t> : provides http methods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exports: </a:t>
            </a:r>
            <a:r>
              <a:rPr lang="en-US" dirty="0" err="1">
                <a:solidFill>
                  <a:schemeClr val="tx1"/>
                </a:solidFill>
              </a:rPr>
              <a:t>remoteGet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remotePost</a:t>
            </a:r>
            <a:r>
              <a:rPr lang="en-US" dirty="0">
                <a:solidFill>
                  <a:schemeClr val="tx1"/>
                </a:solidFill>
              </a:rPr>
              <a:t>, etc.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6AE2B-6ED7-4B62-9A41-DC6036167778}"/>
              </a:ext>
            </a:extLst>
          </p:cNvPr>
          <p:cNvSpPr/>
          <p:nvPr/>
        </p:nvSpPr>
        <p:spPr>
          <a:xfrm>
            <a:off x="1050130" y="5724524"/>
            <a:ext cx="7236619" cy="8143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axios</a:t>
            </a:r>
            <a:r>
              <a:rPr lang="en-US" dirty="0">
                <a:solidFill>
                  <a:schemeClr val="tx1"/>
                </a:solidFill>
              </a:rPr>
              <a:t>: an </a:t>
            </a:r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package that actually  does the http work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provides:  </a:t>
            </a:r>
            <a:r>
              <a:rPr lang="en-US" dirty="0" err="1">
                <a:solidFill>
                  <a:schemeClr val="tx1"/>
                </a:solidFill>
              </a:rPr>
              <a:t>axios.get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axios.post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B1419F-B1BA-4BA3-9666-F2BAE0264CC5}"/>
              </a:ext>
            </a:extLst>
          </p:cNvPr>
          <p:cNvSpPr/>
          <p:nvPr/>
        </p:nvSpPr>
        <p:spPr>
          <a:xfrm>
            <a:off x="9108540" y="4158455"/>
            <a:ext cx="2992974" cy="15136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This is the only module that refers to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axios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.  So if we switch to another http package, this is the only file that needs changing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B1415A-F833-4E72-9575-8AD0238A7BB4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 flipV="1">
            <a:off x="8286749" y="4821237"/>
            <a:ext cx="821791" cy="940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49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F140-52FC-4C84-A656-54014ABA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remoteService.ts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B0B7D-87D5-495A-9137-8B651D79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8D08F-0978-4E36-9027-ED3E9594B12D}"/>
              </a:ext>
            </a:extLst>
          </p:cNvPr>
          <p:cNvSpPr/>
          <p:nvPr/>
        </p:nvSpPr>
        <p:spPr>
          <a:xfrm>
            <a:off x="838199" y="1531744"/>
            <a:ext cx="932021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axios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{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AxiosResponse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axios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axios.defaults.baseURL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'http://localhost:4001'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where to send the requests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remoteGet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&lt;T&gt;(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path:string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: Promise&lt;T&gt;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response :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AxiosResponse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&lt;T&gt;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axios.get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(path);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(e) {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Error(e);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remoteDelete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&lt;T&gt;(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path:string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: Promise&lt;T&gt; {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// similar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remotePost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&lt;T&gt;(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path:string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data?:T) : Promise&lt;T&gt;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response :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AxiosResponse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&lt;T&gt;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axios.post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(path, data);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(e) {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Error(e);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F36794-63C5-4886-B411-279E68CC8D75}"/>
              </a:ext>
            </a:extLst>
          </p:cNvPr>
          <p:cNvSpPr/>
          <p:nvPr/>
        </p:nvSpPr>
        <p:spPr>
          <a:xfrm>
            <a:off x="5404376" y="490836"/>
            <a:ext cx="2992974" cy="7135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3 functions, one per http Method.</a:t>
            </a:r>
          </a:p>
        </p:txBody>
      </p:sp>
    </p:spTree>
    <p:extLst>
      <p:ext uri="{BB962C8B-B14F-4D97-AF65-F5344CB8AC3E}">
        <p14:creationId xmlns:p14="http://schemas.microsoft.com/office/powerpoint/2010/main" val="406442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7499-E656-4018-BE92-8BBCDA1C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dataService.ts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08C96-A05D-43F5-A094-89E9DDF8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926283-83A4-4512-8B91-1F21B2CAA799}"/>
              </a:ext>
            </a:extLst>
          </p:cNvPr>
          <p:cNvSpPr/>
          <p:nvPr/>
        </p:nvSpPr>
        <p:spPr>
          <a:xfrm>
            <a:off x="838201" y="1520836"/>
            <a:ext cx="1051559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Course, Transcript }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'./types'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remoteGet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remoteDelete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remotePost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remoteService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POST /transcripts    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string): Promise&lt;{ name: string }&gt;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remotePost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'/transcripts'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{ name: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GET  /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studentids?name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=string     -- returns list of IDs for student with the given name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getStudentIDs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studentName:string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: Promise&lt;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[]&gt;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remoteGet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studentids?name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 POST /transcripts/: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studentID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/:course   -- /transcripts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Requires a post parameter 'grade'. 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Fails if there is already an entry for this course in the student's transcript 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addGrade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course: Course, grade: number)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: Promise&lt;{ grade: number }&gt; 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remotePost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`/transcripts/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course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{ grade: grade });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5DA982-AFFC-4FE1-8664-DA6E1CFAB225}"/>
              </a:ext>
            </a:extLst>
          </p:cNvPr>
          <p:cNvSpPr/>
          <p:nvPr/>
        </p:nvSpPr>
        <p:spPr>
          <a:xfrm>
            <a:off x="7750010" y="313818"/>
            <a:ext cx="2992974" cy="103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One function per REST endpoint.  (Similar to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transcriptManager.ts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281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22CE-61ED-4716-9DAE-4C51C8FA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A60C4-7072-425B-9B9C-5C8ECA432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Unpack and install transcript-server and transcript-client</a:t>
            </a:r>
          </a:p>
          <a:p>
            <a:r>
              <a:rPr lang="en-US" dirty="0"/>
              <a:t>In one shell, open the directory containing the server and run '</a:t>
            </a:r>
            <a:r>
              <a:rPr lang="en-US" dirty="0" err="1"/>
              <a:t>npm</a:t>
            </a:r>
            <a:r>
              <a:rPr lang="en-US" dirty="0"/>
              <a:t> start'.  This will start the server and display the server console.</a:t>
            </a:r>
          </a:p>
          <a:p>
            <a:r>
              <a:rPr lang="en-US" dirty="0"/>
              <a:t>In another shell, open the directory containing the client.  To run the client, say '</a:t>
            </a:r>
            <a:r>
              <a:rPr lang="en-US" dirty="0" err="1"/>
              <a:t>npm</a:t>
            </a:r>
            <a:r>
              <a:rPr lang="en-US" dirty="0"/>
              <a:t> start'.</a:t>
            </a:r>
          </a:p>
          <a:p>
            <a:r>
              <a:rPr lang="en-US" dirty="0"/>
              <a:t>You can always change the scripts in the client's </a:t>
            </a:r>
            <a:r>
              <a:rPr lang="en-US" dirty="0" err="1"/>
              <a:t>index.ts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7C28A-25A3-4B9C-B88A-592D5CF5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C31B-67A7-41FD-8D69-46AA6C12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the system run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43CB7E-9CF5-4CE8-BD70-AE4914114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59"/>
            <a:ext cx="7887346" cy="5155083"/>
          </a:xfrm>
        </p:spPr>
        <p:txBody>
          <a:bodyPr>
            <a:normAutofit/>
          </a:bodyPr>
          <a:lstStyle/>
          <a:p>
            <a:r>
              <a:rPr lang="en-US" dirty="0"/>
              <a:t>Server startup messages: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are now watching the server log.</a:t>
            </a:r>
          </a:p>
          <a:p>
            <a:r>
              <a:rPr lang="en-US" dirty="0"/>
              <a:t>Our server prints lots of log messages so you can see what's happening on the server side.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05206-7D4F-42D1-8364-BB69C281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703CD-DD1D-43C4-B12D-5880EC79366C}"/>
              </a:ext>
            </a:extLst>
          </p:cNvPr>
          <p:cNvSpPr/>
          <p:nvPr/>
        </p:nvSpPr>
        <p:spPr>
          <a:xfrm>
            <a:off x="1585622" y="2093593"/>
            <a:ext cx="8560904" cy="286232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tsc</a:t>
            </a:r>
            <a:r>
              <a:rPr lang="en-US" dirty="0">
                <a:latin typeface="Consolas" panose="020B0609020204030204" pitchFamily="49" charset="0"/>
              </a:rPr>
              <a:t> &amp;&amp; node ./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/index.js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Initial list of transcripts:</a:t>
            </a:r>
          </a:p>
          <a:p>
            <a:r>
              <a:rPr lang="en-US" dirty="0">
                <a:latin typeface="Consolas" panose="020B0609020204030204" pitchFamily="49" charset="0"/>
              </a:rPr>
              <a:t>[</a:t>
            </a:r>
          </a:p>
          <a:p>
            <a:r>
              <a:rPr lang="en-US" dirty="0">
                <a:latin typeface="Consolas" panose="020B0609020204030204" pitchFamily="49" charset="0"/>
              </a:rPr>
              <a:t>  { student: { </a:t>
            </a:r>
            <a:r>
              <a:rPr lang="en-US" dirty="0" err="1"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: 1, </a:t>
            </a:r>
            <a:r>
              <a:rPr lang="en-US" dirty="0" err="1">
                <a:latin typeface="Consolas" panose="020B0609020204030204" pitchFamily="49" charset="0"/>
              </a:rPr>
              <a:t>studentName</a:t>
            </a:r>
            <a:r>
              <a:rPr lang="en-US" dirty="0">
                <a:latin typeface="Consolas" panose="020B0609020204030204" pitchFamily="49" charset="0"/>
              </a:rPr>
              <a:t>: '</a:t>
            </a:r>
            <a:r>
              <a:rPr lang="en-US" dirty="0" err="1">
                <a:latin typeface="Consolas" panose="020B0609020204030204" pitchFamily="49" charset="0"/>
              </a:rPr>
              <a:t>avery</a:t>
            </a:r>
            <a:r>
              <a:rPr lang="en-US" dirty="0">
                <a:latin typeface="Consolas" panose="020B0609020204030204" pitchFamily="49" charset="0"/>
              </a:rPr>
              <a:t>' }, grades: [] },</a:t>
            </a:r>
          </a:p>
          <a:p>
            <a:r>
              <a:rPr lang="en-US" dirty="0">
                <a:latin typeface="Consolas" panose="020B0609020204030204" pitchFamily="49" charset="0"/>
              </a:rPr>
              <a:t>  { student: { </a:t>
            </a:r>
            <a:r>
              <a:rPr lang="en-US" dirty="0" err="1"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: 2, </a:t>
            </a:r>
            <a:r>
              <a:rPr lang="en-US" dirty="0" err="1">
                <a:latin typeface="Consolas" panose="020B0609020204030204" pitchFamily="49" charset="0"/>
              </a:rPr>
              <a:t>studentName</a:t>
            </a:r>
            <a:r>
              <a:rPr lang="en-US" dirty="0">
                <a:latin typeface="Consolas" panose="020B0609020204030204" pitchFamily="49" charset="0"/>
              </a:rPr>
              <a:t>: '</a:t>
            </a:r>
            <a:r>
              <a:rPr lang="en-US" dirty="0" err="1">
                <a:latin typeface="Consolas" panose="020B0609020204030204" pitchFamily="49" charset="0"/>
              </a:rPr>
              <a:t>blake</a:t>
            </a:r>
            <a:r>
              <a:rPr lang="en-US" dirty="0">
                <a:latin typeface="Consolas" panose="020B0609020204030204" pitchFamily="49" charset="0"/>
              </a:rPr>
              <a:t>' }, grades: [] },</a:t>
            </a:r>
          </a:p>
          <a:p>
            <a:r>
              <a:rPr lang="en-US" dirty="0">
                <a:latin typeface="Consolas" panose="020B0609020204030204" pitchFamily="49" charset="0"/>
              </a:rPr>
              <a:t>  { student: { </a:t>
            </a:r>
            <a:r>
              <a:rPr lang="en-US" dirty="0" err="1"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: 3, </a:t>
            </a:r>
            <a:r>
              <a:rPr lang="en-US" dirty="0" err="1">
                <a:latin typeface="Consolas" panose="020B0609020204030204" pitchFamily="49" charset="0"/>
              </a:rPr>
              <a:t>studentName</a:t>
            </a:r>
            <a:r>
              <a:rPr lang="en-US" dirty="0">
                <a:latin typeface="Consolas" panose="020B0609020204030204" pitchFamily="49" charset="0"/>
              </a:rPr>
              <a:t>: '</a:t>
            </a:r>
            <a:r>
              <a:rPr lang="en-US" dirty="0" err="1">
                <a:latin typeface="Consolas" panose="020B0609020204030204" pitchFamily="49" charset="0"/>
              </a:rPr>
              <a:t>blake</a:t>
            </a:r>
            <a:r>
              <a:rPr lang="en-US" dirty="0">
                <a:latin typeface="Consolas" panose="020B0609020204030204" pitchFamily="49" charset="0"/>
              </a:rPr>
              <a:t>' }, grades: [] },</a:t>
            </a:r>
          </a:p>
          <a:p>
            <a:r>
              <a:rPr lang="en-US" dirty="0">
                <a:latin typeface="Consolas" panose="020B0609020204030204" pitchFamily="49" charset="0"/>
              </a:rPr>
              <a:t>  { student: { </a:t>
            </a:r>
            <a:r>
              <a:rPr lang="en-US" dirty="0" err="1"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: 4, </a:t>
            </a:r>
            <a:r>
              <a:rPr lang="en-US" dirty="0" err="1">
                <a:latin typeface="Consolas" panose="020B0609020204030204" pitchFamily="49" charset="0"/>
              </a:rPr>
              <a:t>studentName</a:t>
            </a:r>
            <a:r>
              <a:rPr lang="en-US" dirty="0">
                <a:latin typeface="Consolas" panose="020B0609020204030204" pitchFamily="49" charset="0"/>
              </a:rPr>
              <a:t>: '</a:t>
            </a:r>
            <a:r>
              <a:rPr lang="en-US" dirty="0" err="1">
                <a:latin typeface="Consolas" panose="020B0609020204030204" pitchFamily="49" charset="0"/>
              </a:rPr>
              <a:t>casey</a:t>
            </a:r>
            <a:r>
              <a:rPr lang="en-US" dirty="0">
                <a:latin typeface="Consolas" panose="020B0609020204030204" pitchFamily="49" charset="0"/>
              </a:rPr>
              <a:t>' }, grades: [] }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Express server now listening on localhost:4001</a:t>
            </a:r>
          </a:p>
        </p:txBody>
      </p:sp>
    </p:spTree>
    <p:extLst>
      <p:ext uri="{BB962C8B-B14F-4D97-AF65-F5344CB8AC3E}">
        <p14:creationId xmlns:p14="http://schemas.microsoft.com/office/powerpoint/2010/main" val="211260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CE62-D6DC-447F-9797-5962B111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index.ts</a:t>
            </a:r>
            <a:r>
              <a:rPr lang="en-US" dirty="0"/>
              <a:t> (the actual client)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434B4-A50E-4CFD-9F6D-C3AE7EAD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C53CE3-AF78-45F1-A402-C79CA4087366}"/>
              </a:ext>
            </a:extLst>
          </p:cNvPr>
          <p:cNvSpPr/>
          <p:nvPr/>
        </p:nvSpPr>
        <p:spPr>
          <a:xfrm>
            <a:off x="751472" y="1667729"/>
            <a:ext cx="101784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ds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dataService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Transcript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'./types'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'starting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index.ts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script1() {...}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getTranscriptsByName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string) {...}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this creates a new promise that will executed when the scheduler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gets around to it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script1(); 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getTranscriptsByName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 creates a promise that will be fulfilled later.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But the console.log runs right away. So it prints "Promise&lt;pending&gt;"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getTranscriptsByName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blake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also done right away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index.ts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done'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889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37B7-2704-4E66-B99F-BD6F680C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Client's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E9ED8-64AF-4570-BC13-FB9D1AD8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0303C-34B8-4D34-8E95-9D10DEC707BD}"/>
              </a:ext>
            </a:extLst>
          </p:cNvPr>
          <p:cNvSpPr/>
          <p:nvPr/>
        </p:nvSpPr>
        <p:spPr>
          <a:xfrm>
            <a:off x="904875" y="1674495"/>
            <a:ext cx="8217694" cy="480131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starting </a:t>
            </a:r>
            <a:r>
              <a:rPr lang="en-US" dirty="0" err="1">
                <a:latin typeface="Consolas" panose="020B0609020204030204" pitchFamily="49" charset="0"/>
              </a:rPr>
              <a:t>index.ts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starting script1()</a:t>
            </a:r>
          </a:p>
          <a:p>
            <a:r>
              <a:rPr lang="en-US" dirty="0">
                <a:latin typeface="Consolas" panose="020B0609020204030204" pitchFamily="49" charset="0"/>
              </a:rPr>
              <a:t>starting </a:t>
            </a:r>
            <a:r>
              <a:rPr lang="en-US" dirty="0" err="1">
                <a:latin typeface="Consolas" panose="020B0609020204030204" pitchFamily="49" charset="0"/>
              </a:rPr>
              <a:t>getTranscriptsByName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blake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Promise { &lt;pending&gt; }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index.ts</a:t>
            </a:r>
            <a:r>
              <a:rPr lang="en-US" dirty="0">
                <a:latin typeface="Consolas" panose="020B0609020204030204" pitchFamily="49" charset="0"/>
              </a:rPr>
              <a:t> done</a:t>
            </a:r>
          </a:p>
          <a:p>
            <a:r>
              <a:rPr lang="en-US" dirty="0">
                <a:latin typeface="Consolas" panose="020B0609020204030204" pitchFamily="49" charset="0"/>
              </a:rPr>
              <a:t>script1 says: </a:t>
            </a:r>
            <a:r>
              <a:rPr lang="en-US" dirty="0" err="1">
                <a:latin typeface="Consolas" panose="020B0609020204030204" pitchFamily="49" charset="0"/>
              </a:rPr>
              <a:t>getTranscript</a:t>
            </a:r>
            <a:r>
              <a:rPr lang="en-US" dirty="0">
                <a:latin typeface="Consolas" panose="020B0609020204030204" pitchFamily="49" charset="0"/>
              </a:rPr>
              <a:t>(2) says: { student: { </a:t>
            </a:r>
            <a:r>
              <a:rPr lang="en-US" dirty="0" err="1"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: 2, </a:t>
            </a:r>
            <a:r>
              <a:rPr lang="en-US" dirty="0" err="1">
                <a:latin typeface="Consolas" panose="020B0609020204030204" pitchFamily="49" charset="0"/>
              </a:rPr>
              <a:t>studentName</a:t>
            </a:r>
            <a:r>
              <a:rPr lang="en-US" dirty="0">
                <a:latin typeface="Consolas" panose="020B0609020204030204" pitchFamily="49" charset="0"/>
              </a:rPr>
              <a:t>: '</a:t>
            </a:r>
            <a:r>
              <a:rPr lang="en-US" dirty="0" err="1">
                <a:latin typeface="Consolas" panose="020B0609020204030204" pitchFamily="49" charset="0"/>
              </a:rPr>
              <a:t>blake</a:t>
            </a:r>
            <a:r>
              <a:rPr lang="en-US" dirty="0">
                <a:latin typeface="Consolas" panose="020B0609020204030204" pitchFamily="49" charset="0"/>
              </a:rPr>
              <a:t>' }, grades: [] }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getTranscriptsByName</a:t>
            </a:r>
            <a:r>
              <a:rPr lang="en-US" dirty="0">
                <a:latin typeface="Consolas" panose="020B0609020204030204" pitchFamily="49" charset="0"/>
              </a:rPr>
              <a:t> says: </a:t>
            </a:r>
            <a:r>
              <a:rPr lang="en-US" dirty="0" err="1">
                <a:latin typeface="Consolas" panose="020B0609020204030204" pitchFamily="49" charset="0"/>
              </a:rPr>
              <a:t>blake's</a:t>
            </a:r>
            <a:r>
              <a:rPr lang="en-US" dirty="0">
                <a:latin typeface="Consolas" panose="020B0609020204030204" pitchFamily="49" charset="0"/>
              </a:rPr>
              <a:t> transcripts: [</a:t>
            </a:r>
          </a:p>
          <a:p>
            <a:r>
              <a:rPr lang="en-US" dirty="0">
                <a:latin typeface="Consolas" panose="020B0609020204030204" pitchFamily="49" charset="0"/>
              </a:rPr>
              <a:t>  { student: { </a:t>
            </a:r>
            <a:r>
              <a:rPr lang="en-US" dirty="0" err="1"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: 2, </a:t>
            </a:r>
            <a:r>
              <a:rPr lang="en-US" dirty="0" err="1">
                <a:latin typeface="Consolas" panose="020B0609020204030204" pitchFamily="49" charset="0"/>
              </a:rPr>
              <a:t>studentName</a:t>
            </a:r>
            <a:r>
              <a:rPr lang="en-US" dirty="0">
                <a:latin typeface="Consolas" panose="020B0609020204030204" pitchFamily="49" charset="0"/>
              </a:rPr>
              <a:t>: '</a:t>
            </a:r>
            <a:r>
              <a:rPr lang="en-US" dirty="0" err="1">
                <a:latin typeface="Consolas" panose="020B0609020204030204" pitchFamily="49" charset="0"/>
              </a:rPr>
              <a:t>blake</a:t>
            </a:r>
            <a:r>
              <a:rPr lang="en-US" dirty="0">
                <a:latin typeface="Consolas" panose="020B0609020204030204" pitchFamily="49" charset="0"/>
              </a:rPr>
              <a:t>' }, grades: [] },</a:t>
            </a:r>
          </a:p>
          <a:p>
            <a:r>
              <a:rPr lang="en-US" dirty="0">
                <a:latin typeface="Consolas" panose="020B0609020204030204" pitchFamily="49" charset="0"/>
              </a:rPr>
              <a:t>  { student: { </a:t>
            </a:r>
            <a:r>
              <a:rPr lang="en-US" dirty="0" err="1"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: 3, </a:t>
            </a:r>
            <a:r>
              <a:rPr lang="en-US" dirty="0" err="1">
                <a:latin typeface="Consolas" panose="020B0609020204030204" pitchFamily="49" charset="0"/>
              </a:rPr>
              <a:t>studentName</a:t>
            </a:r>
            <a:r>
              <a:rPr lang="en-US" dirty="0">
                <a:latin typeface="Consolas" panose="020B0609020204030204" pitchFamily="49" charset="0"/>
              </a:rPr>
              <a:t>: '</a:t>
            </a:r>
            <a:r>
              <a:rPr lang="en-US" dirty="0" err="1">
                <a:latin typeface="Consolas" panose="020B0609020204030204" pitchFamily="49" charset="0"/>
              </a:rPr>
              <a:t>blake</a:t>
            </a:r>
            <a:r>
              <a:rPr lang="en-US" dirty="0">
                <a:latin typeface="Consolas" panose="020B0609020204030204" pitchFamily="49" charset="0"/>
              </a:rPr>
              <a:t>' }, grades: [] }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getTranscriptsByName</a:t>
            </a:r>
            <a:r>
              <a:rPr lang="en-US" dirty="0">
                <a:latin typeface="Consolas" panose="020B0609020204030204" pitchFamily="49" charset="0"/>
              </a:rPr>
              <a:t> succeeded</a:t>
            </a:r>
          </a:p>
          <a:p>
            <a:r>
              <a:rPr lang="en-US" dirty="0">
                <a:latin typeface="Consolas" panose="020B0609020204030204" pitchFamily="49" charset="0"/>
              </a:rPr>
              <a:t>script1 says: students named </a:t>
            </a:r>
            <a:r>
              <a:rPr lang="en-US" dirty="0" err="1">
                <a:latin typeface="Consolas" panose="020B0609020204030204" pitchFamily="49" charset="0"/>
              </a:rPr>
              <a:t>blake</a:t>
            </a:r>
            <a:r>
              <a:rPr lang="en-US" dirty="0">
                <a:latin typeface="Consolas" panose="020B0609020204030204" pitchFamily="49" charset="0"/>
              </a:rPr>
              <a:t>: [ 2, 3 ]</a:t>
            </a:r>
          </a:p>
          <a:p>
            <a:r>
              <a:rPr lang="en-US" dirty="0">
                <a:latin typeface="Consolas" panose="020B0609020204030204" pitchFamily="49" charset="0"/>
              </a:rPr>
              <a:t>script1 says { </a:t>
            </a:r>
            <a:r>
              <a:rPr lang="en-US" dirty="0" err="1"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: 2, course: 'cs101', grade: 85 }</a:t>
            </a:r>
          </a:p>
          <a:p>
            <a:r>
              <a:rPr lang="en-US" dirty="0">
                <a:latin typeface="Consolas" panose="020B0609020204030204" pitchFamily="49" charset="0"/>
              </a:rPr>
              <a:t>script1 succeeded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0CB73-04BA-4683-B80A-095F27228392}"/>
              </a:ext>
            </a:extLst>
          </p:cNvPr>
          <p:cNvSpPr/>
          <p:nvPr/>
        </p:nvSpPr>
        <p:spPr>
          <a:xfrm>
            <a:off x="9199026" y="3088276"/>
            <a:ext cx="2992974" cy="15222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Notice that script1 and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getTranscriptbyName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are running in separate handlers, so the promises they create are interleaved.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F55B0E-2DC2-4D37-B1AA-CD07E28A5DEC}"/>
              </a:ext>
            </a:extLst>
          </p:cNvPr>
          <p:cNvSpPr/>
          <p:nvPr/>
        </p:nvSpPr>
        <p:spPr>
          <a:xfrm>
            <a:off x="9199026" y="4834067"/>
            <a:ext cx="2992974" cy="15222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The promises generated by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getTranscriptsByName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are also asynchronous and may be interleaved, but that's a little harder to illustrate.</a:t>
            </a:r>
          </a:p>
        </p:txBody>
      </p:sp>
    </p:spTree>
    <p:extLst>
      <p:ext uri="{BB962C8B-B14F-4D97-AF65-F5344CB8AC3E}">
        <p14:creationId xmlns:p14="http://schemas.microsoft.com/office/powerpoint/2010/main" val="137884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Explain how a web client can be built in a layered fashion</a:t>
            </a:r>
          </a:p>
          <a:p>
            <a:pPr lvl="1"/>
            <a:r>
              <a:rPr lang="en-US" dirty="0"/>
              <a:t>Write scripts for the client that send out multiple http requests asynchronously.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04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F5D1-637C-4E99-9B7E-CFC7008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381D-29B3-491E-886B-F9B36242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to explain each line in the output examples</a:t>
            </a:r>
          </a:p>
          <a:p>
            <a:r>
              <a:rPr lang="en-US" dirty="0"/>
              <a:t>Create some new scripts like the ones here and try to predict what they will do.</a:t>
            </a:r>
          </a:p>
          <a:p>
            <a:r>
              <a:rPr lang="en-US" dirty="0"/>
              <a:t>Add some new REST endpoints to the server and the client.</a:t>
            </a:r>
          </a:p>
          <a:p>
            <a:r>
              <a:rPr lang="en-US" dirty="0"/>
              <a:t>Think of some good questions to bring to class!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20051-B35E-47F9-BDAC-1CE04527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0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 you should be able to:</a:t>
            </a:r>
          </a:p>
          <a:p>
            <a:pPr lvl="1"/>
            <a:r>
              <a:rPr lang="en-US" dirty="0"/>
              <a:t>Explain how a web client can be built in a layered fashion</a:t>
            </a:r>
          </a:p>
          <a:p>
            <a:pPr lvl="1"/>
            <a:r>
              <a:rPr lang="en-US" dirty="0"/>
              <a:t>Write scripts for the client that send out multiple http requests asynchronously.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F5D1-637C-4E99-9B7E-CFC7008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381D-29B3-491E-886B-F9B36242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Review:  promises and asynchronous functions</a:t>
            </a:r>
          </a:p>
          <a:p>
            <a:r>
              <a:rPr lang="en-US" dirty="0"/>
              <a:t>Design of a scriptable web client using async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20051-B35E-47F9-BDAC-1CE04527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C288-178B-4543-957E-0837BB63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Example with async/await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632C1-5DA0-43CF-955A-FE7101D7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C6A52-C568-4C99-B0E6-618F3EB5EBFD}"/>
              </a:ext>
            </a:extLst>
          </p:cNvPr>
          <p:cNvSpPr txBox="1"/>
          <p:nvPr/>
        </p:nvSpPr>
        <p:spPr>
          <a:xfrm>
            <a:off x="9152408" y="311704"/>
            <a:ext cx="26433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examples-4.2/example6.ts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BA26DF-930F-4B7E-A3DB-F8701392CE4F}"/>
              </a:ext>
            </a:extLst>
          </p:cNvPr>
          <p:cNvSpPr/>
          <p:nvPr/>
        </p:nvSpPr>
        <p:spPr>
          <a:xfrm>
            <a:off x="838199" y="1441971"/>
            <a:ext cx="102802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driver2(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string, flag: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`starting driver2(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flag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makePromise1(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flag,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`promise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fulfilled and passed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to its successor`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 = n +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`the second then block received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(n) {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`promise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rejected and passed 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to its successor`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9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A3C1-1BB1-4F4B-9757-1283B9B6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without async/await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A0D8B-D542-4178-AD8B-43A1415D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1ACFF2-E56F-42C9-BEA9-E20D998D6DD0}"/>
              </a:ext>
            </a:extLst>
          </p:cNvPr>
          <p:cNvSpPr/>
          <p:nvPr/>
        </p:nvSpPr>
        <p:spPr>
          <a:xfrm>
            <a:off x="838200" y="1723955"/>
            <a:ext cx="104370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driver(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string, flag: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`starting driver(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flag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makePromise1(promiseName,flag,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.then(n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`promise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fulfilled and passed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to its successor`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n+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.then(m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`the second then block received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.catch(n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`promise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rejected and passed 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to its successor`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D695A-84C7-464A-BE76-F868257BF028}"/>
              </a:ext>
            </a:extLst>
          </p:cNvPr>
          <p:cNvSpPr txBox="1"/>
          <p:nvPr/>
        </p:nvSpPr>
        <p:spPr>
          <a:xfrm>
            <a:off x="8328074" y="600213"/>
            <a:ext cx="26433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examples-4.2/example6.ts</a:t>
            </a:r>
          </a:p>
        </p:txBody>
      </p:sp>
    </p:spTree>
    <p:extLst>
      <p:ext uri="{BB962C8B-B14F-4D97-AF65-F5344CB8AC3E}">
        <p14:creationId xmlns:p14="http://schemas.microsoft.com/office/powerpoint/2010/main" val="172176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E2B9-BCFF-45D7-91B4-0A233C79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know about </a:t>
            </a:r>
            <a:r>
              <a:rPr lang="en-US" b="1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1B230-34E8-484A-9F29-A7355A94B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async</a:t>
            </a:r>
            <a:r>
              <a:rPr lang="en-US" dirty="0"/>
              <a:t> function always returns a promise.</a:t>
            </a:r>
          </a:p>
          <a:p>
            <a:r>
              <a:rPr lang="en-US" dirty="0"/>
              <a:t>Because a promise is created, it is automatically thrown in the pool of handlers to be run when ready</a:t>
            </a:r>
          </a:p>
          <a:p>
            <a:r>
              <a:rPr lang="en-US" dirty="0"/>
              <a:t>The </a:t>
            </a:r>
            <a:r>
              <a:rPr lang="en-US" b="1" dirty="0"/>
              <a:t>async</a:t>
            </a:r>
            <a:r>
              <a:rPr lang="en-US" dirty="0"/>
              <a:t> keyword tells the compiler to do the translation</a:t>
            </a:r>
          </a:p>
          <a:p>
            <a:r>
              <a:rPr lang="en-US" dirty="0"/>
              <a:t>Therefore, </a:t>
            </a:r>
            <a:r>
              <a:rPr lang="en-US" b="1" dirty="0"/>
              <a:t>await</a:t>
            </a:r>
            <a:r>
              <a:rPr lang="en-US" dirty="0"/>
              <a:t> makes no sense except in the body of an </a:t>
            </a:r>
            <a:r>
              <a:rPr lang="en-US" b="1" dirty="0"/>
              <a:t>async</a:t>
            </a:r>
            <a:r>
              <a:rPr lang="en-US" dirty="0"/>
              <a:t> function.</a:t>
            </a:r>
          </a:p>
          <a:p>
            <a:r>
              <a:rPr lang="en-US" dirty="0"/>
              <a:t>The try/catch is optional, but typical.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C7812-3D1D-4DBB-AA20-0CA0780B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7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3216-07F4-4D42-896B-B8F23F67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was a long story to reach a simple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FDDE-D149-4788-9888-D21A657AE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366" y="1500160"/>
            <a:ext cx="7818180" cy="4351338"/>
          </a:xfrm>
        </p:spPr>
        <p:txBody>
          <a:bodyPr/>
          <a:lstStyle/>
          <a:p>
            <a:r>
              <a:rPr lang="en-US" dirty="0"/>
              <a:t>A useful but complex pattern of behaviors is encapsulated in a single language construct.</a:t>
            </a:r>
          </a:p>
          <a:p>
            <a:r>
              <a:rPr lang="en-US" dirty="0"/>
              <a:t>In the olden days, this might have been a "design pattern"</a:t>
            </a:r>
          </a:p>
          <a:p>
            <a:r>
              <a:rPr lang="en-US" dirty="0"/>
              <a:t>Illustrates the power of programming-language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031B8-B808-4D3B-AF18-CCC65739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9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7ECB-53D4-404C-BBDB-F23F83F6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goal: A scriptable web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9584-6321-4DAC-9D6E-A5B093C2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you will interact with the web using a browser (e.g. using REACT)</a:t>
            </a:r>
          </a:p>
          <a:p>
            <a:r>
              <a:rPr lang="en-US" dirty="0"/>
              <a:t>But you don't need that complexity immediately</a:t>
            </a:r>
          </a:p>
          <a:p>
            <a:r>
              <a:rPr lang="en-US" dirty="0"/>
              <a:t>Today, we'll build a client that you can use to write scripts that interact with the transcript server.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F7A9C-7E96-4027-A8D0-86479204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3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51BF-F477-421D-AD89-47C789FD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be able to write things like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124A7-7C91-49BA-B52B-E71E0440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53A4D-5EBB-4E26-A5D1-F780228A1E8C}"/>
              </a:ext>
            </a:extLst>
          </p:cNvPr>
          <p:cNvSpPr/>
          <p:nvPr/>
        </p:nvSpPr>
        <p:spPr>
          <a:xfrm>
            <a:off x="838199" y="1571715"/>
            <a:ext cx="106703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script1()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'starting script1()'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p1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ds.getTranscript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'script1 says: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getTranscript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(2) says:'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p1);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blakeIDs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ds.getStudentIDs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blake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'script1 says: students named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blake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blakeIDs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ds.addGrade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blakeIDs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'cs101'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85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"script1 says: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blake's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grade already there, continuing"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'script1 says'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ds.getGrade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blakeIDs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'cs101'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'script1 succeeded'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'script1 failed'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1E39BA-EA06-4611-A9BD-7F5012E73117}"/>
              </a:ext>
            </a:extLst>
          </p:cNvPr>
          <p:cNvSpPr/>
          <p:nvPr/>
        </p:nvSpPr>
        <p:spPr>
          <a:xfrm>
            <a:off x="9239766" y="1626282"/>
            <a:ext cx="2743199" cy="20456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Here we've written a whole script of interactions with the server.  We use 'await' to make sure that everything is done in the exact order we want.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DFB6DE-94C4-4CC3-9F15-A43A56AC609B}"/>
              </a:ext>
            </a:extLst>
          </p:cNvPr>
          <p:cNvSpPr/>
          <p:nvPr/>
        </p:nvSpPr>
        <p:spPr>
          <a:xfrm>
            <a:off x="8015545" y="4945733"/>
            <a:ext cx="3933309" cy="1574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We've made this script especially verbose so you can see the details of what's going on here.   Probably good for debugging, maybe not so much when deployed.</a:t>
            </a:r>
          </a:p>
        </p:txBody>
      </p:sp>
    </p:spTree>
    <p:extLst>
      <p:ext uri="{BB962C8B-B14F-4D97-AF65-F5344CB8AC3E}">
        <p14:creationId xmlns:p14="http://schemas.microsoft.com/office/powerpoint/2010/main" val="343085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l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13342</TotalTime>
  <Words>2146</Words>
  <Application>Microsoft Office PowerPoint</Application>
  <PresentationFormat>Widescreen</PresentationFormat>
  <Paragraphs>225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Verdana</vt:lpstr>
      <vt:lpstr>Consolas</vt:lpstr>
      <vt:lpstr>Calibri</vt:lpstr>
      <vt:lpstr>Arial</vt:lpstr>
      <vt:lpstr>Ink Free</vt:lpstr>
      <vt:lpstr>Office Theme</vt:lpstr>
      <vt:lpstr>CS 4350: Fundamentals of Software Engineering CS 5500: Foundations of Software Engineering  Lesson 4.3 Building a web client with async</vt:lpstr>
      <vt:lpstr>Learning Objectives for this Lesson</vt:lpstr>
      <vt:lpstr>Outline of this Lesson</vt:lpstr>
      <vt:lpstr>Review: Example with async/await</vt:lpstr>
      <vt:lpstr>Example without async/await</vt:lpstr>
      <vt:lpstr>Things to know about async/await</vt:lpstr>
      <vt:lpstr>That was a long story to reach a simple conclusion</vt:lpstr>
      <vt:lpstr>Today's goal: A scriptable web client</vt:lpstr>
      <vt:lpstr>Goal: be able to write things like</vt:lpstr>
      <vt:lpstr>And things like this</vt:lpstr>
      <vt:lpstr>Our client uses a layered architecture</vt:lpstr>
      <vt:lpstr>remoteService.ts</vt:lpstr>
      <vt:lpstr>dataService.ts</vt:lpstr>
      <vt:lpstr>Running the system</vt:lpstr>
      <vt:lpstr>Watching the system run</vt:lpstr>
      <vt:lpstr>index.ts (the actual client)</vt:lpstr>
      <vt:lpstr>Client's output</vt:lpstr>
      <vt:lpstr>Review: Learning Objectives for this Lesson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Mitchell Wand</cp:lastModifiedBy>
  <cp:revision>330</cp:revision>
  <dcterms:created xsi:type="dcterms:W3CDTF">2021-01-07T15:19:22Z</dcterms:created>
  <dcterms:modified xsi:type="dcterms:W3CDTF">2021-02-10T02:38:53Z</dcterms:modified>
</cp:coreProperties>
</file>