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355" r:id="rId3"/>
    <p:sldId id="302" r:id="rId4"/>
    <p:sldId id="351" r:id="rId5"/>
    <p:sldId id="377" r:id="rId6"/>
    <p:sldId id="378" r:id="rId7"/>
    <p:sldId id="379" r:id="rId8"/>
    <p:sldId id="381" r:id="rId9"/>
    <p:sldId id="382" r:id="rId10"/>
    <p:sldId id="380" r:id="rId11"/>
    <p:sldId id="383" r:id="rId12"/>
    <p:sldId id="384" r:id="rId13"/>
    <p:sldId id="385" r:id="rId14"/>
    <p:sldId id="386" r:id="rId15"/>
    <p:sldId id="387" r:id="rId16"/>
    <p:sldId id="388" r:id="rId17"/>
    <p:sldId id="389" r:id="rId18"/>
    <p:sldId id="376" r:id="rId19"/>
    <p:sldId id="298"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Consolas" panose="020B0609020204030204" pitchFamily="49" charset="0"/>
      <p:regular r:id="rId28"/>
      <p:bold r:id="rId29"/>
      <p:italic r:id="rId30"/>
      <p:boldItalic r:id="rId31"/>
    </p:embeddedFont>
    <p:embeddedFont>
      <p:font typeface="Ink Free" panose="03080402000500000000" pitchFamily="66" charset="0"/>
      <p:regular r:id="rId32"/>
    </p:embeddedFont>
    <p:embeddedFont>
      <p:font typeface="Verdana" panose="020B060403050404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59" d="100"/>
          <a:sy n="59" d="100"/>
        </p:scale>
        <p:origin x="54" y="240"/>
      </p:cViewPr>
      <p:guideLst/>
    </p:cSldViewPr>
  </p:slideViewPr>
  <p:notesTextViewPr>
    <p:cViewPr>
      <p:scale>
        <a:sx n="1" d="1"/>
        <a:sy n="1" d="1"/>
      </p:scale>
      <p:origin x="0" y="0"/>
    </p:cViewPr>
  </p:notesTextViewPr>
  <p:sorterViewPr>
    <p:cViewPr>
      <p:scale>
        <a:sx n="100" d="100"/>
        <a:sy n="100" d="100"/>
      </p:scale>
      <p:origin x="0" y="-26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1/19/2021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1/19/2021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1/19/2021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1/19/2021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1/19/2021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1/19/2021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1/19/2021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1/19/2021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1/19/2021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1/19/2021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1/19/2021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1/19/2021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CS 5500: Foundations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2.1 Documenting Your Design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D1CA-5AD7-4A72-9932-9D45074F6D32}"/>
              </a:ext>
            </a:extLst>
          </p:cNvPr>
          <p:cNvSpPr>
            <a:spLocks noGrp="1"/>
          </p:cNvSpPr>
          <p:nvPr>
            <p:ph type="title"/>
          </p:nvPr>
        </p:nvSpPr>
        <p:spPr/>
        <p:txBody>
          <a:bodyPr/>
          <a:lstStyle/>
          <a:p>
            <a:r>
              <a:rPr lang="en-US" dirty="0"/>
              <a:t>CRC Cards in Practice</a:t>
            </a:r>
          </a:p>
        </p:txBody>
      </p:sp>
      <p:sp>
        <p:nvSpPr>
          <p:cNvPr id="3" name="Content Placeholder 2">
            <a:extLst>
              <a:ext uri="{FF2B5EF4-FFF2-40B4-BE49-F238E27FC236}">
                <a16:creationId xmlns:a16="http://schemas.microsoft.com/office/drawing/2014/main" id="{ABE36F66-492A-4DA7-A5EC-92B37780BBA1}"/>
              </a:ext>
            </a:extLst>
          </p:cNvPr>
          <p:cNvSpPr>
            <a:spLocks noGrp="1"/>
          </p:cNvSpPr>
          <p:nvPr>
            <p:ph idx="1"/>
          </p:nvPr>
        </p:nvSpPr>
        <p:spPr/>
        <p:txBody>
          <a:bodyPr>
            <a:normAutofit fontScale="85000" lnSpcReduction="20000"/>
          </a:bodyPr>
          <a:lstStyle/>
          <a:p>
            <a:r>
              <a:rPr lang="en-US" dirty="0"/>
              <a:t>Typically used during early analysis, especially during team discussions.</a:t>
            </a:r>
          </a:p>
          <a:p>
            <a:pPr lvl="1"/>
            <a:r>
              <a:rPr lang="en-US" dirty="0"/>
              <a:t>Low-tech</a:t>
            </a:r>
          </a:p>
          <a:p>
            <a:pPr lvl="1"/>
            <a:r>
              <a:rPr lang="en-US" dirty="0"/>
              <a:t>4x6 index cards</a:t>
            </a:r>
          </a:p>
          <a:p>
            <a:pPr lvl="1"/>
            <a:r>
              <a:rPr lang="en-US" dirty="0"/>
              <a:t>They aren't pretty.</a:t>
            </a:r>
          </a:p>
          <a:p>
            <a:pPr lvl="1"/>
            <a:r>
              <a:rPr lang="en-US" dirty="0"/>
              <a:t>They aren't something you ever want to show your customers or even your own upper management.</a:t>
            </a:r>
          </a:p>
          <a:p>
            <a:r>
              <a:rPr lang="en-US" dirty="0"/>
              <a:t>Each card is a concrete symbol for a thing in the program during discussion</a:t>
            </a:r>
          </a:p>
          <a:p>
            <a:r>
              <a:rPr lang="en-US" dirty="0"/>
              <a:t>Kind of like thinking on a whiteboard, but...</a:t>
            </a:r>
          </a:p>
          <a:p>
            <a:r>
              <a:rPr lang="en-US" dirty="0"/>
              <a:t>Cards can be stacked, moved, etc. to illustrate proposed relationships</a:t>
            </a:r>
          </a:p>
          <a:p>
            <a:pPr lvl="1"/>
            <a:r>
              <a:rPr lang="en-US" dirty="0"/>
              <a:t>If you come out of a group meeting and your CRC cards aren't smudged, dog-eared, with lots of scratched-out bits, you probably weren't really trying.</a:t>
            </a:r>
          </a:p>
          <a:p>
            <a:endParaRPr lang="en-US" dirty="0"/>
          </a:p>
        </p:txBody>
      </p:sp>
      <p:sp>
        <p:nvSpPr>
          <p:cNvPr id="4" name="Slide Number Placeholder 3">
            <a:extLst>
              <a:ext uri="{FF2B5EF4-FFF2-40B4-BE49-F238E27FC236}">
                <a16:creationId xmlns:a16="http://schemas.microsoft.com/office/drawing/2014/main" id="{9C4ED9BE-CC5D-44CD-9D7E-3D04270A8354}"/>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Rectangle 4">
            <a:extLst>
              <a:ext uri="{FF2B5EF4-FFF2-40B4-BE49-F238E27FC236}">
                <a16:creationId xmlns:a16="http://schemas.microsoft.com/office/drawing/2014/main" id="{C71C76DC-2E85-4EE3-A356-116EA8A5F46C}"/>
              </a:ext>
            </a:extLst>
          </p:cNvPr>
          <p:cNvSpPr/>
          <p:nvPr/>
        </p:nvSpPr>
        <p:spPr>
          <a:xfrm>
            <a:off x="3885027" y="6067084"/>
            <a:ext cx="7566073" cy="369332"/>
          </a:xfrm>
          <a:prstGeom prst="rect">
            <a:avLst/>
          </a:prstGeom>
        </p:spPr>
        <p:txBody>
          <a:bodyPr wrap="square">
            <a:spAutoFit/>
          </a:bodyPr>
          <a:lstStyle/>
          <a:p>
            <a:r>
              <a:rPr lang="en-US" dirty="0"/>
              <a:t>https://www.cs.odu.edu/~zeil/cs330/live/website/Slides/crc/page/crc.html</a:t>
            </a:r>
          </a:p>
        </p:txBody>
      </p:sp>
    </p:spTree>
    <p:extLst>
      <p:ext uri="{BB962C8B-B14F-4D97-AF65-F5344CB8AC3E}">
        <p14:creationId xmlns:p14="http://schemas.microsoft.com/office/powerpoint/2010/main" val="130291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64D0-C37B-4805-BB33-7D5C453ACF0C}"/>
              </a:ext>
            </a:extLst>
          </p:cNvPr>
          <p:cNvSpPr>
            <a:spLocks noGrp="1"/>
          </p:cNvSpPr>
          <p:nvPr>
            <p:ph type="title"/>
          </p:nvPr>
        </p:nvSpPr>
        <p:spPr/>
        <p:txBody>
          <a:bodyPr/>
          <a:lstStyle/>
          <a:p>
            <a:r>
              <a:rPr lang="en-US" dirty="0"/>
              <a:t>The Agile Alliance says:</a:t>
            </a:r>
          </a:p>
        </p:txBody>
      </p:sp>
      <p:sp>
        <p:nvSpPr>
          <p:cNvPr id="3" name="Content Placeholder 2">
            <a:extLst>
              <a:ext uri="{FF2B5EF4-FFF2-40B4-BE49-F238E27FC236}">
                <a16:creationId xmlns:a16="http://schemas.microsoft.com/office/drawing/2014/main" id="{62C36943-40C7-4EED-B146-1D6CBDEC2F5C}"/>
              </a:ext>
            </a:extLst>
          </p:cNvPr>
          <p:cNvSpPr>
            <a:spLocks noGrp="1"/>
          </p:cNvSpPr>
          <p:nvPr>
            <p:ph idx="1"/>
          </p:nvPr>
        </p:nvSpPr>
        <p:spPr/>
        <p:txBody>
          <a:bodyPr>
            <a:normAutofit fontScale="85000" lnSpcReduction="20000"/>
          </a:bodyPr>
          <a:lstStyle/>
          <a:p>
            <a:r>
              <a:rPr lang="en-US" dirty="0"/>
              <a:t>CRC cards (for Class, Responsibilities, Collaborators) are an activity bridging the worlds of role-playing games and object-oriented design.</a:t>
            </a:r>
          </a:p>
          <a:p>
            <a:r>
              <a:rPr lang="en-US" dirty="0"/>
              <a:t>With the intent of rapidly sketching several different ideas for the design of some feature of an object-oriented systems, two or more team members write down on index cards the names of the most salient classes involved in the feature. The cards are then fleshed out with lists of the responsibilities of each class and the names of collaborators, i.e. other classes that they depend on to carry out their own responsibilities.</a:t>
            </a:r>
          </a:p>
          <a:p>
            <a:r>
              <a:rPr lang="en-US" dirty="0"/>
              <a:t>The next step is to validate – or invalidate as the case may be – each design idea by playing out a plausible scenario of the computation, each developer taking on the role of one or more classes.</a:t>
            </a:r>
          </a:p>
          <a:p>
            <a:endParaRPr lang="en-US" dirty="0"/>
          </a:p>
        </p:txBody>
      </p:sp>
      <p:sp>
        <p:nvSpPr>
          <p:cNvPr id="4" name="Slide Number Placeholder 3">
            <a:extLst>
              <a:ext uri="{FF2B5EF4-FFF2-40B4-BE49-F238E27FC236}">
                <a16:creationId xmlns:a16="http://schemas.microsoft.com/office/drawing/2014/main" id="{A24F00E5-4D9E-4DAF-84D2-7756AE236F11}"/>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66C9C45F-E049-479B-856D-51F4852FD96C}"/>
              </a:ext>
            </a:extLst>
          </p:cNvPr>
          <p:cNvSpPr/>
          <p:nvPr/>
        </p:nvSpPr>
        <p:spPr>
          <a:xfrm>
            <a:off x="4482905" y="5734592"/>
            <a:ext cx="6096000" cy="369332"/>
          </a:xfrm>
          <a:prstGeom prst="rect">
            <a:avLst/>
          </a:prstGeom>
        </p:spPr>
        <p:txBody>
          <a:bodyPr>
            <a:spAutoFit/>
          </a:bodyPr>
          <a:lstStyle/>
          <a:p>
            <a:r>
              <a:rPr lang="en-US" dirty="0"/>
              <a:t>https://www.agilealliance.org/glossary/crc-cards</a:t>
            </a:r>
          </a:p>
        </p:txBody>
      </p:sp>
    </p:spTree>
    <p:extLst>
      <p:ext uri="{BB962C8B-B14F-4D97-AF65-F5344CB8AC3E}">
        <p14:creationId xmlns:p14="http://schemas.microsoft.com/office/powerpoint/2010/main" val="2714750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1D30-2E90-4857-BA61-5269B7B173CE}"/>
              </a:ext>
            </a:extLst>
          </p:cNvPr>
          <p:cNvSpPr>
            <a:spLocks noGrp="1"/>
          </p:cNvSpPr>
          <p:nvPr>
            <p:ph type="title"/>
          </p:nvPr>
        </p:nvSpPr>
        <p:spPr/>
        <p:txBody>
          <a:bodyPr/>
          <a:lstStyle/>
          <a:p>
            <a:r>
              <a:rPr lang="en-US" dirty="0"/>
              <a:t>CRC Cards for us</a:t>
            </a:r>
          </a:p>
        </p:txBody>
      </p:sp>
      <p:sp>
        <p:nvSpPr>
          <p:cNvPr id="3" name="Content Placeholder 2">
            <a:extLst>
              <a:ext uri="{FF2B5EF4-FFF2-40B4-BE49-F238E27FC236}">
                <a16:creationId xmlns:a16="http://schemas.microsoft.com/office/drawing/2014/main" id="{3392B711-5CF8-4253-AE90-A19F56F88087}"/>
              </a:ext>
            </a:extLst>
          </p:cNvPr>
          <p:cNvSpPr>
            <a:spLocks noGrp="1"/>
          </p:cNvSpPr>
          <p:nvPr>
            <p:ph idx="1"/>
          </p:nvPr>
        </p:nvSpPr>
        <p:spPr/>
        <p:txBody>
          <a:bodyPr/>
          <a:lstStyle/>
          <a:p>
            <a:r>
              <a:rPr lang="en-US" dirty="0"/>
              <a:t>HW1 will ask you to use CRC Cards to document an </a:t>
            </a:r>
            <a:r>
              <a:rPr lang="en-US" i="1" dirty="0"/>
              <a:t>existing</a:t>
            </a:r>
            <a:r>
              <a:rPr lang="en-US" dirty="0"/>
              <a:t> design.</a:t>
            </a:r>
          </a:p>
          <a:p>
            <a:r>
              <a:rPr lang="en-US" dirty="0"/>
              <a:t>You may not be able to identify all the classes that use your class.  Don't worry too hard about that.</a:t>
            </a:r>
          </a:p>
          <a:p>
            <a:r>
              <a:rPr lang="en-US" dirty="0"/>
              <a:t>We will also ask you to put one more thing on your CRC cards:</a:t>
            </a:r>
          </a:p>
          <a:p>
            <a:r>
              <a:rPr lang="en-US" dirty="0"/>
              <a:t>State: the piece of state that an object of this class keeps.</a:t>
            </a:r>
          </a:p>
        </p:txBody>
      </p:sp>
      <p:sp>
        <p:nvSpPr>
          <p:cNvPr id="4" name="Slide Number Placeholder 3">
            <a:extLst>
              <a:ext uri="{FF2B5EF4-FFF2-40B4-BE49-F238E27FC236}">
                <a16:creationId xmlns:a16="http://schemas.microsoft.com/office/drawing/2014/main" id="{5A5AAE16-C51C-42F8-B164-9D787FA4166C}"/>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3629558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F81F-BF46-42B2-B78C-6C4552C9EB3D}"/>
              </a:ext>
            </a:extLst>
          </p:cNvPr>
          <p:cNvSpPr>
            <a:spLocks noGrp="1"/>
          </p:cNvSpPr>
          <p:nvPr>
            <p:ph type="title"/>
          </p:nvPr>
        </p:nvSpPr>
        <p:spPr/>
        <p:txBody>
          <a:bodyPr/>
          <a:lstStyle/>
          <a:p>
            <a:r>
              <a:rPr lang="en-US" dirty="0"/>
              <a:t>CRC Card Template</a:t>
            </a:r>
          </a:p>
        </p:txBody>
      </p:sp>
      <p:pic>
        <p:nvPicPr>
          <p:cNvPr id="8" name="Content Placeholder 7" descr="Table&#10;&#10;Description automatically generated">
            <a:extLst>
              <a:ext uri="{FF2B5EF4-FFF2-40B4-BE49-F238E27FC236}">
                <a16:creationId xmlns:a16="http://schemas.microsoft.com/office/drawing/2014/main" id="{FB9F0F22-6919-4D86-B79E-193DA6ACD9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83563"/>
            <a:ext cx="6029467" cy="3871296"/>
          </a:xfrm>
        </p:spPr>
      </p:pic>
      <p:sp>
        <p:nvSpPr>
          <p:cNvPr id="4" name="Slide Number Placeholder 3">
            <a:extLst>
              <a:ext uri="{FF2B5EF4-FFF2-40B4-BE49-F238E27FC236}">
                <a16:creationId xmlns:a16="http://schemas.microsoft.com/office/drawing/2014/main" id="{1C59BF3E-4F12-43A1-B828-32AC3F932EDA}"/>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9" name="TextBox 8">
            <a:extLst>
              <a:ext uri="{FF2B5EF4-FFF2-40B4-BE49-F238E27FC236}">
                <a16:creationId xmlns:a16="http://schemas.microsoft.com/office/drawing/2014/main" id="{220AFAA8-4027-4EAA-9686-8F5C184A2DB5}"/>
              </a:ext>
            </a:extLst>
          </p:cNvPr>
          <p:cNvSpPr txBox="1"/>
          <p:nvPr/>
        </p:nvSpPr>
        <p:spPr>
          <a:xfrm>
            <a:off x="7784538" y="2023009"/>
            <a:ext cx="3123526" cy="3123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This template is available in Canvas under Files/Week 02, as a spreadsheet for typing on and as a </a:t>
            </a:r>
            <a:r>
              <a:rPr lang="en-US" sz="2400" dirty="0" err="1">
                <a:solidFill>
                  <a:schemeClr val="tx1"/>
                </a:solidFill>
              </a:rPr>
              <a:t>png</a:t>
            </a:r>
            <a:r>
              <a:rPr lang="en-US" sz="2400" dirty="0">
                <a:solidFill>
                  <a:schemeClr val="tx1"/>
                </a:solidFill>
              </a:rPr>
              <a:t> that you can print out and write on by hand.</a:t>
            </a:r>
          </a:p>
        </p:txBody>
      </p:sp>
    </p:spTree>
    <p:extLst>
      <p:ext uri="{BB962C8B-B14F-4D97-AF65-F5344CB8AC3E}">
        <p14:creationId xmlns:p14="http://schemas.microsoft.com/office/powerpoint/2010/main" val="428036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F608-B1BB-43DB-A3FD-85BF2834E435}"/>
              </a:ext>
            </a:extLst>
          </p:cNvPr>
          <p:cNvSpPr>
            <a:spLocks noGrp="1"/>
          </p:cNvSpPr>
          <p:nvPr>
            <p:ph type="title"/>
          </p:nvPr>
        </p:nvSpPr>
        <p:spPr/>
        <p:txBody>
          <a:bodyPr/>
          <a:lstStyle/>
          <a:p>
            <a:r>
              <a:rPr lang="en-US" dirty="0"/>
              <a:t>CRC Card for </a:t>
            </a:r>
            <a:r>
              <a:rPr lang="en-US" dirty="0" err="1"/>
              <a:t>TemperatureSensor</a:t>
            </a:r>
            <a:endParaRPr lang="en-US" dirty="0"/>
          </a:p>
        </p:txBody>
      </p:sp>
      <p:graphicFrame>
        <p:nvGraphicFramePr>
          <p:cNvPr id="5" name="Content Placeholder 4">
            <a:extLst>
              <a:ext uri="{FF2B5EF4-FFF2-40B4-BE49-F238E27FC236}">
                <a16:creationId xmlns:a16="http://schemas.microsoft.com/office/drawing/2014/main" id="{ED22BE10-6910-43FE-B756-B3D29A440B4E}"/>
              </a:ext>
            </a:extLst>
          </p:cNvPr>
          <p:cNvGraphicFramePr>
            <a:graphicFrameLocks noGrp="1"/>
          </p:cNvGraphicFramePr>
          <p:nvPr>
            <p:ph idx="1"/>
            <p:extLst>
              <p:ext uri="{D42A27DB-BD31-4B8C-83A1-F6EECF244321}">
                <p14:modId xmlns:p14="http://schemas.microsoft.com/office/powerpoint/2010/main" val="3161238238"/>
              </p:ext>
            </p:extLst>
          </p:nvPr>
        </p:nvGraphicFramePr>
        <p:xfrm>
          <a:off x="6106789" y="1688187"/>
          <a:ext cx="5917130" cy="3461359"/>
        </p:xfrm>
        <a:graphic>
          <a:graphicData uri="http://schemas.openxmlformats.org/drawingml/2006/table">
            <a:tbl>
              <a:tblPr/>
              <a:tblGrid>
                <a:gridCol w="1690610">
                  <a:extLst>
                    <a:ext uri="{9D8B030D-6E8A-4147-A177-3AD203B41FA5}">
                      <a16:colId xmlns:a16="http://schemas.microsoft.com/office/drawing/2014/main" val="2016143507"/>
                    </a:ext>
                  </a:extLst>
                </a:gridCol>
                <a:gridCol w="1690608">
                  <a:extLst>
                    <a:ext uri="{9D8B030D-6E8A-4147-A177-3AD203B41FA5}">
                      <a16:colId xmlns:a16="http://schemas.microsoft.com/office/drawing/2014/main" val="3328648398"/>
                    </a:ext>
                  </a:extLst>
                </a:gridCol>
                <a:gridCol w="2535912">
                  <a:extLst>
                    <a:ext uri="{9D8B030D-6E8A-4147-A177-3AD203B41FA5}">
                      <a16:colId xmlns:a16="http://schemas.microsoft.com/office/drawing/2014/main" val="1020690500"/>
                    </a:ext>
                  </a:extLst>
                </a:gridCol>
              </a:tblGrid>
              <a:tr h="629338">
                <a:tc>
                  <a:txBody>
                    <a:bodyPr/>
                    <a:lstStyle/>
                    <a:p>
                      <a:pPr algn="l" fontAlgn="t"/>
                      <a:r>
                        <a:rPr lang="en-US" sz="1800" b="1" i="0" u="none" strike="noStrike" dirty="0">
                          <a:solidFill>
                            <a:srgbClr val="000000"/>
                          </a:solidFill>
                          <a:effectLst/>
                          <a:latin typeface="Calibri" panose="020F0502020204030204" pitchFamily="34"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a:solidFill>
                            <a:srgbClr val="000000"/>
                          </a:solidFill>
                          <a:effectLst/>
                          <a:latin typeface="Calibri" panose="020F0502020204030204" pitchFamily="34" charset="0"/>
                        </a:rPr>
                        <a:t>TemperatureSensor (interface)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70935162"/>
                  </a:ext>
                </a:extLst>
              </a:tr>
              <a:tr h="314669">
                <a:tc>
                  <a:txBody>
                    <a:bodyPr/>
                    <a:lstStyle/>
                    <a:p>
                      <a:pPr algn="l" fontAlgn="t"/>
                      <a:r>
                        <a:rPr lang="en-US" sz="1800" b="1" i="0" u="none" strike="noStrike">
                          <a:solidFill>
                            <a:srgbClr val="000000"/>
                          </a:solidFill>
                          <a:effectLst/>
                          <a:latin typeface="Calibri" panose="020F0502020204030204" pitchFamily="34"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a:solidFill>
                            <a:srgbClr val="000000"/>
                          </a:solidFill>
                          <a:effectLst/>
                          <a:latin typeface="Calibri" panose="020F0502020204030204" pitchFamily="34" charset="0"/>
                        </a:rPr>
                        <a:t>none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333996949"/>
                  </a:ext>
                </a:extLst>
              </a:tr>
              <a:tr h="314669">
                <a:tc gridSpan="2">
                  <a:txBody>
                    <a:bodyPr/>
                    <a:lstStyle/>
                    <a:p>
                      <a:pPr algn="ctr" fontAlgn="t"/>
                      <a:r>
                        <a:rPr lang="en-US" sz="1800" b="1" i="0" u="none" strike="noStrike">
                          <a:solidFill>
                            <a:srgbClr val="000000"/>
                          </a:solidFill>
                          <a:effectLst/>
                          <a:latin typeface="Calibri" panose="020F0502020204030204" pitchFamily="34"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800" b="1" i="0" u="none" strike="noStrike">
                          <a:solidFill>
                            <a:srgbClr val="000000"/>
                          </a:solidFill>
                          <a:effectLst/>
                          <a:latin typeface="Calibri" panose="020F0502020204030204" pitchFamily="34"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2810357"/>
                  </a:ext>
                </a:extLst>
              </a:tr>
              <a:tr h="629338">
                <a:tc gridSpan="2">
                  <a:txBody>
                    <a:bodyPr/>
                    <a:lstStyle/>
                    <a:p>
                      <a:pPr algn="l" fontAlgn="b"/>
                      <a:r>
                        <a:rPr lang="en-US" sz="1800" b="1" i="0" u="none" strike="noStrike" dirty="0">
                          <a:solidFill>
                            <a:srgbClr val="000000"/>
                          </a:solidFill>
                          <a:effectLst/>
                          <a:latin typeface="Calibri" panose="020F0502020204030204" pitchFamily="34" charset="0"/>
                        </a:rPr>
                        <a:t>establish interface for thermometers in the system</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Calibri" panose="020F0502020204030204" pitchFamily="34" charset="0"/>
                        </a:rPr>
                        <a:t>RefrigeratorThermometer</a:t>
                      </a:r>
                      <a:endParaRPr lang="en-US" sz="1800" b="1" i="0" u="none" strike="noStrike" dirty="0">
                        <a:solidFill>
                          <a:srgbClr val="000000"/>
                        </a:solidFill>
                        <a:effectLst/>
                        <a:latin typeface="Calibri" panose="020F0502020204030204" pitchFamily="34"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501296"/>
                  </a:ext>
                </a:extLst>
              </a:tr>
              <a:tr h="314669">
                <a:tc gridSpan="2">
                  <a:txBody>
                    <a:bodyPr/>
                    <a:lstStyle/>
                    <a:p>
                      <a:pPr algn="l" fontAlgn="b"/>
                      <a:r>
                        <a:rPr lang="en-US" sz="18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a:solidFill>
                            <a:srgbClr val="000000"/>
                          </a:solidFill>
                          <a:effectLst/>
                          <a:latin typeface="Calibri" panose="020F0502020204030204" pitchFamily="34" charset="0"/>
                        </a:rPr>
                        <a:t>OvenThermometer</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814145"/>
                  </a:ext>
                </a:extLst>
              </a:tr>
              <a:tr h="314669">
                <a:tc gridSpan="2">
                  <a:txBody>
                    <a:bodyPr/>
                    <a:lstStyle/>
                    <a:p>
                      <a:pPr algn="l" fontAlgn="b"/>
                      <a:r>
                        <a:rPr lang="en-US" sz="18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a:solidFill>
                            <a:srgbClr val="000000"/>
                          </a:solidFill>
                          <a:effectLst/>
                          <a:latin typeface="Calibri" panose="020F0502020204030204" pitchFamily="34" charset="0"/>
                        </a:rPr>
                        <a:t>etc.</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0149034"/>
                  </a:ext>
                </a:extLst>
              </a:tr>
              <a:tr h="314669">
                <a:tc gridSpan="2">
                  <a:txBody>
                    <a:bodyPr/>
                    <a:lstStyle/>
                    <a:p>
                      <a:pPr algn="l" fontAlgn="b"/>
                      <a:r>
                        <a:rPr lang="en-US" sz="18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a:solidFill>
                            <a:srgbClr val="000000"/>
                          </a:solidFill>
                          <a:effectLst/>
                          <a:latin typeface="Calibri" panose="020F0502020204030204" pitchFamily="34" charset="0"/>
                        </a:rPr>
                        <a:t>TemperatureMonitor</a:t>
                      </a:r>
                      <a:endParaRPr lang="en-US" sz="1800" b="1" i="0" u="none" strike="noStrike" dirty="0">
                        <a:solidFill>
                          <a:srgbClr val="000000"/>
                        </a:solidFill>
                        <a:effectLst/>
                        <a:latin typeface="Calibri" panose="020F0502020204030204" pitchFamily="34"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856389"/>
                  </a:ext>
                </a:extLst>
              </a:tr>
              <a:tr h="314669">
                <a:tc gridSpan="2">
                  <a:txBody>
                    <a:bodyPr/>
                    <a:lstStyle/>
                    <a:p>
                      <a:pPr algn="l" fontAlgn="b"/>
                      <a:r>
                        <a:rPr lang="en-US" sz="18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a:solidFill>
                            <a:srgbClr val="000000"/>
                          </a:solidFill>
                          <a:effectLst/>
                          <a:latin typeface="Calibri" panose="020F0502020204030204" pitchFamily="34"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885250"/>
                  </a:ext>
                </a:extLst>
              </a:tr>
              <a:tr h="314669">
                <a:tc gridSpan="2">
                  <a:txBody>
                    <a:bodyPr/>
                    <a:lstStyle/>
                    <a:p>
                      <a:pPr algn="l" fontAlgn="b"/>
                      <a:r>
                        <a:rPr lang="en-US" sz="18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Calibri" panose="020F0502020204030204" pitchFamily="34"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9966851"/>
                  </a:ext>
                </a:extLst>
              </a:tr>
            </a:tbl>
          </a:graphicData>
        </a:graphic>
      </p:graphicFrame>
      <p:sp>
        <p:nvSpPr>
          <p:cNvPr id="4" name="Slide Number Placeholder 3">
            <a:extLst>
              <a:ext uri="{FF2B5EF4-FFF2-40B4-BE49-F238E27FC236}">
                <a16:creationId xmlns:a16="http://schemas.microsoft.com/office/drawing/2014/main" id="{E41E6444-0CCD-4FA5-8429-E2B3D618C91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7" name="Rectangle 6">
            <a:extLst>
              <a:ext uri="{FF2B5EF4-FFF2-40B4-BE49-F238E27FC236}">
                <a16:creationId xmlns:a16="http://schemas.microsoft.com/office/drawing/2014/main" id="{BBCAA053-BC68-4847-AAC4-241A7E18C6B6}"/>
              </a:ext>
            </a:extLst>
          </p:cNvPr>
          <p:cNvSpPr/>
          <p:nvPr/>
        </p:nvSpPr>
        <p:spPr>
          <a:xfrm>
            <a:off x="838200" y="1688187"/>
            <a:ext cx="5166225" cy="2308324"/>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in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 the current temperature </a:t>
            </a:r>
          </a:p>
          <a:p>
            <a:r>
              <a:rPr lang="en-US" dirty="0">
                <a:solidFill>
                  <a:srgbClr val="008000"/>
                </a:solidFill>
                <a:latin typeface="Consolas" panose="020B0609020204030204" pitchFamily="49" charset="0"/>
              </a:rPr>
              <a:t>    //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D3652951-5925-4245-88F4-296EBC09A428}"/>
              </a:ext>
            </a:extLst>
          </p:cNvPr>
          <p:cNvSpPr/>
          <p:nvPr/>
        </p:nvSpPr>
        <p:spPr>
          <a:xfrm>
            <a:off x="1730491" y="4685569"/>
            <a:ext cx="3885382" cy="131872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CRC cards are supposed to be informal, so don’t get hung up on emulating the exact words or the exact layout I've used here.</a:t>
            </a:r>
          </a:p>
        </p:txBody>
      </p:sp>
    </p:spTree>
    <p:extLst>
      <p:ext uri="{BB962C8B-B14F-4D97-AF65-F5344CB8AC3E}">
        <p14:creationId xmlns:p14="http://schemas.microsoft.com/office/powerpoint/2010/main" val="152689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E971-7264-42E0-ACA6-8891B14CD021}"/>
              </a:ext>
            </a:extLst>
          </p:cNvPr>
          <p:cNvSpPr>
            <a:spLocks noGrp="1"/>
          </p:cNvSpPr>
          <p:nvPr>
            <p:ph type="title"/>
          </p:nvPr>
        </p:nvSpPr>
        <p:spPr/>
        <p:txBody>
          <a:bodyPr/>
          <a:lstStyle/>
          <a:p>
            <a:r>
              <a:rPr lang="en-US" dirty="0" err="1"/>
              <a:t>TemperatureMonitor</a:t>
            </a:r>
            <a:endParaRPr lang="en-US" dirty="0"/>
          </a:p>
        </p:txBody>
      </p:sp>
      <p:sp>
        <p:nvSpPr>
          <p:cNvPr id="4" name="Slide Number Placeholder 3">
            <a:extLst>
              <a:ext uri="{FF2B5EF4-FFF2-40B4-BE49-F238E27FC236}">
                <a16:creationId xmlns:a16="http://schemas.microsoft.com/office/drawing/2014/main" id="{47BC2002-13D1-4BEA-AC07-199C084D438C}"/>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5" name="Rectangle 4">
            <a:extLst>
              <a:ext uri="{FF2B5EF4-FFF2-40B4-BE49-F238E27FC236}">
                <a16:creationId xmlns:a16="http://schemas.microsoft.com/office/drawing/2014/main" id="{4810F911-B882-451E-A877-0018F8E187B0}"/>
              </a:ext>
            </a:extLst>
          </p:cNvPr>
          <p:cNvSpPr/>
          <p:nvPr/>
        </p:nvSpPr>
        <p:spPr>
          <a:xfrm>
            <a:off x="838200" y="1693379"/>
            <a:ext cx="6282791" cy="4247317"/>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a:t>
            </a:r>
          </a:p>
          <a:p>
            <a:r>
              <a:rPr lang="en-US" dirty="0">
                <a:solidFill>
                  <a:srgbClr val="008000"/>
                </a:solidFill>
                <a:latin typeface="Consolas" panose="020B0609020204030204" pitchFamily="49" charset="0"/>
              </a:rPr>
              <a:t>    //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graphicFrame>
        <p:nvGraphicFramePr>
          <p:cNvPr id="7" name="Table 6">
            <a:extLst>
              <a:ext uri="{FF2B5EF4-FFF2-40B4-BE49-F238E27FC236}">
                <a16:creationId xmlns:a16="http://schemas.microsoft.com/office/drawing/2014/main" id="{3E51FFFF-648E-4DDF-8D8D-243260404719}"/>
              </a:ext>
            </a:extLst>
          </p:cNvPr>
          <p:cNvGraphicFramePr>
            <a:graphicFrameLocks noGrp="1"/>
          </p:cNvGraphicFramePr>
          <p:nvPr>
            <p:extLst>
              <p:ext uri="{D42A27DB-BD31-4B8C-83A1-F6EECF244321}">
                <p14:modId xmlns:p14="http://schemas.microsoft.com/office/powerpoint/2010/main" val="1332183283"/>
              </p:ext>
            </p:extLst>
          </p:nvPr>
        </p:nvGraphicFramePr>
        <p:xfrm>
          <a:off x="6766628" y="1814195"/>
          <a:ext cx="4587171" cy="2856354"/>
        </p:xfrm>
        <a:graphic>
          <a:graphicData uri="http://schemas.openxmlformats.org/drawingml/2006/table">
            <a:tbl>
              <a:tblPr/>
              <a:tblGrid>
                <a:gridCol w="1310621">
                  <a:extLst>
                    <a:ext uri="{9D8B030D-6E8A-4147-A177-3AD203B41FA5}">
                      <a16:colId xmlns:a16="http://schemas.microsoft.com/office/drawing/2014/main" val="4249139421"/>
                    </a:ext>
                  </a:extLst>
                </a:gridCol>
                <a:gridCol w="1310620">
                  <a:extLst>
                    <a:ext uri="{9D8B030D-6E8A-4147-A177-3AD203B41FA5}">
                      <a16:colId xmlns:a16="http://schemas.microsoft.com/office/drawing/2014/main" val="2476115754"/>
                    </a:ext>
                  </a:extLst>
                </a:gridCol>
                <a:gridCol w="1965930">
                  <a:extLst>
                    <a:ext uri="{9D8B030D-6E8A-4147-A177-3AD203B41FA5}">
                      <a16:colId xmlns:a16="http://schemas.microsoft.com/office/drawing/2014/main" val="3520147671"/>
                    </a:ext>
                  </a:extLst>
                </a:gridCol>
              </a:tblGrid>
              <a:tr h="435391">
                <a:tc>
                  <a:txBody>
                    <a:bodyPr/>
                    <a:lstStyle/>
                    <a:p>
                      <a:pPr algn="l" fontAlgn="t"/>
                      <a:r>
                        <a:rPr lang="en-US" sz="1800" b="1" i="0" u="none" strike="noStrike">
                          <a:solidFill>
                            <a:srgbClr val="000000"/>
                          </a:solidFill>
                          <a:effectLst/>
                          <a:latin typeface="Calibri" panose="020F0502020204030204" pitchFamily="34"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a:solidFill>
                            <a:srgbClr val="000000"/>
                          </a:solidFill>
                          <a:effectLst/>
                          <a:latin typeface="Calibri" panose="020F0502020204030204" pitchFamily="34" charset="0"/>
                        </a:rPr>
                        <a:t>TemperatureMonitor</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1897215"/>
                  </a:ext>
                </a:extLst>
              </a:tr>
              <a:tr h="322677">
                <a:tc>
                  <a:txBody>
                    <a:bodyPr/>
                    <a:lstStyle/>
                    <a:p>
                      <a:pPr algn="l" fontAlgn="t"/>
                      <a:r>
                        <a:rPr lang="en-US" sz="1800" b="1" i="0" u="none" strike="noStrike">
                          <a:solidFill>
                            <a:srgbClr val="000000"/>
                          </a:solidFill>
                          <a:effectLst/>
                          <a:latin typeface="Calibri" panose="020F0502020204030204" pitchFamily="34"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dirty="0">
                          <a:solidFill>
                            <a:srgbClr val="000000"/>
                          </a:solidFill>
                          <a:effectLst/>
                          <a:latin typeface="Calibri" panose="020F0502020204030204" pitchFamily="34" charset="0"/>
                        </a:rPr>
                        <a:t>sensor, </a:t>
                      </a:r>
                      <a:r>
                        <a:rPr lang="en-US" sz="1800" b="1" i="0" u="none" strike="noStrike" dirty="0" err="1">
                          <a:solidFill>
                            <a:srgbClr val="000000"/>
                          </a:solidFill>
                          <a:effectLst/>
                          <a:latin typeface="Calibri" panose="020F0502020204030204" pitchFamily="34" charset="0"/>
                        </a:rPr>
                        <a:t>maxTemp</a:t>
                      </a:r>
                      <a:r>
                        <a:rPr lang="en-US" sz="1800" b="1" i="0" u="none" strike="noStrike" dirty="0">
                          <a:solidFill>
                            <a:srgbClr val="000000"/>
                          </a:solidFill>
                          <a:effectLst/>
                          <a:latin typeface="Calibri" panose="020F0502020204030204" pitchFamily="34" charset="0"/>
                        </a:rPr>
                        <a:t>, </a:t>
                      </a:r>
                      <a:r>
                        <a:rPr lang="en-US" sz="1800" b="1" i="0" u="none" strike="noStrike" dirty="0" err="1">
                          <a:solidFill>
                            <a:srgbClr val="000000"/>
                          </a:solidFill>
                          <a:effectLst/>
                          <a:latin typeface="Calibri" panose="020F0502020204030204" pitchFamily="34" charset="0"/>
                        </a:rPr>
                        <a:t>minTemp</a:t>
                      </a:r>
                      <a:r>
                        <a:rPr lang="en-US" sz="1800" b="1" i="0" u="none" strike="noStrike" dirty="0">
                          <a:solidFill>
                            <a:srgbClr val="000000"/>
                          </a:solidFill>
                          <a:effectLst/>
                          <a:latin typeface="Calibri" panose="020F0502020204030204" pitchFamily="34" charset="0"/>
                        </a:rPr>
                        <a:t>, alarm</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532522993"/>
                  </a:ext>
                </a:extLst>
              </a:tr>
              <a:tr h="259949">
                <a:tc gridSpan="2">
                  <a:txBody>
                    <a:bodyPr/>
                    <a:lstStyle/>
                    <a:p>
                      <a:pPr algn="ctr" fontAlgn="t"/>
                      <a:r>
                        <a:rPr lang="en-US" sz="1800" b="1" i="0" u="none" strike="noStrike">
                          <a:solidFill>
                            <a:srgbClr val="000000"/>
                          </a:solidFill>
                          <a:effectLst/>
                          <a:latin typeface="Calibri" panose="020F0502020204030204" pitchFamily="34"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800" b="1" i="0" u="none" strike="noStrike">
                          <a:solidFill>
                            <a:srgbClr val="000000"/>
                          </a:solidFill>
                          <a:effectLst/>
                          <a:latin typeface="Calibri" panose="020F0502020204030204" pitchFamily="34"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9292541"/>
                  </a:ext>
                </a:extLst>
              </a:tr>
              <a:tr h="620446">
                <a:tc gridSpan="2">
                  <a:txBody>
                    <a:bodyPr/>
                    <a:lstStyle/>
                    <a:p>
                      <a:pPr algn="l" fontAlgn="b"/>
                      <a:r>
                        <a:rPr lang="en-US" sz="1800" b="1" i="0" u="none" strike="noStrike">
                          <a:solidFill>
                            <a:srgbClr val="000000"/>
                          </a:solidFill>
                          <a:effectLst/>
                          <a:latin typeface="Calibri" panose="020F0502020204030204" pitchFamily="34" charset="0"/>
                        </a:rPr>
                        <a:t>if the sensor is out of range, tell alarm to sound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a:solidFill>
                            <a:srgbClr val="000000"/>
                          </a:solidFill>
                          <a:effectLst/>
                          <a:latin typeface="Calibri" panose="020F0502020204030204" pitchFamily="34" charset="0"/>
                        </a:rPr>
                        <a:t>TemperatureSensor</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011555"/>
                  </a:ext>
                </a:extLst>
              </a:tr>
              <a:tr h="322677">
                <a:tc gridSpan="2">
                  <a:txBody>
                    <a:bodyPr/>
                    <a:lstStyle/>
                    <a:p>
                      <a:pPr algn="l" fontAlgn="b"/>
                      <a:r>
                        <a:rPr lang="en-US" sz="18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a:solidFill>
                            <a:srgbClr val="000000"/>
                          </a:solidFill>
                          <a:effectLst/>
                          <a:latin typeface="Calibri" panose="020F0502020204030204" pitchFamily="34" charset="0"/>
                        </a:rPr>
                        <a:t>Ialarm</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064289"/>
                  </a:ext>
                </a:extLst>
              </a:tr>
              <a:tr h="322677">
                <a:tc gridSpan="2">
                  <a:txBody>
                    <a:bodyPr/>
                    <a:lstStyle/>
                    <a:p>
                      <a:pPr algn="l" fontAlgn="b"/>
                      <a:r>
                        <a:rPr lang="en-US" sz="1800" b="1" i="0" u="none" strike="noStrike" dirty="0">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a:solidFill>
                            <a:srgbClr val="000000"/>
                          </a:solidFill>
                          <a:effectLst/>
                          <a:latin typeface="Calibri" panose="020F0502020204030204" pitchFamily="34"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626710"/>
                  </a:ext>
                </a:extLst>
              </a:tr>
              <a:tr h="322677">
                <a:tc gridSpan="2">
                  <a:txBody>
                    <a:bodyPr/>
                    <a:lstStyle/>
                    <a:p>
                      <a:pPr algn="l" fontAlgn="b"/>
                      <a:r>
                        <a:rPr lang="en-US" sz="18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Calibri" panose="020F0502020204030204" pitchFamily="34"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5817710"/>
                  </a:ext>
                </a:extLst>
              </a:tr>
            </a:tbl>
          </a:graphicData>
        </a:graphic>
      </p:graphicFrame>
    </p:spTree>
    <p:extLst>
      <p:ext uri="{BB962C8B-B14F-4D97-AF65-F5344CB8AC3E}">
        <p14:creationId xmlns:p14="http://schemas.microsoft.com/office/powerpoint/2010/main" val="1338397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6DE9-C98E-4C68-9C25-A40ABD387B7D}"/>
              </a:ext>
            </a:extLst>
          </p:cNvPr>
          <p:cNvSpPr>
            <a:spLocks noGrp="1"/>
          </p:cNvSpPr>
          <p:nvPr>
            <p:ph type="title"/>
          </p:nvPr>
        </p:nvSpPr>
        <p:spPr/>
        <p:txBody>
          <a:bodyPr/>
          <a:lstStyle/>
          <a:p>
            <a:r>
              <a:rPr lang="en-US" dirty="0" err="1"/>
              <a:t>IAlarm</a:t>
            </a:r>
            <a:endParaRPr lang="en-US" dirty="0"/>
          </a:p>
        </p:txBody>
      </p:sp>
      <p:sp>
        <p:nvSpPr>
          <p:cNvPr id="4" name="Slide Number Placeholder 3">
            <a:extLst>
              <a:ext uri="{FF2B5EF4-FFF2-40B4-BE49-F238E27FC236}">
                <a16:creationId xmlns:a16="http://schemas.microsoft.com/office/drawing/2014/main" id="{0E1628D4-C160-4DF2-841C-F67DD6C30847}"/>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5" name="Rectangle 4">
            <a:extLst>
              <a:ext uri="{FF2B5EF4-FFF2-40B4-BE49-F238E27FC236}">
                <a16:creationId xmlns:a16="http://schemas.microsoft.com/office/drawing/2014/main" id="{34A26AE1-47A9-46DE-A750-33D5B1B53218}"/>
              </a:ext>
            </a:extLst>
          </p:cNvPr>
          <p:cNvSpPr/>
          <p:nvPr/>
        </p:nvSpPr>
        <p:spPr>
          <a:xfrm>
            <a:off x="838200" y="1827293"/>
            <a:ext cx="6096000" cy="646331"/>
          </a:xfrm>
          <a:prstGeom prst="rect">
            <a:avLst/>
          </a:prstGeom>
        </p:spPr>
        <p:txBody>
          <a:bodyPr>
            <a:spAutoFit/>
          </a:bodyPr>
          <a:lstStyle/>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p>
        </p:txBody>
      </p:sp>
      <p:graphicFrame>
        <p:nvGraphicFramePr>
          <p:cNvPr id="6" name="Table 5">
            <a:extLst>
              <a:ext uri="{FF2B5EF4-FFF2-40B4-BE49-F238E27FC236}">
                <a16:creationId xmlns:a16="http://schemas.microsoft.com/office/drawing/2014/main" id="{9C6A8953-8EB1-466C-8664-0DC95920842E}"/>
              </a:ext>
            </a:extLst>
          </p:cNvPr>
          <p:cNvGraphicFramePr>
            <a:graphicFrameLocks noGrp="1"/>
          </p:cNvGraphicFramePr>
          <p:nvPr>
            <p:extLst>
              <p:ext uri="{D42A27DB-BD31-4B8C-83A1-F6EECF244321}">
                <p14:modId xmlns:p14="http://schemas.microsoft.com/office/powerpoint/2010/main" val="3263890303"/>
              </p:ext>
            </p:extLst>
          </p:nvPr>
        </p:nvGraphicFramePr>
        <p:xfrm>
          <a:off x="6096002" y="1971675"/>
          <a:ext cx="4892982" cy="2576051"/>
        </p:xfrm>
        <a:graphic>
          <a:graphicData uri="http://schemas.openxmlformats.org/drawingml/2006/table">
            <a:tbl>
              <a:tblPr/>
              <a:tblGrid>
                <a:gridCol w="1397996">
                  <a:extLst>
                    <a:ext uri="{9D8B030D-6E8A-4147-A177-3AD203B41FA5}">
                      <a16:colId xmlns:a16="http://schemas.microsoft.com/office/drawing/2014/main" val="3604487305"/>
                    </a:ext>
                  </a:extLst>
                </a:gridCol>
                <a:gridCol w="1397994">
                  <a:extLst>
                    <a:ext uri="{9D8B030D-6E8A-4147-A177-3AD203B41FA5}">
                      <a16:colId xmlns:a16="http://schemas.microsoft.com/office/drawing/2014/main" val="3916997652"/>
                    </a:ext>
                  </a:extLst>
                </a:gridCol>
                <a:gridCol w="2096992">
                  <a:extLst>
                    <a:ext uri="{9D8B030D-6E8A-4147-A177-3AD203B41FA5}">
                      <a16:colId xmlns:a16="http://schemas.microsoft.com/office/drawing/2014/main" val="1501637105"/>
                    </a:ext>
                  </a:extLst>
                </a:gridCol>
              </a:tblGrid>
              <a:tr h="639803">
                <a:tc>
                  <a:txBody>
                    <a:bodyPr/>
                    <a:lstStyle/>
                    <a:p>
                      <a:pPr algn="l" fontAlgn="t"/>
                      <a:r>
                        <a:rPr lang="en-US" sz="1600" b="1" i="0" u="none" strike="noStrike">
                          <a:solidFill>
                            <a:srgbClr val="000000"/>
                          </a:solidFill>
                          <a:effectLst/>
                          <a:latin typeface="Calibri" panose="020F0502020204030204" pitchFamily="34"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600" b="1" i="0" u="none" strike="noStrike" dirty="0" err="1">
                          <a:solidFill>
                            <a:srgbClr val="000000"/>
                          </a:solidFill>
                          <a:effectLst/>
                          <a:latin typeface="Calibri" panose="020F0502020204030204" pitchFamily="34" charset="0"/>
                        </a:rPr>
                        <a:t>Ialarm</a:t>
                      </a:r>
                      <a:r>
                        <a:rPr lang="en-US" sz="1600" b="1" i="0" u="none" strike="noStrike" dirty="0">
                          <a:solidFill>
                            <a:srgbClr val="000000"/>
                          </a:solidFill>
                          <a:effectLst/>
                          <a:latin typeface="Calibri" panose="020F0502020204030204" pitchFamily="34" charset="0"/>
                        </a:rPr>
                        <a:t> (interface)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7846672"/>
                  </a:ext>
                </a:extLst>
              </a:tr>
              <a:tr h="319902">
                <a:tc>
                  <a:txBody>
                    <a:bodyPr/>
                    <a:lstStyle/>
                    <a:p>
                      <a:pPr algn="l" fontAlgn="t"/>
                      <a:r>
                        <a:rPr lang="en-US" sz="1600" b="1" i="0" u="none" strike="noStrike">
                          <a:solidFill>
                            <a:srgbClr val="000000"/>
                          </a:solidFill>
                          <a:effectLst/>
                          <a:latin typeface="Calibri" panose="020F0502020204030204" pitchFamily="34"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600" b="1" i="0" u="none" strike="noStrike" dirty="0">
                          <a:solidFill>
                            <a:srgbClr val="000000"/>
                          </a:solidFill>
                          <a:effectLst/>
                          <a:latin typeface="Calibri" panose="020F0502020204030204" pitchFamily="34" charset="0"/>
                        </a:rPr>
                        <a:t>none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32133071"/>
                  </a:ext>
                </a:extLst>
              </a:tr>
              <a:tr h="319902">
                <a:tc gridSpan="2">
                  <a:txBody>
                    <a:bodyPr/>
                    <a:lstStyle/>
                    <a:p>
                      <a:pPr algn="ctr" fontAlgn="t"/>
                      <a:r>
                        <a:rPr lang="en-US" sz="1600" b="1" i="0" u="none" strike="noStrike">
                          <a:solidFill>
                            <a:srgbClr val="000000"/>
                          </a:solidFill>
                          <a:effectLst/>
                          <a:latin typeface="Calibri" panose="020F0502020204030204" pitchFamily="34"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600" b="1" i="0" u="none" strike="noStrike">
                          <a:solidFill>
                            <a:srgbClr val="000000"/>
                          </a:solidFill>
                          <a:effectLst/>
                          <a:latin typeface="Calibri" panose="020F0502020204030204" pitchFamily="34"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043447"/>
                  </a:ext>
                </a:extLst>
              </a:tr>
              <a:tr h="656640">
                <a:tc gridSpan="2">
                  <a:txBody>
                    <a:bodyPr/>
                    <a:lstStyle/>
                    <a:p>
                      <a:pPr algn="l" fontAlgn="b"/>
                      <a:r>
                        <a:rPr lang="en-US" sz="1600" b="1" i="0" u="none" strike="noStrike">
                          <a:solidFill>
                            <a:srgbClr val="000000"/>
                          </a:solidFill>
                          <a:effectLst/>
                          <a:latin typeface="Calibri" panose="020F0502020204030204" pitchFamily="34" charset="0"/>
                        </a:rPr>
                        <a:t>Interface for classes that will sound an alarm</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a:solidFill>
                            <a:srgbClr val="000000"/>
                          </a:solidFill>
                          <a:effectLst/>
                          <a:latin typeface="Calibri" panose="020F0502020204030204" pitchFamily="34" charset="0"/>
                        </a:rPr>
                        <a:t>TemperatureMonitor</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062049"/>
                  </a:ext>
                </a:extLst>
              </a:tr>
              <a:tr h="319902">
                <a:tc gridSpan="2">
                  <a:txBody>
                    <a:bodyPr/>
                    <a:lstStyle/>
                    <a:p>
                      <a:pPr algn="l" fontAlgn="b"/>
                      <a:r>
                        <a:rPr lang="en-US" sz="1600" b="1" i="0" u="none" strike="noStrike" dirty="0">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a:solidFill>
                            <a:srgbClr val="000000"/>
                          </a:solidFill>
                          <a:effectLst/>
                          <a:latin typeface="Calibri" panose="020F0502020204030204" pitchFamily="34"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522550"/>
                  </a:ext>
                </a:extLst>
              </a:tr>
              <a:tr h="319902">
                <a:tc gridSpan="2">
                  <a:txBody>
                    <a:bodyPr/>
                    <a:lstStyle/>
                    <a:p>
                      <a:pPr algn="l" fontAlgn="b"/>
                      <a:r>
                        <a:rPr lang="en-US" sz="16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dirty="0">
                          <a:solidFill>
                            <a:srgbClr val="000000"/>
                          </a:solidFill>
                          <a:effectLst/>
                          <a:latin typeface="Calibri" panose="020F0502020204030204" pitchFamily="34"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468719"/>
                  </a:ext>
                </a:extLst>
              </a:tr>
            </a:tbl>
          </a:graphicData>
        </a:graphic>
      </p:graphicFrame>
    </p:spTree>
    <p:extLst>
      <p:ext uri="{BB962C8B-B14F-4D97-AF65-F5344CB8AC3E}">
        <p14:creationId xmlns:p14="http://schemas.microsoft.com/office/powerpoint/2010/main" val="1285662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0AC5-947A-46EF-BDB0-E2AC0AB60DD7}"/>
              </a:ext>
            </a:extLst>
          </p:cNvPr>
          <p:cNvSpPr>
            <a:spLocks noGrp="1"/>
          </p:cNvSpPr>
          <p:nvPr>
            <p:ph type="title"/>
          </p:nvPr>
        </p:nvSpPr>
        <p:spPr/>
        <p:txBody>
          <a:bodyPr/>
          <a:lstStyle/>
          <a:p>
            <a:r>
              <a:rPr lang="en-US" dirty="0" err="1"/>
              <a:t>FireAlarm</a:t>
            </a:r>
            <a:endParaRPr lang="en-US" dirty="0"/>
          </a:p>
        </p:txBody>
      </p:sp>
      <p:sp>
        <p:nvSpPr>
          <p:cNvPr id="3" name="Content Placeholder 2">
            <a:extLst>
              <a:ext uri="{FF2B5EF4-FFF2-40B4-BE49-F238E27FC236}">
                <a16:creationId xmlns:a16="http://schemas.microsoft.com/office/drawing/2014/main" id="{3AAD0227-273D-40D3-847A-17D5E0011E0F}"/>
              </a:ext>
            </a:extLst>
          </p:cNvPr>
          <p:cNvSpPr>
            <a:spLocks noGrp="1"/>
          </p:cNvSpPr>
          <p:nvPr>
            <p:ph idx="1"/>
          </p:nvPr>
        </p:nvSpPr>
        <p:spPr>
          <a:xfrm>
            <a:off x="838200" y="1500160"/>
            <a:ext cx="4721028" cy="4351338"/>
          </a:xfrm>
        </p:spPr>
        <p:txBody>
          <a:bodyPr/>
          <a:lstStyle/>
          <a:p>
            <a:r>
              <a:rPr lang="en-US" dirty="0"/>
              <a:t>A hypothetical implementation of </a:t>
            </a:r>
            <a:r>
              <a:rPr lang="en-US" dirty="0" err="1"/>
              <a:t>IAlarm</a:t>
            </a:r>
            <a:endParaRPr lang="en-US" dirty="0"/>
          </a:p>
        </p:txBody>
      </p:sp>
      <p:sp>
        <p:nvSpPr>
          <p:cNvPr id="4" name="Slide Number Placeholder 3">
            <a:extLst>
              <a:ext uri="{FF2B5EF4-FFF2-40B4-BE49-F238E27FC236}">
                <a16:creationId xmlns:a16="http://schemas.microsoft.com/office/drawing/2014/main" id="{6F379709-6077-49C7-AF28-2BE15C4E2545}"/>
              </a:ext>
            </a:extLst>
          </p:cNvPr>
          <p:cNvSpPr>
            <a:spLocks noGrp="1"/>
          </p:cNvSpPr>
          <p:nvPr>
            <p:ph type="sldNum" sz="quarter" idx="12"/>
          </p:nvPr>
        </p:nvSpPr>
        <p:spPr/>
        <p:txBody>
          <a:bodyPr/>
          <a:lstStyle/>
          <a:p>
            <a:fld id="{20F37917-FD3A-4669-9018-DA04BCDD3D75}" type="slidenum">
              <a:rPr lang="en-US" smtClean="0"/>
              <a:t>17</a:t>
            </a:fld>
            <a:endParaRPr lang="en-US"/>
          </a:p>
        </p:txBody>
      </p:sp>
      <p:graphicFrame>
        <p:nvGraphicFramePr>
          <p:cNvPr id="5" name="Table 4">
            <a:extLst>
              <a:ext uri="{FF2B5EF4-FFF2-40B4-BE49-F238E27FC236}">
                <a16:creationId xmlns:a16="http://schemas.microsoft.com/office/drawing/2014/main" id="{2BBBF185-BB1A-4AAF-B651-6EB651581B29}"/>
              </a:ext>
            </a:extLst>
          </p:cNvPr>
          <p:cNvGraphicFramePr>
            <a:graphicFrameLocks noGrp="1"/>
          </p:cNvGraphicFramePr>
          <p:nvPr>
            <p:extLst>
              <p:ext uri="{D42A27DB-BD31-4B8C-83A1-F6EECF244321}">
                <p14:modId xmlns:p14="http://schemas.microsoft.com/office/powerpoint/2010/main" val="1031003793"/>
              </p:ext>
            </p:extLst>
          </p:nvPr>
        </p:nvGraphicFramePr>
        <p:xfrm>
          <a:off x="5876503" y="1644277"/>
          <a:ext cx="5477298" cy="2840927"/>
        </p:xfrm>
        <a:graphic>
          <a:graphicData uri="http://schemas.openxmlformats.org/drawingml/2006/table">
            <a:tbl>
              <a:tblPr/>
              <a:tblGrid>
                <a:gridCol w="1564943">
                  <a:extLst>
                    <a:ext uri="{9D8B030D-6E8A-4147-A177-3AD203B41FA5}">
                      <a16:colId xmlns:a16="http://schemas.microsoft.com/office/drawing/2014/main" val="3646583084"/>
                    </a:ext>
                  </a:extLst>
                </a:gridCol>
                <a:gridCol w="1564942">
                  <a:extLst>
                    <a:ext uri="{9D8B030D-6E8A-4147-A177-3AD203B41FA5}">
                      <a16:colId xmlns:a16="http://schemas.microsoft.com/office/drawing/2014/main" val="1858353818"/>
                    </a:ext>
                  </a:extLst>
                </a:gridCol>
                <a:gridCol w="2347413">
                  <a:extLst>
                    <a:ext uri="{9D8B030D-6E8A-4147-A177-3AD203B41FA5}">
                      <a16:colId xmlns:a16="http://schemas.microsoft.com/office/drawing/2014/main" val="1478273026"/>
                    </a:ext>
                  </a:extLst>
                </a:gridCol>
              </a:tblGrid>
              <a:tr h="762508">
                <a:tc>
                  <a:txBody>
                    <a:bodyPr/>
                    <a:lstStyle/>
                    <a:p>
                      <a:pPr algn="l" fontAlgn="t"/>
                      <a:r>
                        <a:rPr lang="en-US" sz="1800" b="1" i="0" u="none" strike="noStrike">
                          <a:solidFill>
                            <a:srgbClr val="000000"/>
                          </a:solidFill>
                          <a:effectLst/>
                          <a:latin typeface="Calibri" panose="020F0502020204030204" pitchFamily="34"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a:solidFill>
                            <a:srgbClr val="000000"/>
                          </a:solidFill>
                          <a:effectLst/>
                          <a:latin typeface="Calibri" panose="020F0502020204030204" pitchFamily="34" charset="0"/>
                        </a:rPr>
                        <a:t>FireAlarm</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99033972"/>
                  </a:ext>
                </a:extLst>
              </a:tr>
              <a:tr h="381254">
                <a:tc>
                  <a:txBody>
                    <a:bodyPr/>
                    <a:lstStyle/>
                    <a:p>
                      <a:pPr algn="l" fontAlgn="t"/>
                      <a:r>
                        <a:rPr lang="en-US" sz="1800" b="1" i="0" u="none" strike="noStrike" dirty="0">
                          <a:solidFill>
                            <a:srgbClr val="000000"/>
                          </a:solidFill>
                          <a:effectLst/>
                          <a:latin typeface="Calibri" panose="020F0502020204030204" pitchFamily="34"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a:solidFill>
                            <a:srgbClr val="000000"/>
                          </a:solidFill>
                          <a:effectLst/>
                          <a:latin typeface="Calibri" panose="020F0502020204030204" pitchFamily="34" charset="0"/>
                        </a:rPr>
                        <a:t>socket for communicating with Fire Dept</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814755005"/>
                  </a:ext>
                </a:extLst>
              </a:tr>
              <a:tr h="381254">
                <a:tc gridSpan="2">
                  <a:txBody>
                    <a:bodyPr/>
                    <a:lstStyle/>
                    <a:p>
                      <a:pPr algn="ctr" fontAlgn="t"/>
                      <a:r>
                        <a:rPr lang="en-US" sz="1800" b="1" i="0" u="none" strike="noStrike">
                          <a:solidFill>
                            <a:srgbClr val="000000"/>
                          </a:solidFill>
                          <a:effectLst/>
                          <a:latin typeface="Calibri" panose="020F0502020204030204" pitchFamily="34"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800" b="1" i="0" u="none" strike="noStrike">
                          <a:solidFill>
                            <a:srgbClr val="000000"/>
                          </a:solidFill>
                          <a:effectLst/>
                          <a:latin typeface="Calibri" panose="020F0502020204030204" pitchFamily="34"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370661"/>
                  </a:ext>
                </a:extLst>
              </a:tr>
              <a:tr h="381254">
                <a:tc gridSpan="2">
                  <a:txBody>
                    <a:bodyPr/>
                    <a:lstStyle/>
                    <a:p>
                      <a:pPr algn="l" fontAlgn="b"/>
                      <a:r>
                        <a:rPr lang="en-US" sz="1800" b="1" i="0" u="none" strike="noStrike">
                          <a:solidFill>
                            <a:srgbClr val="000000"/>
                          </a:solidFill>
                          <a:effectLst/>
                          <a:latin typeface="Calibri" panose="020F0502020204030204" pitchFamily="34" charset="0"/>
                        </a:rPr>
                        <a:t>when sounded, call the FireDept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a:solidFill>
                            <a:srgbClr val="000000"/>
                          </a:solidFill>
                          <a:effectLst/>
                          <a:latin typeface="Calibri" panose="020F0502020204030204" pitchFamily="34" charset="0"/>
                        </a:rPr>
                        <a:t>IFireDept</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8566108"/>
                  </a:ext>
                </a:extLst>
              </a:tr>
              <a:tr h="381254">
                <a:tc gridSpan="2">
                  <a:txBody>
                    <a:bodyPr/>
                    <a:lstStyle/>
                    <a:p>
                      <a:pPr algn="l" fontAlgn="b"/>
                      <a:r>
                        <a:rPr lang="en-US" sz="1800" b="1" i="0" u="none" strike="noStrike" dirty="0">
                          <a:solidFill>
                            <a:srgbClr val="000000"/>
                          </a:solidFill>
                          <a:effectLst/>
                          <a:latin typeface="Calibri" panose="020F0502020204030204" pitchFamily="34" charset="0"/>
                        </a:rPr>
                        <a:t>when </a:t>
                      </a:r>
                      <a:r>
                        <a:rPr lang="en-US" sz="1800" b="1" i="0" u="none" strike="noStrike" dirty="0" err="1">
                          <a:solidFill>
                            <a:srgbClr val="000000"/>
                          </a:solidFill>
                          <a:effectLst/>
                          <a:latin typeface="Calibri" panose="020F0502020204030204" pitchFamily="34" charset="0"/>
                        </a:rPr>
                        <a:t>FireDept</a:t>
                      </a:r>
                      <a:r>
                        <a:rPr lang="en-US" sz="1800" b="1" i="0" u="none" strike="noStrike" dirty="0">
                          <a:solidFill>
                            <a:srgbClr val="000000"/>
                          </a:solidFill>
                          <a:effectLst/>
                          <a:latin typeface="Calibri" panose="020F0502020204030204" pitchFamily="34" charset="0"/>
                        </a:rPr>
                        <a:t> responds, turn off</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a:solidFill>
                            <a:srgbClr val="000000"/>
                          </a:solidFill>
                          <a:effectLst/>
                          <a:latin typeface="Calibri" panose="020F0502020204030204" pitchFamily="34"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658609"/>
                  </a:ext>
                </a:extLst>
              </a:tr>
              <a:tr h="381254">
                <a:tc gridSpan="2">
                  <a:txBody>
                    <a:bodyPr/>
                    <a:lstStyle/>
                    <a:p>
                      <a:pPr algn="l" fontAlgn="b"/>
                      <a:r>
                        <a:rPr lang="en-US" sz="18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Calibri" panose="020F0502020204030204" pitchFamily="34"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82688"/>
                  </a:ext>
                </a:extLst>
              </a:tr>
            </a:tbl>
          </a:graphicData>
        </a:graphic>
      </p:graphicFrame>
    </p:spTree>
    <p:extLst>
      <p:ext uri="{BB962C8B-B14F-4D97-AF65-F5344CB8AC3E}">
        <p14:creationId xmlns:p14="http://schemas.microsoft.com/office/powerpoint/2010/main" val="3025043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Explain what it means to document a design</a:t>
            </a:r>
          </a:p>
          <a:p>
            <a:pPr lvl="2" fontAlgn="base"/>
            <a:r>
              <a:rPr lang="en-US" dirty="0"/>
              <a:t>Describe the importance of having a shared vocabulary </a:t>
            </a:r>
          </a:p>
          <a:p>
            <a:pPr lvl="3" fontAlgn="base"/>
            <a:r>
              <a:rPr lang="en-US" dirty="0"/>
              <a:t>for teams, </a:t>
            </a:r>
          </a:p>
          <a:p>
            <a:pPr lvl="3" fontAlgn="base"/>
            <a:r>
              <a:rPr lang="en-US" dirty="0"/>
              <a:t>for communicating with management</a:t>
            </a:r>
          </a:p>
          <a:p>
            <a:pPr lvl="3" fontAlgn="base"/>
            <a:r>
              <a:rPr lang="en-US" dirty="0"/>
              <a:t>for dealing with clients</a:t>
            </a:r>
          </a:p>
          <a:p>
            <a:pPr lvl="1" fontAlgn="base"/>
            <a:r>
              <a:rPr lang="en-US" dirty="0"/>
              <a:t>Illustrate the basics of CRC cards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18</a:t>
            </a:fld>
            <a:endParaRPr lang="en-US"/>
          </a:p>
        </p:txBody>
      </p:sp>
    </p:spTree>
    <p:extLst>
      <p:ext uri="{BB962C8B-B14F-4D97-AF65-F5344CB8AC3E}">
        <p14:creationId xmlns:p14="http://schemas.microsoft.com/office/powerpoint/2010/main" val="2643922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solidFill>
                  <a:srgbClr val="0070C0"/>
                </a:solidFill>
              </a:rPr>
              <a:t>Next steps...</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r>
              <a:rPr lang="en-US" dirty="0"/>
              <a:t>In our next lesson, we'll talk about UML, a far more elaborate system for documenting designs</a:t>
            </a:r>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74333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p:txBody>
          <a:bodyPr/>
          <a:lstStyle/>
          <a:p>
            <a:pPr marL="514350" indent="-514350">
              <a:buFont typeface="+mj-lt"/>
              <a:buAutoNum type="arabicPeriod"/>
            </a:pPr>
            <a:r>
              <a:rPr lang="en-US" dirty="0"/>
              <a:t>Why documenting your design is important, and why it is different from just writing comments in your program.</a:t>
            </a:r>
          </a:p>
          <a:p>
            <a:pPr marL="514350" indent="-514350">
              <a:buFont typeface="+mj-lt"/>
              <a:buAutoNum type="arabicPeriod"/>
            </a:pPr>
            <a:r>
              <a:rPr lang="en-US" dirty="0"/>
              <a:t>Introduction to one way of documenting your design: CRC cards</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98678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Explain what it means to document a design</a:t>
            </a:r>
          </a:p>
          <a:p>
            <a:pPr lvl="2" fontAlgn="base"/>
            <a:r>
              <a:rPr lang="en-US" dirty="0"/>
              <a:t>Describe the importance of having a shared vocabulary </a:t>
            </a:r>
          </a:p>
          <a:p>
            <a:pPr lvl="3" fontAlgn="base"/>
            <a:r>
              <a:rPr lang="en-US" dirty="0"/>
              <a:t>for teams, </a:t>
            </a:r>
          </a:p>
          <a:p>
            <a:pPr lvl="3" fontAlgn="base"/>
            <a:r>
              <a:rPr lang="en-US" dirty="0"/>
              <a:t>for communicating with management</a:t>
            </a:r>
          </a:p>
          <a:p>
            <a:pPr lvl="3" fontAlgn="base"/>
            <a:r>
              <a:rPr lang="en-US" dirty="0"/>
              <a:t>for dealing with clients</a:t>
            </a:r>
          </a:p>
          <a:p>
            <a:pPr lvl="1" fontAlgn="base"/>
            <a:r>
              <a:rPr lang="en-US" dirty="0"/>
              <a:t>Illustrate the basics of CRC cards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3</a:t>
            </a:fld>
            <a:endParaRPr lang="en-US"/>
          </a:p>
        </p:txBody>
      </p:sp>
    </p:spTree>
    <p:extLst>
      <p:ext uri="{BB962C8B-B14F-4D97-AF65-F5344CB8AC3E}">
        <p14:creationId xmlns:p14="http://schemas.microsoft.com/office/powerpoint/2010/main" val="391505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Remember the Challenge: Controlling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Which humans?</a:t>
            </a:r>
          </a:p>
          <a:p>
            <a:pPr lvl="1"/>
            <a:r>
              <a:rPr lang="en-US" altLang="en-US" dirty="0"/>
              <a:t>The other members of your team</a:t>
            </a:r>
          </a:p>
          <a:p>
            <a:pPr lvl="1"/>
            <a:r>
              <a:rPr lang="en-US" altLang="en-US" dirty="0"/>
              <a:t>The folks who will maintain and modify your system</a:t>
            </a:r>
          </a:p>
          <a:p>
            <a:pPr lvl="1"/>
            <a:r>
              <a:rPr lang="en-US" altLang="en-US" dirty="0"/>
              <a:t>Management</a:t>
            </a:r>
          </a:p>
          <a:p>
            <a:pPr lvl="1"/>
            <a:r>
              <a:rPr lang="en-US" altLang="en-US" dirty="0"/>
              <a:t>Your clients</a:t>
            </a:r>
          </a:p>
          <a:p>
            <a:pPr lvl="1"/>
            <a:r>
              <a:rPr lang="en-US" altLang="en-US" dirty="0"/>
              <a:t>and ...</a:t>
            </a:r>
          </a:p>
          <a:p>
            <a:pPr lvl="1"/>
            <a:r>
              <a:rPr lang="en-US" altLang="en-US" dirty="0"/>
              <a:t>You, a week from now or 6 weeks from now</a:t>
            </a:r>
          </a:p>
          <a:p>
            <a:pPr lvl="1"/>
            <a:endParaRPr lang="en-US" altLang="en-US" dirty="0"/>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xEl>
                                              <p:pRg st="7" end="7"/>
                                            </p:txEl>
                                          </p:spTgt>
                                        </p:tgtEl>
                                        <p:attrNameLst>
                                          <p:attrName>style.visibility</p:attrName>
                                        </p:attrNameLst>
                                      </p:cBhvr>
                                      <p:to>
                                        <p:strVal val="visible"/>
                                      </p:to>
                                    </p:set>
                                    <p:animEffect transition="in" filter="fade">
                                      <p:cBhvr>
                                        <p:cTn id="7" dur="1500"/>
                                        <p:tgtEl>
                                          <p:spTgt spid="51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p:txBody>
          <a:bodyPr/>
          <a:lstStyle/>
          <a:p>
            <a:r>
              <a:rPr lang="en-US" dirty="0"/>
              <a:t>A Design is more than code	</a:t>
            </a:r>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p:txBody>
          <a:bodyPr/>
          <a:lstStyle/>
          <a:p>
            <a:r>
              <a:rPr lang="en-US" dirty="0"/>
              <a:t>Design is about </a:t>
            </a:r>
            <a:r>
              <a:rPr lang="en-US" dirty="0">
                <a:solidFill>
                  <a:srgbClr val="FF0000"/>
                </a:solidFill>
              </a:rPr>
              <a:t>how your code relates to the real world</a:t>
            </a:r>
          </a:p>
          <a:p>
            <a:r>
              <a:rPr lang="en-US" dirty="0"/>
              <a:t>Design is about the </a:t>
            </a:r>
            <a:r>
              <a:rPr lang="en-US" dirty="0">
                <a:solidFill>
                  <a:srgbClr val="FF0000"/>
                </a:solidFill>
              </a:rPr>
              <a:t>organization</a:t>
            </a:r>
            <a:r>
              <a:rPr lang="en-US" dirty="0"/>
              <a:t> of the code</a:t>
            </a:r>
          </a:p>
          <a:p>
            <a:r>
              <a:rPr lang="en-US" dirty="0"/>
              <a:t>Design is about the </a:t>
            </a:r>
            <a:r>
              <a:rPr lang="en-US" dirty="0">
                <a:solidFill>
                  <a:srgbClr val="FF0000"/>
                </a:solidFill>
              </a:rPr>
              <a:t>relationships</a:t>
            </a:r>
            <a:r>
              <a:rPr lang="en-US" dirty="0"/>
              <a:t> between different pieces of the code</a:t>
            </a:r>
          </a:p>
          <a:p>
            <a:r>
              <a:rPr lang="en-US" dirty="0"/>
              <a:t>So: you need a different language to talk about your design</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5" name="Rectangle 4">
            <a:extLst>
              <a:ext uri="{FF2B5EF4-FFF2-40B4-BE49-F238E27FC236}">
                <a16:creationId xmlns:a16="http://schemas.microsoft.com/office/drawing/2014/main" id="{AB886802-82F5-449C-BE30-36AD798FA2F0}"/>
              </a:ext>
            </a:extLst>
          </p:cNvPr>
          <p:cNvSpPr/>
          <p:nvPr/>
        </p:nvSpPr>
        <p:spPr>
          <a:xfrm>
            <a:off x="8850218" y="1500160"/>
            <a:ext cx="2743199" cy="132556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Remember Principle #2: Design Your Data!</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78395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1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p:txBody>
          <a:bodyPr/>
          <a:lstStyle/>
          <a:p>
            <a:r>
              <a:rPr lang="en-US" dirty="0"/>
              <a:t>Communication Requires a Shared Vocabulary</a:t>
            </a:r>
          </a:p>
        </p:txBody>
      </p:sp>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p:txBody>
          <a:bodyPr/>
          <a:lstStyle/>
          <a:p>
            <a:r>
              <a:rPr lang="en-US" dirty="0"/>
              <a:t>You and your teammates need to have a common understanding of the </a:t>
            </a:r>
            <a:r>
              <a:rPr lang="en-US" dirty="0">
                <a:solidFill>
                  <a:srgbClr val="FF0000"/>
                </a:solidFill>
              </a:rPr>
              <a:t>things</a:t>
            </a:r>
            <a:r>
              <a:rPr lang="en-US" dirty="0"/>
              <a:t> in your program.</a:t>
            </a:r>
          </a:p>
          <a:p>
            <a:pPr lvl="1"/>
            <a:r>
              <a:rPr lang="en-US" dirty="0"/>
              <a:t>What are their names?</a:t>
            </a:r>
          </a:p>
          <a:p>
            <a:pPr lvl="1"/>
            <a:r>
              <a:rPr lang="en-US" dirty="0"/>
              <a:t>What do they represent?</a:t>
            </a:r>
          </a:p>
          <a:p>
            <a:pPr lvl="1"/>
            <a:r>
              <a:rPr lang="en-US" dirty="0"/>
              <a:t>How do they interact?</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9" name="Group 8">
            <a:extLst>
              <a:ext uri="{FF2B5EF4-FFF2-40B4-BE49-F238E27FC236}">
                <a16:creationId xmlns:a16="http://schemas.microsoft.com/office/drawing/2014/main" id="{2F2FA085-BF56-4E2F-A34E-C9D246DD9EF5}"/>
              </a:ext>
            </a:extLst>
          </p:cNvPr>
          <p:cNvGrpSpPr/>
          <p:nvPr/>
        </p:nvGrpSpPr>
        <p:grpSpPr>
          <a:xfrm>
            <a:off x="4716780" y="1856091"/>
            <a:ext cx="6501498" cy="1950001"/>
            <a:chOff x="4716780" y="1856091"/>
            <a:chExt cx="6501498" cy="1950001"/>
          </a:xfrm>
        </p:grpSpPr>
        <p:sp>
          <p:nvSpPr>
            <p:cNvPr id="5" name="Rectangle 4">
              <a:extLst>
                <a:ext uri="{FF2B5EF4-FFF2-40B4-BE49-F238E27FC236}">
                  <a16:creationId xmlns:a16="http://schemas.microsoft.com/office/drawing/2014/main" id="{BC415014-48EA-499E-AA84-160A5222A683}"/>
                </a:ext>
              </a:extLst>
            </p:cNvPr>
            <p:cNvSpPr/>
            <p:nvPr/>
          </p:nvSpPr>
          <p:spPr>
            <a:xfrm>
              <a:off x="8475079" y="1856091"/>
              <a:ext cx="2743199" cy="195000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You get to make up the names.  But you should make them Good Names, of course</a:t>
              </a:r>
            </a:p>
            <a:p>
              <a:endParaRPr lang="en-US" b="1" dirty="0">
                <a:solidFill>
                  <a:schemeClr val="tx1"/>
                </a:solidFill>
                <a:latin typeface="Ink Free" panose="03080402000500000000" pitchFamily="66" charset="0"/>
              </a:endParaRPr>
            </a:p>
          </p:txBody>
        </p:sp>
        <p:cxnSp>
          <p:nvCxnSpPr>
            <p:cNvPr id="8" name="Straight Arrow Connector 7">
              <a:extLst>
                <a:ext uri="{FF2B5EF4-FFF2-40B4-BE49-F238E27FC236}">
                  <a16:creationId xmlns:a16="http://schemas.microsoft.com/office/drawing/2014/main" id="{9F8C2E37-FA11-4BA0-91ED-B4810CCB07DC}"/>
                </a:ext>
              </a:extLst>
            </p:cNvPr>
            <p:cNvCxnSpPr>
              <a:cxnSpLocks/>
              <a:stCxn id="5" idx="1"/>
            </p:cNvCxnSpPr>
            <p:nvPr/>
          </p:nvCxnSpPr>
          <p:spPr>
            <a:xfrm flipH="1" flipV="1">
              <a:off x="4716780" y="2552700"/>
              <a:ext cx="3758299" cy="27839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702A51DB-522F-45B8-A71D-B807FFDEC3FE}"/>
              </a:ext>
            </a:extLst>
          </p:cNvPr>
          <p:cNvGrpSpPr/>
          <p:nvPr/>
        </p:nvGrpSpPr>
        <p:grpSpPr>
          <a:xfrm>
            <a:off x="4716780" y="3429000"/>
            <a:ext cx="6501498" cy="3095452"/>
            <a:chOff x="4716780" y="3429000"/>
            <a:chExt cx="6501498" cy="3095452"/>
          </a:xfrm>
        </p:grpSpPr>
        <p:sp>
          <p:nvSpPr>
            <p:cNvPr id="6" name="Rectangle 5">
              <a:extLst>
                <a:ext uri="{FF2B5EF4-FFF2-40B4-BE49-F238E27FC236}">
                  <a16:creationId xmlns:a16="http://schemas.microsoft.com/office/drawing/2014/main" id="{19D00E6F-C4D5-4BDB-AED6-31191DD55610}"/>
                </a:ext>
              </a:extLst>
            </p:cNvPr>
            <p:cNvSpPr/>
            <p:nvPr/>
          </p:nvSpPr>
          <p:spPr>
            <a:xfrm>
              <a:off x="8475079" y="4026909"/>
              <a:ext cx="2743199" cy="249754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There are standard names for many of these interactions.  These are called </a:t>
              </a:r>
              <a:r>
                <a:rPr lang="en-US" sz="2400" b="1" dirty="0">
                  <a:solidFill>
                    <a:srgbClr val="FF0000"/>
                  </a:solidFill>
                  <a:latin typeface="Ink Free" panose="03080402000500000000" pitchFamily="66" charset="0"/>
                </a:rPr>
                <a:t>Design Patterns</a:t>
              </a:r>
              <a:r>
                <a:rPr lang="en-US" sz="2400" b="1" dirty="0">
                  <a:solidFill>
                    <a:schemeClr val="tx1"/>
                  </a:solidFill>
                  <a:latin typeface="Ink Free" panose="03080402000500000000" pitchFamily="66" charset="0"/>
                </a:rPr>
                <a:t>.</a:t>
              </a:r>
            </a:p>
            <a:p>
              <a:endParaRPr lang="en-US" b="1" dirty="0">
                <a:solidFill>
                  <a:schemeClr val="tx1"/>
                </a:solidFill>
                <a:latin typeface="Ink Free" panose="03080402000500000000" pitchFamily="66" charset="0"/>
              </a:endParaRPr>
            </a:p>
          </p:txBody>
        </p:sp>
        <p:cxnSp>
          <p:nvCxnSpPr>
            <p:cNvPr id="11" name="Straight Arrow Connector 10">
              <a:extLst>
                <a:ext uri="{FF2B5EF4-FFF2-40B4-BE49-F238E27FC236}">
                  <a16:creationId xmlns:a16="http://schemas.microsoft.com/office/drawing/2014/main" id="{BF5C69C2-B8C3-41BE-ACF7-2620522910F0}"/>
                </a:ext>
              </a:extLst>
            </p:cNvPr>
            <p:cNvCxnSpPr>
              <a:cxnSpLocks/>
            </p:cNvCxnSpPr>
            <p:nvPr/>
          </p:nvCxnSpPr>
          <p:spPr>
            <a:xfrm flipH="1" flipV="1">
              <a:off x="4716780" y="3429000"/>
              <a:ext cx="3758299" cy="184668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6086-6599-43DB-B42C-5CF5855552E7}"/>
              </a:ext>
            </a:extLst>
          </p:cNvPr>
          <p:cNvSpPr>
            <a:spLocks noGrp="1"/>
          </p:cNvSpPr>
          <p:nvPr>
            <p:ph type="title"/>
          </p:nvPr>
        </p:nvSpPr>
        <p:spPr/>
        <p:txBody>
          <a:bodyPr/>
          <a:lstStyle/>
          <a:p>
            <a:r>
              <a:rPr lang="en-US" dirty="0"/>
              <a:t>Design Languages</a:t>
            </a:r>
          </a:p>
        </p:txBody>
      </p:sp>
      <p:sp>
        <p:nvSpPr>
          <p:cNvPr id="3" name="Content Placeholder 2">
            <a:extLst>
              <a:ext uri="{FF2B5EF4-FFF2-40B4-BE49-F238E27FC236}">
                <a16:creationId xmlns:a16="http://schemas.microsoft.com/office/drawing/2014/main" id="{99AEA0C1-D2F0-43CD-A61E-2A678E356561}"/>
              </a:ext>
            </a:extLst>
          </p:cNvPr>
          <p:cNvSpPr>
            <a:spLocks noGrp="1"/>
          </p:cNvSpPr>
          <p:nvPr>
            <p:ph idx="1"/>
          </p:nvPr>
        </p:nvSpPr>
        <p:spPr/>
        <p:txBody>
          <a:bodyPr/>
          <a:lstStyle/>
          <a:p>
            <a:r>
              <a:rPr lang="en-US" dirty="0"/>
              <a:t>We'll study two design languages</a:t>
            </a:r>
          </a:p>
          <a:p>
            <a:pPr lvl="1"/>
            <a:r>
              <a:rPr lang="en-US" dirty="0"/>
              <a:t>CRC Cards</a:t>
            </a:r>
          </a:p>
          <a:p>
            <a:pPr lvl="1"/>
            <a:r>
              <a:rPr lang="en-US" dirty="0"/>
              <a:t>UML (Unified Modeling Language)  [next lesson]</a:t>
            </a:r>
          </a:p>
          <a:p>
            <a:r>
              <a:rPr lang="en-US" dirty="0"/>
              <a:t>These are very different languages for describing designs</a:t>
            </a:r>
          </a:p>
          <a:p>
            <a:pPr lvl="1"/>
            <a:r>
              <a:rPr lang="en-US" dirty="0"/>
              <a:t>different level of formality</a:t>
            </a:r>
          </a:p>
          <a:p>
            <a:pPr lvl="1"/>
            <a:r>
              <a:rPr lang="en-US" dirty="0"/>
              <a:t>different scope</a:t>
            </a:r>
          </a:p>
        </p:txBody>
      </p:sp>
      <p:sp>
        <p:nvSpPr>
          <p:cNvPr id="4" name="Slide Number Placeholder 3">
            <a:extLst>
              <a:ext uri="{FF2B5EF4-FFF2-40B4-BE49-F238E27FC236}">
                <a16:creationId xmlns:a16="http://schemas.microsoft.com/office/drawing/2014/main" id="{8941E6CC-A127-4388-BA2C-3900FE89F31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278814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C80DE-3E49-4673-83F2-4035FC9D99AF}"/>
              </a:ext>
            </a:extLst>
          </p:cNvPr>
          <p:cNvSpPr>
            <a:spLocks noGrp="1"/>
          </p:cNvSpPr>
          <p:nvPr>
            <p:ph idx="1"/>
          </p:nvPr>
        </p:nvSpPr>
        <p:spPr/>
        <p:txBody>
          <a:bodyPr/>
          <a:lstStyle/>
          <a:p>
            <a:r>
              <a:rPr lang="en-US" dirty="0"/>
              <a:t>A CRC card looks like this:</a:t>
            </a:r>
          </a:p>
          <a:p>
            <a:endParaRPr lang="en-US" dirty="0"/>
          </a:p>
        </p:txBody>
      </p:sp>
      <p:pic>
        <p:nvPicPr>
          <p:cNvPr id="1026" name="Picture 2" descr="Class Responsibility Collaborator (CRC) Models: An Agile Introduction">
            <a:extLst>
              <a:ext uri="{FF2B5EF4-FFF2-40B4-BE49-F238E27FC236}">
                <a16:creationId xmlns:a16="http://schemas.microsoft.com/office/drawing/2014/main" id="{D56FAB92-33BA-41D5-8AF8-B902D80EA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598" y="2345054"/>
            <a:ext cx="5434864" cy="31108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59E939-DC98-4097-8009-6CEA885C31C3}"/>
              </a:ext>
            </a:extLst>
          </p:cNvPr>
          <p:cNvSpPr>
            <a:spLocks noGrp="1"/>
          </p:cNvSpPr>
          <p:nvPr>
            <p:ph type="title"/>
          </p:nvPr>
        </p:nvSpPr>
        <p:spPr/>
        <p:txBody>
          <a:bodyPr/>
          <a:lstStyle/>
          <a:p>
            <a:r>
              <a:rPr lang="en-US" dirty="0"/>
              <a:t>CRC Cards</a:t>
            </a:r>
          </a:p>
        </p:txBody>
      </p:sp>
      <p:sp>
        <p:nvSpPr>
          <p:cNvPr id="4" name="Slide Number Placeholder 3">
            <a:extLst>
              <a:ext uri="{FF2B5EF4-FFF2-40B4-BE49-F238E27FC236}">
                <a16:creationId xmlns:a16="http://schemas.microsoft.com/office/drawing/2014/main" id="{53794D23-1884-4A6C-8FA1-ED378BF303A7}"/>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339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C80DE-3E49-4673-83F2-4035FC9D99AF}"/>
              </a:ext>
            </a:extLst>
          </p:cNvPr>
          <p:cNvSpPr>
            <a:spLocks noGrp="1"/>
          </p:cNvSpPr>
          <p:nvPr>
            <p:ph idx="1"/>
          </p:nvPr>
        </p:nvSpPr>
        <p:spPr/>
        <p:txBody>
          <a:bodyPr>
            <a:normAutofit lnSpcReduction="10000"/>
          </a:bodyPr>
          <a:lstStyle/>
          <a:p>
            <a:r>
              <a:rPr lang="en-US" dirty="0"/>
              <a:t>Class</a:t>
            </a:r>
          </a:p>
          <a:p>
            <a:pPr lvl="1"/>
            <a:r>
              <a:rPr lang="en-US" dirty="0"/>
              <a:t>the name of a "thing" in your program</a:t>
            </a:r>
          </a:p>
          <a:p>
            <a:pPr lvl="1"/>
            <a:r>
              <a:rPr lang="en-US" dirty="0"/>
              <a:t>could be a class, interface, type, etc.</a:t>
            </a:r>
          </a:p>
          <a:p>
            <a:r>
              <a:rPr lang="en-US" dirty="0"/>
              <a:t>Responsibilities</a:t>
            </a:r>
          </a:p>
          <a:p>
            <a:pPr lvl="1"/>
            <a:r>
              <a:rPr lang="en-US" dirty="0"/>
              <a:t>the main job of this "thing" in the program</a:t>
            </a:r>
          </a:p>
          <a:p>
            <a:r>
              <a:rPr lang="en-US" dirty="0"/>
              <a:t>Collaborators</a:t>
            </a:r>
          </a:p>
          <a:p>
            <a:pPr lvl="1"/>
            <a:r>
              <a:rPr lang="en-US" dirty="0"/>
              <a:t>the other "things" with which this thing interacts</a:t>
            </a:r>
          </a:p>
          <a:p>
            <a:pPr lvl="1"/>
            <a:r>
              <a:rPr lang="en-US" dirty="0"/>
              <a:t>for us this means the things to which this thing is </a:t>
            </a:r>
            <a:r>
              <a:rPr lang="en-US" dirty="0">
                <a:highlight>
                  <a:srgbClr val="FFFF00"/>
                </a:highlight>
              </a:rPr>
              <a:t>coupled</a:t>
            </a:r>
          </a:p>
          <a:p>
            <a:pPr lvl="1"/>
            <a:r>
              <a:rPr lang="en-US" dirty="0"/>
              <a:t>includes at least: all the things that this thing uses, and all the things that use this thing, at least directly</a:t>
            </a:r>
          </a:p>
          <a:p>
            <a:pPr marL="457200" lvl="1" indent="0">
              <a:buNone/>
            </a:pPr>
            <a:endParaRPr lang="en-US" dirty="0"/>
          </a:p>
          <a:p>
            <a:endParaRPr lang="en-US" dirty="0"/>
          </a:p>
        </p:txBody>
      </p:sp>
      <p:pic>
        <p:nvPicPr>
          <p:cNvPr id="1026" name="Picture 2" descr="Class Responsibility Collaborator (CRC) Models: An Agile Introduction">
            <a:extLst>
              <a:ext uri="{FF2B5EF4-FFF2-40B4-BE49-F238E27FC236}">
                <a16:creationId xmlns:a16="http://schemas.microsoft.com/office/drawing/2014/main" id="{D56FAB92-33BA-41D5-8AF8-B902D80EA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180" y="318135"/>
            <a:ext cx="3613684" cy="23869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59E939-DC98-4097-8009-6CEA885C31C3}"/>
              </a:ext>
            </a:extLst>
          </p:cNvPr>
          <p:cNvSpPr>
            <a:spLocks noGrp="1"/>
          </p:cNvSpPr>
          <p:nvPr>
            <p:ph type="title"/>
          </p:nvPr>
        </p:nvSpPr>
        <p:spPr/>
        <p:txBody>
          <a:bodyPr/>
          <a:lstStyle/>
          <a:p>
            <a:r>
              <a:rPr lang="en-US" dirty="0"/>
              <a:t>CRC Cards</a:t>
            </a:r>
          </a:p>
        </p:txBody>
      </p:sp>
      <p:sp>
        <p:nvSpPr>
          <p:cNvPr id="4" name="Slide Number Placeholder 3">
            <a:extLst>
              <a:ext uri="{FF2B5EF4-FFF2-40B4-BE49-F238E27FC236}">
                <a16:creationId xmlns:a16="http://schemas.microsoft.com/office/drawing/2014/main" id="{53794D23-1884-4A6C-8FA1-ED378BF303A7}"/>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Rectangle 5">
            <a:extLst>
              <a:ext uri="{FF2B5EF4-FFF2-40B4-BE49-F238E27FC236}">
                <a16:creationId xmlns:a16="http://schemas.microsoft.com/office/drawing/2014/main" id="{2C8BE418-A159-40BC-AF32-7DB5937C443C}"/>
              </a:ext>
            </a:extLst>
          </p:cNvPr>
          <p:cNvSpPr/>
          <p:nvPr/>
        </p:nvSpPr>
        <p:spPr>
          <a:xfrm>
            <a:off x="8120253" y="3033289"/>
            <a:ext cx="3381641" cy="12850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Remember the Single Responsibility Principle: this should be simple.  </a:t>
            </a:r>
            <a:endParaRPr lang="en-US" b="1" dirty="0">
              <a:solidFill>
                <a:schemeClr val="tx1"/>
              </a:solidFill>
              <a:latin typeface="Ink Free" panose="03080402000500000000" pitchFamily="66" charset="0"/>
            </a:endParaRPr>
          </a:p>
        </p:txBody>
      </p:sp>
      <p:sp>
        <p:nvSpPr>
          <p:cNvPr id="7" name="Rectangle 6">
            <a:extLst>
              <a:ext uri="{FF2B5EF4-FFF2-40B4-BE49-F238E27FC236}">
                <a16:creationId xmlns:a16="http://schemas.microsoft.com/office/drawing/2014/main" id="{9BE62CA0-D91D-43A8-9D95-2479AB15F8FA}"/>
              </a:ext>
            </a:extLst>
          </p:cNvPr>
          <p:cNvSpPr/>
          <p:nvPr/>
        </p:nvSpPr>
        <p:spPr>
          <a:xfrm>
            <a:off x="7514959" y="5365300"/>
            <a:ext cx="3381641" cy="12850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Some books say to list just the things that this thing depends upon.</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71126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4609</TotalTime>
  <Words>1265</Words>
  <Application>Microsoft Office PowerPoint</Application>
  <PresentationFormat>Widescreen</PresentationFormat>
  <Paragraphs>192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Calibri Light</vt:lpstr>
      <vt:lpstr>Consolas</vt:lpstr>
      <vt:lpstr>Verdana</vt:lpstr>
      <vt:lpstr>Ink Free</vt:lpstr>
      <vt:lpstr>Arial</vt:lpstr>
      <vt:lpstr>Office Theme</vt:lpstr>
      <vt:lpstr>CS 4350: Fundamentals of Software Engineering CS 5500: Foundations of Software Engineering  Lesson 2.1 Documenting Your Design</vt:lpstr>
      <vt:lpstr>Outline of this lesson</vt:lpstr>
      <vt:lpstr>Learning Objectives for this Lesson</vt:lpstr>
      <vt:lpstr>Remember the Challenge: Controlling Complexity</vt:lpstr>
      <vt:lpstr>A Design is more than code </vt:lpstr>
      <vt:lpstr>Communication Requires a Shared Vocabulary</vt:lpstr>
      <vt:lpstr>Design Languages</vt:lpstr>
      <vt:lpstr>CRC Cards</vt:lpstr>
      <vt:lpstr>CRC Cards</vt:lpstr>
      <vt:lpstr>CRC Cards in Practice</vt:lpstr>
      <vt:lpstr>The Agile Alliance says:</vt:lpstr>
      <vt:lpstr>CRC Cards for us</vt:lpstr>
      <vt:lpstr>CRC Card Template</vt:lpstr>
      <vt:lpstr>CRC Card for TemperatureSensor</vt:lpstr>
      <vt:lpstr>TemperatureMonitor</vt:lpstr>
      <vt:lpstr>IAlarm</vt:lpstr>
      <vt:lpstr>FireAlarm</vt:lpstr>
      <vt:lpstr>Review: Learning Objectives for this Lesson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98</cp:revision>
  <dcterms:created xsi:type="dcterms:W3CDTF">2021-01-07T15:19:22Z</dcterms:created>
  <dcterms:modified xsi:type="dcterms:W3CDTF">2021-01-20T00:18:11Z</dcterms:modified>
</cp:coreProperties>
</file>