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403" r:id="rId3"/>
    <p:sldId id="302" r:id="rId4"/>
    <p:sldId id="404" r:id="rId5"/>
    <p:sldId id="396" r:id="rId6"/>
    <p:sldId id="397" r:id="rId7"/>
    <p:sldId id="398" r:id="rId8"/>
    <p:sldId id="399" r:id="rId9"/>
    <p:sldId id="402" r:id="rId10"/>
    <p:sldId id="400" r:id="rId11"/>
    <p:sldId id="401" r:id="rId12"/>
    <p:sldId id="376" r:id="rId13"/>
    <p:sldId id="298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halkduster" panose="03050602040202020205" pitchFamily="66" charset="77"/>
      <p:regular r:id="rId20"/>
    </p:embeddedFont>
    <p:embeddedFont>
      <p:font typeface="Ink Free" panose="03080402000500000000" pitchFamily="66" charset="0"/>
      <p:regular r:id="rId21"/>
    </p:embeddedFont>
    <p:embeddedFont>
      <p:font typeface="Verdana" panose="020B060403050404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216" y="9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46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2/24/21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2/24/21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oreilly.com/library/view/software-engineering-at/9781492082781/ch09.html#code_review-id0000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ym typeface="Helvetica Neue" charset="0"/>
              </a:rPr>
              <a:t>CS 4350: Fundamentals of Software Engineering</a:t>
            </a: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CS 5500: Foundations of Software Engineering</a:t>
            </a:r>
            <a:br>
              <a:rPr lang="en-US" altLang="en-US" sz="3200" dirty="0">
                <a:sym typeface="Helvetica Neue" charset="0"/>
              </a:rPr>
            </a:b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Lesson </a:t>
            </a:r>
            <a:r>
              <a:rPr lang="en-US" altLang="en-US" dirty="0">
                <a:sym typeface="Helvetica Neue" charset="0"/>
              </a:rPr>
              <a:t>7.3</a:t>
            </a:r>
            <a:r>
              <a:rPr lang="en-US" altLang="en-US" sz="3200" dirty="0">
                <a:sym typeface="Helvetica Neue" charset="0"/>
              </a:rPr>
              <a:t> Code Reviews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Jon Bell, John </a:t>
            </a:r>
            <a:r>
              <a:rPr lang="en-US" dirty="0" err="1"/>
              <a:t>Boyland</a:t>
            </a:r>
            <a:r>
              <a:rPr lang="en-US" dirty="0"/>
              <a:t>, Mitch Wand</a:t>
            </a:r>
          </a:p>
          <a:p>
            <a:pPr>
              <a:lnSpc>
                <a:spcPct val="100000"/>
              </a:lnSpc>
            </a:pPr>
            <a:r>
              <a:rPr lang="en-US" dirty="0"/>
              <a:t>Khoury College of Computer Sciences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220B8F-69AA-4637-BB1D-F777887FC123}"/>
              </a:ext>
            </a:extLst>
          </p:cNvPr>
          <p:cNvSpPr/>
          <p:nvPr/>
        </p:nvSpPr>
        <p:spPr>
          <a:xfrm>
            <a:off x="705730" y="58696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2021 Jonathan Bell, John </a:t>
            </a:r>
            <a:r>
              <a:rPr lang="en-US" dirty="0" err="1">
                <a:solidFill>
                  <a:srgbClr val="5C5962"/>
                </a:solidFill>
              </a:rPr>
              <a:t>Boyland</a:t>
            </a:r>
            <a:r>
              <a:rPr lang="en-US" dirty="0">
                <a:solidFill>
                  <a:srgbClr val="5C5962"/>
                </a:solidFill>
              </a:rPr>
              <a:t> and Mitch Wand. Released under the </a:t>
            </a:r>
            <a:r>
              <a:rPr lang="en-US" dirty="0">
                <a:solidFill>
                  <a:srgbClr val="D41B2C"/>
                </a:solidFill>
                <a:hlinkClick r:id="rId2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C642-3277-0841-A823-BC61351E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Review: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C2F8-62E6-4845-915D-D1A335608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review increases breadth of knowledge of code:</a:t>
            </a:r>
          </a:p>
          <a:p>
            <a:pPr lvl="1"/>
            <a:r>
              <a:rPr lang="en-US" dirty="0"/>
              <a:t>Other people ”know” the code;</a:t>
            </a:r>
          </a:p>
          <a:p>
            <a:pPr lvl="1"/>
            <a:r>
              <a:rPr lang="en-US" dirty="0"/>
              <a:t>Easier to handle someone cycling off project.</a:t>
            </a:r>
          </a:p>
          <a:p>
            <a:r>
              <a:rPr lang="en-US" dirty="0"/>
              <a:t>Verbalizing decisions improves their quality:</a:t>
            </a:r>
          </a:p>
          <a:p>
            <a:pPr lvl="1"/>
            <a:r>
              <a:rPr lang="en-US" dirty="0"/>
              <a:t>The process of writing an explanation encourages critical thinking.</a:t>
            </a:r>
          </a:p>
          <a:p>
            <a:r>
              <a:rPr lang="en-US" dirty="0"/>
              <a:t>Code reviews improve quality of code base:</a:t>
            </a:r>
          </a:p>
          <a:p>
            <a:pPr lvl="1"/>
            <a:r>
              <a:rPr lang="en-US" dirty="0"/>
              <a:t>Knowing code will be reviewed pushes developers to make code more presentable and understandable.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FE36A-883B-0148-8025-988C8F4E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32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anked Motivations from Developers:&#10;Finding Defects (highest ranking),&#10;Code Improvement,&#10;Alternative Solutions,&#10;Knowledge Transfer,&#10;Team Awareness,&#10;Improving Development Process,&#10;Share Code Ownership,&#10;Avoid Build breaks,&#10;Track Rationale&#10;Team Assessment (lowest).">
            <a:extLst>
              <a:ext uri="{FF2B5EF4-FFF2-40B4-BE49-F238E27FC236}">
                <a16:creationId xmlns:a16="http://schemas.microsoft.com/office/drawing/2014/main" id="{EC567689-71DD-F24B-B7FE-CA63D90C10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833"/>
          <a:stretch/>
        </p:blipFill>
        <p:spPr>
          <a:xfrm>
            <a:off x="1759563" y="68264"/>
            <a:ext cx="8672873" cy="5993324"/>
          </a:xfrm>
          <a:prstGeom prst="rect">
            <a:avLst/>
          </a:prstGeom>
          <a:noFill/>
        </p:spPr>
      </p:pic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4B7490BC-3A85-8D49-A0D9-95B8B04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A4B6E6-2235-F349-BCD3-D3C573A59D0E}"/>
              </a:ext>
            </a:extLst>
          </p:cNvPr>
          <p:cNvSpPr/>
          <p:nvPr/>
        </p:nvSpPr>
        <p:spPr>
          <a:xfrm>
            <a:off x="290052" y="60615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“Expectations, Outcomes, and Challenges of Modern Code Review”, </a:t>
            </a:r>
            <a:r>
              <a:rPr lang="en-US" dirty="0" err="1"/>
              <a:t>Bacchelli</a:t>
            </a:r>
            <a:r>
              <a:rPr lang="en-US" dirty="0"/>
              <a:t> &amp; Bird, ICSE 2013</a:t>
            </a:r>
          </a:p>
        </p:txBody>
      </p:sp>
    </p:spTree>
    <p:extLst>
      <p:ext uri="{BB962C8B-B14F-4D97-AF65-F5344CB8AC3E}">
        <p14:creationId xmlns:p14="http://schemas.microsoft.com/office/powerpoint/2010/main" val="104670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Articulate what a </a:t>
            </a:r>
            <a:r>
              <a:rPr lang="en-US" i="1" dirty="0"/>
              <a:t>code review </a:t>
            </a:r>
            <a:r>
              <a:rPr lang="en-US" dirty="0"/>
              <a:t>is;</a:t>
            </a:r>
          </a:p>
          <a:p>
            <a:pPr lvl="1" fontAlgn="base"/>
            <a:r>
              <a:rPr lang="en-US" dirty="0"/>
              <a:t>List the roles of people in code reviews;</a:t>
            </a:r>
          </a:p>
          <a:p>
            <a:pPr lvl="1" fontAlgn="base"/>
            <a:r>
              <a:rPr lang="en-US" dirty="0"/>
              <a:t>Explain an appropriate time for code reviews;</a:t>
            </a:r>
          </a:p>
          <a:p>
            <a:pPr lvl="1" fontAlgn="base"/>
            <a:r>
              <a:rPr lang="en-US" dirty="0"/>
              <a:t>Illustrate one way to hold a code review;</a:t>
            </a:r>
          </a:p>
          <a:p>
            <a:pPr lvl="1" fontAlgn="base"/>
            <a:r>
              <a:rPr lang="en-US" dirty="0"/>
              <a:t>Describe the benefits of a culture of code review.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22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82C9-1CF8-40AE-A725-0968E5F1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Forward</a:t>
            </a:r>
            <a:r>
              <a:rPr lang="en-US" dirty="0">
                <a:solidFill>
                  <a:srgbClr val="0070C0"/>
                </a:solidFill>
              </a:rPr>
              <a:t>...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D61F8-F8AD-4DBB-8160-3A2A2DFC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next lesson, we’ll discuss other approaches for ensuring software quality: Analysis and verification.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71048-C09E-4AA0-A373-2A42FFDB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A78A853-AC2E-4A2B-A7BA-5FA7869E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Linus’s Law motivates Code Review</a:t>
            </a:r>
          </a:p>
        </p:txBody>
      </p:sp>
      <p:pic>
        <p:nvPicPr>
          <p:cNvPr id="1026" name="Picture 2" descr="Linus Torvalds pictured with Linux penguins">
            <a:extLst>
              <a:ext uri="{FF2B5EF4-FFF2-40B4-BE49-F238E27FC236}">
                <a16:creationId xmlns:a16="http://schemas.microsoft.com/office/drawing/2014/main" id="{18BF92FF-4467-5E41-8137-9BE6D59314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3" b="31713"/>
          <a:stretch/>
        </p:blipFill>
        <p:spPr bwMode="auto">
          <a:xfrm>
            <a:off x="838200" y="1825625"/>
            <a:ext cx="5181600" cy="43513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3" name="Content Placeholder 3">
            <a:extLst>
              <a:ext uri="{FF2B5EF4-FFF2-40B4-BE49-F238E27FC236}">
                <a16:creationId xmlns:a16="http://schemas.microsoft.com/office/drawing/2014/main" id="{60AA1B97-9B61-441D-AC56-BD0A57430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766457"/>
            <a:ext cx="5181600" cy="2410506"/>
          </a:xfrm>
        </p:spPr>
        <p:txBody>
          <a:bodyPr/>
          <a:lstStyle/>
          <a:p>
            <a:r>
              <a:rPr lang="en-US" dirty="0"/>
              <a:t>Coined by Eric Raymond in honor of Linus Torvalds.</a:t>
            </a:r>
          </a:p>
          <a:p>
            <a:r>
              <a:rPr lang="en-US" dirty="0"/>
              <a:t>“Mantra” of Open-Source Movement</a:t>
            </a:r>
          </a:p>
          <a:p>
            <a:r>
              <a:rPr lang="en-US" dirty="0"/>
              <a:t>(</a:t>
            </a:r>
            <a:r>
              <a:rPr lang="en-US" i="1" dirty="0"/>
              <a:t>pace</a:t>
            </a:r>
            <a:r>
              <a:rPr lang="en-US" dirty="0"/>
              <a:t> “Heartbleed”, and others.)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6D563-36D3-C64E-92F6-30B771EB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E17074-71C8-0E45-A2A9-41A9AC8F7DD6}"/>
              </a:ext>
            </a:extLst>
          </p:cNvPr>
          <p:cNvSpPr txBox="1"/>
          <p:nvPr/>
        </p:nvSpPr>
        <p:spPr>
          <a:xfrm>
            <a:off x="6096000" y="2060937"/>
            <a:ext cx="5844998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Given enough eyeballs, 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all bugs are shallow</a:t>
            </a:r>
          </a:p>
        </p:txBody>
      </p:sp>
    </p:spTree>
    <p:extLst>
      <p:ext uri="{BB962C8B-B14F-4D97-AF65-F5344CB8AC3E}">
        <p14:creationId xmlns:p14="http://schemas.microsoft.com/office/powerpoint/2010/main" val="399440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lesson, you should be able to:</a:t>
            </a:r>
          </a:p>
          <a:p>
            <a:pPr lvl="1"/>
            <a:r>
              <a:rPr lang="en-US" dirty="0"/>
              <a:t>Articulate what a </a:t>
            </a:r>
            <a:r>
              <a:rPr lang="en-US" i="1" dirty="0"/>
              <a:t>code review </a:t>
            </a:r>
            <a:r>
              <a:rPr lang="en-US" dirty="0"/>
              <a:t>is;</a:t>
            </a:r>
          </a:p>
          <a:p>
            <a:pPr lvl="1" fontAlgn="base"/>
            <a:r>
              <a:rPr lang="en-US" dirty="0"/>
              <a:t>List the roles of people in code reviews;</a:t>
            </a:r>
          </a:p>
          <a:p>
            <a:pPr lvl="1" fontAlgn="base"/>
            <a:r>
              <a:rPr lang="en-US" dirty="0"/>
              <a:t>Explain an appropriate time for code reviews;</a:t>
            </a:r>
          </a:p>
          <a:p>
            <a:pPr lvl="1" fontAlgn="base"/>
            <a:r>
              <a:rPr lang="en-US" dirty="0"/>
              <a:t>Illustrate one way to hold a code review;</a:t>
            </a:r>
          </a:p>
          <a:p>
            <a:pPr lvl="1" fontAlgn="base"/>
            <a:r>
              <a:rPr lang="en-US" dirty="0"/>
              <a:t>Describe the benefits of a culture of code review.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123E-67C0-DD49-920D-3BD8874A9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i="1" dirty="0"/>
              <a:t>Inspection</a:t>
            </a:r>
            <a:r>
              <a:rPr lang="en-US" dirty="0"/>
              <a:t> is Heavier Weight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5FE23-4EAD-C54B-BB96-F8B153F10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 process of reading through code as a group;</a:t>
            </a:r>
          </a:p>
          <a:p>
            <a:r>
              <a:rPr lang="en-US" dirty="0"/>
              <a:t>Applied to all project documents;</a:t>
            </a:r>
          </a:p>
          <a:p>
            <a:r>
              <a:rPr lang="en-US" dirty="0"/>
              <a:t>A 3-5 person team reads the code aloud and explains what is being done;</a:t>
            </a:r>
          </a:p>
          <a:p>
            <a:r>
              <a:rPr lang="en-US" dirty="0"/>
              <a:t>Usually a 60 minute meeting;</a:t>
            </a:r>
          </a:p>
          <a:p>
            <a:r>
              <a:rPr lang="en-US" dirty="0"/>
              <a:t>Less efficient (defects/cost) than modern review processes.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940CF-25F4-6544-9DF5-A8748495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5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D72B-777F-9A40-97B8-47699755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Review: 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7E37-D232-8541-B440-42E1BE109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 code review is the process in which the author of some code is asked to explain it to their peers:</a:t>
            </a:r>
          </a:p>
          <a:p>
            <a:pPr lvl="1"/>
            <a:r>
              <a:rPr lang="en-US" dirty="0"/>
              <a:t>What purpose the code has;</a:t>
            </a:r>
          </a:p>
          <a:p>
            <a:pPr lvl="1"/>
            <a:r>
              <a:rPr lang="en-US" dirty="0"/>
              <a:t>How the code accomplishes this purpose;</a:t>
            </a:r>
          </a:p>
          <a:p>
            <a:pPr lvl="1"/>
            <a:r>
              <a:rPr lang="en-US" dirty="0"/>
              <a:t>How the author is confident of this information,</a:t>
            </a:r>
          </a:p>
          <a:p>
            <a:pPr lvl="2"/>
            <a:r>
              <a:rPr lang="en-US" dirty="0"/>
              <a:t>E.g., show results of running tests.</a:t>
            </a:r>
          </a:p>
          <a:p>
            <a:r>
              <a:rPr lang="en-US" dirty="0"/>
              <a:t>A code review often concerns a code </a:t>
            </a:r>
            <a:r>
              <a:rPr lang="en-US" i="1" dirty="0"/>
              <a:t>change.</a:t>
            </a:r>
            <a:r>
              <a:rPr lang="en-US" dirty="0"/>
              <a:t> </a:t>
            </a:r>
          </a:p>
          <a:p>
            <a:r>
              <a:rPr lang="en-US" dirty="0"/>
              <a:t>A code review doesn’t assume anything is wrong.</a:t>
            </a:r>
          </a:p>
          <a:p>
            <a:r>
              <a:rPr lang="en-US" dirty="0"/>
              <a:t>A code review isn’t “selling” the code. 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Chapter 9</a:t>
            </a:r>
            <a:r>
              <a:rPr lang="en-US" dirty="0"/>
              <a:t> in </a:t>
            </a:r>
            <a:r>
              <a:rPr lang="en-US" dirty="0" err="1"/>
              <a:t>SoftEng</a:t>
            </a:r>
            <a:r>
              <a:rPr lang="en-US" dirty="0"/>
              <a:t> @ Google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054CB-8275-4A48-86C8-1B05D635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3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754E-3D30-E94B-AA03-9161C0C3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Review: Who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F85FC-4C9C-E84F-B882-6FFD460A2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author of the code is the presenter.</a:t>
            </a:r>
          </a:p>
          <a:p>
            <a:r>
              <a:rPr lang="en-US" dirty="0"/>
              <a:t>An owner of the code being changed or added to</a:t>
            </a:r>
          </a:p>
          <a:p>
            <a:pPr lvl="1"/>
            <a:r>
              <a:rPr lang="en-US" dirty="0"/>
              <a:t>May sometimes be the same person as presenter.</a:t>
            </a:r>
          </a:p>
          <a:p>
            <a:r>
              <a:rPr lang="en-US" dirty="0"/>
              <a:t>Someone to verify that the code meets standards.</a:t>
            </a:r>
          </a:p>
          <a:p>
            <a:r>
              <a:rPr lang="en-US" dirty="0"/>
              <a:t>Someone to ensure documentation is consistent.</a:t>
            </a:r>
          </a:p>
          <a:p>
            <a:r>
              <a:rPr lang="en-US" dirty="0"/>
              <a:t>Other people:</a:t>
            </a:r>
          </a:p>
          <a:p>
            <a:pPr lvl="1"/>
            <a:r>
              <a:rPr lang="en-US" dirty="0"/>
              <a:t>Interested in this code base;</a:t>
            </a:r>
          </a:p>
          <a:p>
            <a:pPr lvl="1"/>
            <a:r>
              <a:rPr lang="en-US" dirty="0"/>
              <a:t>Experts in the code base.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04921-FDE7-284A-B4DC-94BD74E3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E0AFBF-BE46-6347-9391-EBEA44313D1B}"/>
              </a:ext>
            </a:extLst>
          </p:cNvPr>
          <p:cNvSpPr/>
          <p:nvPr/>
        </p:nvSpPr>
        <p:spPr>
          <a:xfrm>
            <a:off x="4781873" y="5030787"/>
            <a:ext cx="2743199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latin typeface="Ink Free" panose="03080402000500000000" pitchFamily="66" charset="0"/>
              </a:rPr>
              <a:t>SE@Google</a:t>
            </a:r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: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At least one person other than author</a:t>
            </a:r>
          </a:p>
          <a:p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62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88D1-3664-8044-A88E-13EC2773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Review: When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BBD07-D6E8-B846-BE18-FDFB4D7F4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@ Google recommends reviews at commit:</a:t>
            </a:r>
          </a:p>
          <a:p>
            <a:pPr lvl="1"/>
            <a:r>
              <a:rPr lang="en-US" b="1" dirty="0"/>
              <a:t>Every</a:t>
            </a:r>
            <a:r>
              <a:rPr lang="en-US" dirty="0"/>
              <a:t> commit must be reviewed;</a:t>
            </a:r>
          </a:p>
          <a:p>
            <a:pPr lvl="1"/>
            <a:r>
              <a:rPr lang="en-US" dirty="0"/>
              <a:t>Best time to ensure code is good:</a:t>
            </a:r>
          </a:p>
          <a:p>
            <a:pPr lvl="2"/>
            <a:r>
              <a:rPr lang="en-US" dirty="0"/>
              <a:t>Once code is in production, hard to justify;</a:t>
            </a:r>
          </a:p>
          <a:p>
            <a:pPr lvl="2"/>
            <a:r>
              <a:rPr lang="en-US" dirty="0"/>
              <a:t>Before code is ready to use, review superfluous.</a:t>
            </a:r>
          </a:p>
          <a:p>
            <a:pPr lvl="1"/>
            <a:r>
              <a:rPr lang="en-US" dirty="0"/>
              <a:t>Reviews need to be done quickly.</a:t>
            </a:r>
          </a:p>
          <a:p>
            <a:r>
              <a:rPr lang="en-US" dirty="0"/>
              <a:t>Code review for new developers:</a:t>
            </a:r>
          </a:p>
          <a:p>
            <a:pPr lvl="1"/>
            <a:r>
              <a:rPr lang="en-US" dirty="0"/>
              <a:t>Helps them understand standards; </a:t>
            </a:r>
          </a:p>
          <a:p>
            <a:r>
              <a:rPr lang="en-US" dirty="0"/>
              <a:t>Code review of established code:</a:t>
            </a:r>
          </a:p>
          <a:p>
            <a:pPr lvl="1"/>
            <a:r>
              <a:rPr lang="en-US" dirty="0"/>
              <a:t>Spread understanding of algorithms/techniques.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9F704-203A-0940-B3A0-25856772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53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ED77-BDAF-DF49-A50C-A32154CF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Review: 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AA96-EA46-EB42-B5D4-4EC75011D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 Google, reviewers get access to changes, explanation and all relevant test results: review is asynchronous.</a:t>
            </a:r>
          </a:p>
          <a:p>
            <a:r>
              <a:rPr lang="en-US" dirty="0"/>
              <a:t>Elsewhere reviews can be in person:</a:t>
            </a:r>
          </a:p>
          <a:p>
            <a:pPr lvl="1"/>
            <a:r>
              <a:rPr lang="en-US" dirty="0"/>
              <a:t>More heavyweight, cannot be as common.</a:t>
            </a:r>
          </a:p>
          <a:p>
            <a:r>
              <a:rPr lang="en-US" dirty="0"/>
              <a:t>Review must be professional and impersonal:</a:t>
            </a:r>
          </a:p>
          <a:p>
            <a:pPr lvl="1"/>
            <a:r>
              <a:rPr lang="en-US" dirty="0"/>
              <a:t>No one is being “attacked” (or, no one </a:t>
            </a:r>
            <a:r>
              <a:rPr lang="en-US" i="1" dirty="0"/>
              <a:t>should </a:t>
            </a:r>
            <a:r>
              <a:rPr lang="en-US" dirty="0"/>
              <a:t>be).</a:t>
            </a:r>
          </a:p>
          <a:p>
            <a:r>
              <a:rPr lang="en-US" dirty="0"/>
              <a:t>Don’t rehash design arguments (defer to author).</a:t>
            </a:r>
          </a:p>
          <a:p>
            <a:r>
              <a:rPr lang="en-US" dirty="0"/>
              <a:t>All suggestions and criticisms must be addressed:</a:t>
            </a:r>
          </a:p>
          <a:p>
            <a:pPr lvl="1"/>
            <a:r>
              <a:rPr lang="en-US" dirty="0"/>
              <a:t>At least in the negative.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18D72-73C8-4743-9D00-CE096A77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3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9150-2328-3E4C-9972-115212E3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Review: Sample Check-List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FA36-EDEF-8B48-BFE3-BFDAE5786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Am I able to understand the code easily?</a:t>
            </a:r>
          </a:p>
          <a:p>
            <a:r>
              <a:rPr lang="en-US" dirty="0"/>
              <a:t>Does the code follow our style guidelines?</a:t>
            </a:r>
          </a:p>
          <a:p>
            <a:r>
              <a:rPr lang="en-US" dirty="0"/>
              <a:t>Is the same code duplicated more than once?</a:t>
            </a:r>
          </a:p>
          <a:p>
            <a:r>
              <a:rPr lang="en-US" dirty="0"/>
              <a:t>Is this file (or change) too big?</a:t>
            </a:r>
          </a:p>
          <a:p>
            <a:r>
              <a:rPr lang="en-US" dirty="0"/>
              <a:t>Does this code meet our non-functional requirements?</a:t>
            </a:r>
          </a:p>
          <a:p>
            <a:r>
              <a:rPr lang="en-US" dirty="0"/>
              <a:t>Is this code maintainable?</a:t>
            </a:r>
          </a:p>
          <a:p>
            <a:r>
              <a:rPr lang="en-US" dirty="0"/>
              <a:t>Does this code have unintended side-effects?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539C3-F643-BC42-9FD7-CD8C83CC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57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Lesson 2.1 Documenting Your Design" id="{558FD38C-8711-CB43-A1E4-12EC5E9DD09B}" vid="{406B3AE4-9970-1245-8651-E29A8F459A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</TotalTime>
  <Words>769</Words>
  <Application>Microsoft Macintosh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Chalkduster</vt:lpstr>
      <vt:lpstr>Ink Free</vt:lpstr>
      <vt:lpstr>Calibri</vt:lpstr>
      <vt:lpstr>Arial</vt:lpstr>
      <vt:lpstr>Verdana</vt:lpstr>
      <vt:lpstr>Office Theme</vt:lpstr>
      <vt:lpstr>CS 4350: Fundamentals of Software Engineering CS 5500: Foundations of Software Engineering  Lesson 7.3 Code Reviews</vt:lpstr>
      <vt:lpstr>Linus’s Law motivates Code Review</vt:lpstr>
      <vt:lpstr>Learning Objectives for this Lesson</vt:lpstr>
      <vt:lpstr>Code Inspection is Heavier Weight</vt:lpstr>
      <vt:lpstr>Code Review: What</vt:lpstr>
      <vt:lpstr>Code Review: Who</vt:lpstr>
      <vt:lpstr>Code Review: When</vt:lpstr>
      <vt:lpstr>Code Review: How</vt:lpstr>
      <vt:lpstr>Code Review: Sample Check-List</vt:lpstr>
      <vt:lpstr>Code Review: Why</vt:lpstr>
      <vt:lpstr>PowerPoint Presentation</vt:lpstr>
      <vt:lpstr>Review: Learning Objectives for this Lesson</vt:lpstr>
      <vt:lpstr>Looking Forward...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4350: Fundamentals of Software Engineering CS 5500: Foundations of Software Engineering  Lesson 7.3 Code Reviews</dc:title>
  <dc:creator>John T Boyland</dc:creator>
  <cp:lastModifiedBy>John T Boyland</cp:lastModifiedBy>
  <cp:revision>21</cp:revision>
  <dcterms:created xsi:type="dcterms:W3CDTF">2021-02-05T20:49:11Z</dcterms:created>
  <dcterms:modified xsi:type="dcterms:W3CDTF">2021-02-25T00:03:58Z</dcterms:modified>
</cp:coreProperties>
</file>