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2" r:id="rId3"/>
    <p:sldId id="355" r:id="rId4"/>
    <p:sldId id="351" r:id="rId5"/>
    <p:sldId id="352" r:id="rId6"/>
    <p:sldId id="353" r:id="rId7"/>
    <p:sldId id="354" r:id="rId8"/>
    <p:sldId id="357" r:id="rId9"/>
    <p:sldId id="360" r:id="rId10"/>
    <p:sldId id="369" r:id="rId11"/>
    <p:sldId id="274" r:id="rId12"/>
    <p:sldId id="361" r:id="rId13"/>
    <p:sldId id="362" r:id="rId14"/>
    <p:sldId id="363" r:id="rId15"/>
    <p:sldId id="358" r:id="rId16"/>
    <p:sldId id="364" r:id="rId17"/>
    <p:sldId id="365" r:id="rId18"/>
    <p:sldId id="366" r:id="rId19"/>
    <p:sldId id="367" r:id="rId20"/>
    <p:sldId id="368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68362BC4-107F-42E8-A938-AE715D11E7E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15605B7-FEB4-40C4-BDFD-0C35E8284AE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 one searches for “100”, one will miss the “99” :-(</a:t>
            </a:r>
          </a:p>
        </p:txBody>
      </p:sp>
    </p:spTree>
    <p:extLst>
      <p:ext uri="{BB962C8B-B14F-4D97-AF65-F5344CB8AC3E}">
        <p14:creationId xmlns:p14="http://schemas.microsoft.com/office/powerpoint/2010/main" val="369827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6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1.2 Program Design Principles (Part 1)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F626-6C20-46F7-99BB-CDAB1FDC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magic numbers with good names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2B58F-79E6-4966-8892-01C19AEE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8B8F1-7E78-4C30-93AF-017843A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0DC19-940C-4417-B7DE-E77FCDC9039E}"/>
              </a:ext>
            </a:extLst>
          </p:cNvPr>
          <p:cNvSpPr/>
          <p:nvPr/>
        </p:nvSpPr>
        <p:spPr>
          <a:xfrm>
            <a:off x="1106659" y="4303431"/>
            <a:ext cx="69892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4E88DE-585C-4296-84AA-9FD73C5885B0}"/>
              </a:ext>
            </a:extLst>
          </p:cNvPr>
          <p:cNvSpPr/>
          <p:nvPr/>
        </p:nvSpPr>
        <p:spPr>
          <a:xfrm>
            <a:off x="1106659" y="226540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D331EB5-169C-42E5-B9CC-13F6AE91D8EF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511721" y="3190466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66C5A-2723-4BE1-800E-C3B7684AFE6C}"/>
              </a:ext>
            </a:extLst>
          </p:cNvPr>
          <p:cNvSpPr txBox="1"/>
          <p:nvPr/>
        </p:nvSpPr>
        <p:spPr>
          <a:xfrm>
            <a:off x="7556804" y="1689867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Where did that 1.06 come from?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42932-185F-4F3B-B0CC-A71E9E5DF034}"/>
              </a:ext>
            </a:extLst>
          </p:cNvPr>
          <p:cNvSpPr txBox="1"/>
          <p:nvPr/>
        </p:nvSpPr>
        <p:spPr>
          <a:xfrm>
            <a:off x="8053755" y="3305885"/>
            <a:ext cx="4106486" cy="2735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Oh, it's the sales tax?  Are there many occurrences of that 1.06 in your code? (Probably!) Will the sales tax rate ever change? (Probably!)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Let's fix it!</a:t>
            </a:r>
          </a:p>
        </p:txBody>
      </p:sp>
    </p:spTree>
    <p:extLst>
      <p:ext uri="{BB962C8B-B14F-4D97-AF65-F5344CB8AC3E}">
        <p14:creationId xmlns:p14="http://schemas.microsoft.com/office/powerpoint/2010/main" val="41289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3FA1E2D5-3A32-4E5E-A562-71F0948BC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493"/>
                </a:solidFill>
              </a:rPr>
              <a:t>But use </a:t>
            </a:r>
            <a:r>
              <a:rPr lang="en-US" altLang="en-US" dirty="0">
                <a:solidFill>
                  <a:srgbClr val="FF0000"/>
                </a:solidFill>
              </a:rPr>
              <a:t>good</a:t>
            </a:r>
            <a:r>
              <a:rPr lang="en-US" altLang="en-US" dirty="0">
                <a:solidFill>
                  <a:srgbClr val="005493"/>
                </a:solidFill>
              </a:rPr>
              <a:t> names!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80463EC2-0E50-4F2D-841E-7CCABF98744F}"/>
              </a:ext>
            </a:extLst>
          </p:cNvPr>
          <p:cNvSpPr txBox="1">
            <a:spLocks/>
          </p:cNvSpPr>
          <p:nvPr/>
        </p:nvSpPr>
        <p:spPr bwMode="auto">
          <a:xfrm>
            <a:off x="10155656" y="6454704"/>
            <a:ext cx="213200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501689D4-B149-487D-A851-37E6698D824C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11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06C355C-4BBE-4657-9151-4B6B45066CD3}"/>
              </a:ext>
            </a:extLst>
          </p:cNvPr>
          <p:cNvSpPr txBox="1">
            <a:spLocks/>
          </p:cNvSpPr>
          <p:nvPr/>
        </p:nvSpPr>
        <p:spPr bwMode="auto">
          <a:xfrm>
            <a:off x="1210582" y="5100165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ONE_HUNDRED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a[ONE_HUNDRED]; …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6917846-48DC-43AE-9C17-34FEAC29CED2}"/>
              </a:ext>
            </a:extLst>
          </p:cNvPr>
          <p:cNvSpPr txBox="1">
            <a:spLocks/>
          </p:cNvSpPr>
          <p:nvPr/>
        </p:nvSpPr>
        <p:spPr bwMode="auto">
          <a:xfrm>
            <a:off x="1237371" y="1739745"/>
            <a:ext cx="7858125" cy="44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a[100];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99;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60C182AF-D2EA-450B-A760-331D538EEF9C}"/>
              </a:ext>
            </a:extLst>
          </p:cNvPr>
          <p:cNvSpPr txBox="1">
            <a:spLocks/>
          </p:cNvSpPr>
          <p:nvPr/>
        </p:nvSpPr>
        <p:spPr bwMode="auto">
          <a:xfrm>
            <a:off x="1210582" y="3939306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SIZE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a[SIZE];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SIZE-1;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07ECCFD7-0AE3-48C3-B417-FBA5201B707E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4791387" y="2670389"/>
            <a:ext cx="892969" cy="8929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06094E96-18BB-433B-8550-072F71EB5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512" y="5054615"/>
            <a:ext cx="3506019" cy="800324"/>
          </a:xfrm>
          <a:prstGeom prst="line">
            <a:avLst/>
          </a:prstGeom>
          <a:noFill/>
          <a:ln w="76200" cap="flat" cmpd="sng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/>
            <a:endParaRPr lang="en-US" altLang="en-US" sz="844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4A712786-5D7A-49AB-95A8-A5B6C697A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7371" y="5126052"/>
            <a:ext cx="3368725" cy="702097"/>
          </a:xfrm>
          <a:prstGeom prst="line">
            <a:avLst/>
          </a:prstGeom>
          <a:noFill/>
          <a:ln w="76200" cap="flat" cmpd="sng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/>
            <a:endParaRPr lang="en-US" altLang="en-US" sz="844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EDA22-BD50-4620-ABBD-93C456580562}"/>
              </a:ext>
            </a:extLst>
          </p:cNvPr>
          <p:cNvSpPr txBox="1"/>
          <p:nvPr/>
        </p:nvSpPr>
        <p:spPr>
          <a:xfrm>
            <a:off x="5349078" y="4904555"/>
            <a:ext cx="1334943" cy="940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No.....!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AE931-86A8-40C5-B916-6CDEEF0AFA92}"/>
              </a:ext>
            </a:extLst>
          </p:cNvPr>
          <p:cNvSpPr txBox="1"/>
          <p:nvPr/>
        </p:nvSpPr>
        <p:spPr>
          <a:xfrm>
            <a:off x="7556804" y="1689867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Even if you search for 100, you'll miss the 99!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DC4F2-7246-4BCB-ADBC-9342A8E4FB68}"/>
              </a:ext>
            </a:extLst>
          </p:cNvPr>
          <p:cNvSpPr txBox="1"/>
          <p:nvPr/>
        </p:nvSpPr>
        <p:spPr>
          <a:xfrm>
            <a:off x="8364600" y="4228088"/>
            <a:ext cx="2227874" cy="940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But use GOOD names!</a:t>
            </a:r>
          </a:p>
        </p:txBody>
      </p:sp>
    </p:spTree>
    <p:extLst>
      <p:ext uri="{BB962C8B-B14F-4D97-AF65-F5344CB8AC3E}">
        <p14:creationId xmlns:p14="http://schemas.microsoft.com/office/powerpoint/2010/main" val="287916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  <p:bldP spid="26630" grpId="0" animBg="1" autoUpdateAnimBg="0"/>
      <p:bldP spid="26631" grpId="0" animBg="1" autoUpdateAnimBg="0"/>
      <p:bldP spid="26632" grpId="0" animBg="1" autoUpdateAnimBg="0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B7B5-A20E-4BFB-BD45-8DC608B0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Variables and Types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003CBBB-39C4-4101-AE5F-B2EA0F2C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86DAE-0478-4A2C-BC40-A7FB42FB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algn="r" defTabSz="584200" rtl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 lang="en-US">
              <a:sym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37715-0D80-47DC-8219-FE3B73352717}"/>
              </a:ext>
            </a:extLst>
          </p:cNvPr>
          <p:cNvSpPr/>
          <p:nvPr/>
        </p:nvSpPr>
        <p:spPr>
          <a:xfrm>
            <a:off x="838200" y="5424124"/>
            <a:ext cx="4665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Temperature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</a:t>
            </a:r>
            <a:r>
              <a:rPr lang="en-US" sz="2400" dirty="0" err="1">
                <a:latin typeface="Consolas" panose="020B0609020204030204" pitchFamily="49" charset="0"/>
              </a:rPr>
              <a:t>SensorLocation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9AFE6-2303-4CE4-8200-A004DD436F97}"/>
              </a:ext>
            </a:extLst>
          </p:cNvPr>
          <p:cNvSpPr/>
          <p:nvPr/>
        </p:nvSpPr>
        <p:spPr>
          <a:xfrm>
            <a:off x="838200" y="1852361"/>
            <a:ext cx="278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 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 : number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7A4A466-9273-40BF-9FEC-1BDC36263A5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2836014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C1BAE-F029-4CC7-BCA5-8575A6ECA773}"/>
              </a:ext>
            </a:extLst>
          </p:cNvPr>
          <p:cNvSpPr/>
          <p:nvPr/>
        </p:nvSpPr>
        <p:spPr>
          <a:xfrm>
            <a:off x="838200" y="3638242"/>
            <a:ext cx="3240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number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F8DACF49-E768-4ACD-8435-FE882EBD6EC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4621895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7D3DA-AFF4-4C78-8DB6-AFC8189F3F74}"/>
              </a:ext>
            </a:extLst>
          </p:cNvPr>
          <p:cNvSpPr txBox="1"/>
          <p:nvPr/>
        </p:nvSpPr>
        <p:spPr>
          <a:xfrm>
            <a:off x="3970605" y="1643948"/>
            <a:ext cx="234227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do these variables mean?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A9D84-10A8-4A06-A205-A742719862EE}"/>
              </a:ext>
            </a:extLst>
          </p:cNvPr>
          <p:cNvSpPr txBox="1"/>
          <p:nvPr/>
        </p:nvSpPr>
        <p:spPr>
          <a:xfrm>
            <a:off x="6661051" y="1643948"/>
            <a:ext cx="2933114" cy="1167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Better names would give the reader a clue.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85B1A-62F5-4CB4-A2B9-666475FB9887}"/>
              </a:ext>
            </a:extLst>
          </p:cNvPr>
          <p:cNvSpPr txBox="1"/>
          <p:nvPr/>
        </p:nvSpPr>
        <p:spPr>
          <a:xfrm>
            <a:off x="7726679" y="4992307"/>
            <a:ext cx="2342271" cy="1694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Good names for the data types solves the problem.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C70EB-B96D-4F6B-8994-1389D108DB75}"/>
              </a:ext>
            </a:extLst>
          </p:cNvPr>
          <p:cNvSpPr txBox="1"/>
          <p:nvPr/>
        </p:nvSpPr>
        <p:spPr>
          <a:xfrm>
            <a:off x="6958927" y="3390958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Does 'temp' mean 'temporary', or 'temperature', or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9157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 autoUpdateAnimBg="0"/>
      <p:bldP spid="8" grpId="0"/>
      <p:bldP spid="9" grpId="0" animBg="1" autoUpdateAnimBg="0"/>
      <p:bldP spid="3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54A-BE1D-42CD-B723-1DA903E0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A2B1-E945-4B23-9819-6C227319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D143B-1960-4374-9E41-96B696A829AD}"/>
              </a:ext>
            </a:extLst>
          </p:cNvPr>
          <p:cNvSpPr/>
          <p:nvPr/>
        </p:nvSpPr>
        <p:spPr>
          <a:xfrm>
            <a:off x="1193018" y="1845153"/>
            <a:ext cx="4363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checkLine</a:t>
            </a:r>
            <a:r>
              <a:rPr lang="en-US" dirty="0">
                <a:latin typeface="Consolas" panose="020B0609020204030204" pitchFamily="49" charset="0"/>
              </a:rPr>
              <a:t> () : 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2F578-F41C-42BE-A746-B411D0AE37EB}"/>
              </a:ext>
            </a:extLst>
          </p:cNvPr>
          <p:cNvSpPr/>
          <p:nvPr/>
        </p:nvSpPr>
        <p:spPr>
          <a:xfrm>
            <a:off x="1205424" y="3632981"/>
            <a:ext cx="4683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isLineTooLong</a:t>
            </a:r>
            <a:r>
              <a:rPr lang="en-US" dirty="0">
                <a:latin typeface="Consolas" panose="020B0609020204030204" pitchFamily="49" charset="0"/>
              </a:rPr>
              <a:t> () : 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09745AEF-CB1B-4F83-970C-A8080165F0E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746912" y="2496994"/>
            <a:ext cx="861451" cy="7280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9E678-FCAF-4F1E-A004-0E66DC41BD9D}"/>
              </a:ext>
            </a:extLst>
          </p:cNvPr>
          <p:cNvSpPr txBox="1"/>
          <p:nvPr/>
        </p:nvSpPr>
        <p:spPr>
          <a:xfrm>
            <a:off x="6508654" y="1606068"/>
            <a:ext cx="3894404" cy="1216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are you checking it for? Length? Illegal Syntax? or what?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EA99E-B82C-4459-B794-CA040D55FB0B}"/>
              </a:ext>
            </a:extLst>
          </p:cNvPr>
          <p:cNvSpPr txBox="1"/>
          <p:nvPr/>
        </p:nvSpPr>
        <p:spPr>
          <a:xfrm>
            <a:off x="6508654" y="3486493"/>
            <a:ext cx="3894404" cy="662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Ahh, now we know!</a:t>
            </a:r>
          </a:p>
        </p:txBody>
      </p:sp>
    </p:spTree>
    <p:extLst>
      <p:ext uri="{BB962C8B-B14F-4D97-AF65-F5344CB8AC3E}">
        <p14:creationId xmlns:p14="http://schemas.microsoft.com/office/powerpoint/2010/main" val="32474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 autoUpdateAnimBg="0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7083-5B57-44C3-A19B-EF3066FD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9DEC-F851-4A05-BB1B-78C3DCAB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363"/>
            <a:ext cx="7887346" cy="4351338"/>
          </a:xfrm>
        </p:spPr>
        <p:txBody>
          <a:bodyPr/>
          <a:lstStyle/>
          <a:p>
            <a:r>
              <a:rPr lang="en-US" dirty="0"/>
              <a:t>Use noun-like names for functions or methods that return values, e.g.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not:</a:t>
            </a:r>
          </a:p>
          <a:p>
            <a:endParaRPr lang="en-US" dirty="0"/>
          </a:p>
          <a:p>
            <a:r>
              <a:rPr lang="en-US" dirty="0"/>
              <a:t>Reserve verb-like names for functions or methods that perform actions,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E109-2D23-4BF0-A99D-86469D0A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EF10A-F451-4D47-B00A-2D711BE90266}"/>
              </a:ext>
            </a:extLst>
          </p:cNvPr>
          <p:cNvSpPr/>
          <p:nvPr/>
        </p:nvSpPr>
        <p:spPr>
          <a:xfrm>
            <a:off x="2365717" y="25967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Circle(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c.diameter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42CDD-C1E7-4BBA-89C5-767A9BCB1EEB}"/>
              </a:ext>
            </a:extLst>
          </p:cNvPr>
          <p:cNvSpPr/>
          <p:nvPr/>
        </p:nvSpPr>
        <p:spPr>
          <a:xfrm>
            <a:off x="2365717" y="4014378"/>
            <a:ext cx="3819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c.calculateDiameter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9AF44-60BE-4EC8-84AC-5936B83AEE48}"/>
              </a:ext>
            </a:extLst>
          </p:cNvPr>
          <p:cNvSpPr txBox="1"/>
          <p:nvPr/>
        </p:nvSpPr>
        <p:spPr>
          <a:xfrm>
            <a:off x="7598901" y="2299480"/>
            <a:ext cx="3894404" cy="18995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Your workplace should have coding standards for things like this.  This particular item is part of Prof. Wand's personal coding standard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66FBA-4BD6-4272-B866-25292504D244}"/>
              </a:ext>
            </a:extLst>
          </p:cNvPr>
          <p:cNvSpPr/>
          <p:nvPr/>
        </p:nvSpPr>
        <p:spPr>
          <a:xfrm>
            <a:off x="2365717" y="5599610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table1.addItem(student1,grade1)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64D3-DB18-47AC-A7AB-3A25B3E6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2. Design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3E90-2199-4165-994B-CEA593C9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do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Decide </a:t>
            </a:r>
            <a:r>
              <a:rPr lang="en-US" dirty="0">
                <a:solidFill>
                  <a:srgbClr val="FF0000"/>
                </a:solidFill>
              </a:rPr>
              <a:t>what part </a:t>
            </a:r>
            <a:r>
              <a:rPr lang="en-US" dirty="0"/>
              <a:t>of the information in the "real world"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Decide </a:t>
            </a:r>
            <a:r>
              <a:rPr lang="en-US" dirty="0">
                <a:solidFill>
                  <a:srgbClr val="FF0000"/>
                </a:solidFill>
              </a:rPr>
              <a:t>how</a:t>
            </a:r>
            <a:r>
              <a:rPr lang="en-US" dirty="0"/>
              <a:t> that information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Document how to </a:t>
            </a:r>
            <a:r>
              <a:rPr lang="en-US" dirty="0">
                <a:solidFill>
                  <a:srgbClr val="FF0000"/>
                </a:solidFill>
              </a:rPr>
              <a:t>interpret</a:t>
            </a:r>
            <a:r>
              <a:rPr lang="en-US" dirty="0"/>
              <a:t> the data in your computer as information about the real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E97EA-3784-4131-9864-3DF175ED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2AF3-1C1C-4313-978C-8444DAC2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692-0DF3-462C-9CF8-014C7068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 I am wearing a red shirt, and I've decided I need to represent that fact in my program.</a:t>
            </a:r>
          </a:p>
          <a:p>
            <a:r>
              <a:rPr lang="en-US" dirty="0"/>
              <a:t>How should I represent that in my program?</a:t>
            </a:r>
          </a:p>
          <a:p>
            <a:r>
              <a:rPr lang="en-US" dirty="0"/>
              <a:t>I need to represent the color red.  Possibilities:</a:t>
            </a:r>
          </a:p>
          <a:p>
            <a:pPr lvl="1"/>
            <a:r>
              <a:rPr lang="en-US" dirty="0"/>
              <a:t>"red"  (English text)</a:t>
            </a:r>
          </a:p>
          <a:p>
            <a:pPr lvl="1"/>
            <a:r>
              <a:rPr lang="en-US" dirty="0"/>
              <a:t>"RED" (English text)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Lāla</a:t>
            </a:r>
            <a:r>
              <a:rPr lang="en-US" dirty="0"/>
              <a:t>" (Hindi, according to Google)</a:t>
            </a:r>
          </a:p>
          <a:p>
            <a:pPr lvl="1"/>
            <a:r>
              <a:rPr lang="en-US" dirty="0"/>
              <a:t>#ff0000</a:t>
            </a:r>
          </a:p>
          <a:p>
            <a:r>
              <a:rPr lang="en-US" dirty="0"/>
              <a:t>I need to represent the fact that red is the color of my shirt.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F284-2D91-4988-B282-BC762C4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944F-BA6C-40FA-83A7-E0128B21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AC4A-0826-480B-B9D4-D6CFF76D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course, we first need to represent my shirt</a:t>
            </a:r>
          </a:p>
          <a:p>
            <a:r>
              <a:rPr lang="en-US" dirty="0"/>
              <a:t>In that representation, we have to represent its color.</a:t>
            </a:r>
          </a:p>
          <a:p>
            <a:r>
              <a:rPr lang="en-US" dirty="0"/>
              <a:t> Here's one of many possibilities: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3FA44-B232-43A8-AF1A-A98277A5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1705D-35A9-4B62-BCE5-B393D0EFD3FA}"/>
              </a:ext>
            </a:extLst>
          </p:cNvPr>
          <p:cNvSpPr/>
          <p:nvPr/>
        </p:nvSpPr>
        <p:spPr>
          <a:xfrm>
            <a:off x="1943686" y="36758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{color: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0xff000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35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AFEFC8B-3907-442E-9BD2-C4A00E794F9E}"/>
              </a:ext>
            </a:extLst>
          </p:cNvPr>
          <p:cNvSpPr/>
          <p:nvPr/>
        </p:nvSpPr>
        <p:spPr>
          <a:xfrm>
            <a:off x="7180125" y="1811362"/>
            <a:ext cx="4918089" cy="2324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38D78-FA0B-470B-9133-582ED5B6BA0C}"/>
              </a:ext>
            </a:extLst>
          </p:cNvPr>
          <p:cNvSpPr/>
          <p:nvPr/>
        </p:nvSpPr>
        <p:spPr>
          <a:xfrm>
            <a:off x="7268307" y="19215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// 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{color: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0xff000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45527-D100-4B4F-829D-1B696CAF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4D6C-6E60-4E4C-BE55-5674B33B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know that these are connected?</a:t>
            </a:r>
          </a:p>
          <a:p>
            <a:r>
              <a:rPr lang="en-US" dirty="0"/>
              <a:t>Answer: we have to </a:t>
            </a:r>
            <a:r>
              <a:rPr lang="en-US" dirty="0">
                <a:solidFill>
                  <a:srgbClr val="FF0000"/>
                </a:solidFill>
              </a:rPr>
              <a:t>write down </a:t>
            </a:r>
            <a:r>
              <a:rPr lang="en-US" dirty="0"/>
              <a:t>the interpretation</a:t>
            </a:r>
          </a:p>
          <a:p>
            <a:r>
              <a:rPr lang="en-US" dirty="0"/>
              <a:t>In our Typescript infrastructure, we do that with the comments.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08C0-5033-46E4-8C40-8273E764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DC06498-1D10-4E52-A107-990734307F51}"/>
              </a:ext>
            </a:extLst>
          </p:cNvPr>
          <p:cNvSpPr/>
          <p:nvPr/>
        </p:nvSpPr>
        <p:spPr>
          <a:xfrm>
            <a:off x="1467143" y="1773262"/>
            <a:ext cx="2589886" cy="2362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My shirt is red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1C9584D7-40B5-4E79-AD4C-A4269068A643}"/>
              </a:ext>
            </a:extLst>
          </p:cNvPr>
          <p:cNvGrpSpPr/>
          <p:nvPr/>
        </p:nvGrpSpPr>
        <p:grpSpPr>
          <a:xfrm>
            <a:off x="4399808" y="1573237"/>
            <a:ext cx="2437540" cy="2476500"/>
            <a:chOff x="3238500" y="3009900"/>
            <a:chExt cx="2438400" cy="2476500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6B6FBF3-9E25-4AA1-93A1-EDC7796617DE}"/>
                </a:ext>
              </a:extLst>
            </p:cNvPr>
            <p:cNvSpPr/>
            <p:nvPr/>
          </p:nvSpPr>
          <p:spPr>
            <a:xfrm>
              <a:off x="3238500" y="3009900"/>
              <a:ext cx="2438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representation</a:t>
              </a:r>
            </a:p>
          </p:txBody>
        </p:sp>
        <p:sp>
          <p:nvSpPr>
            <p:cNvPr id="10" name="Left Arrow 10">
              <a:extLst>
                <a:ext uri="{FF2B5EF4-FFF2-40B4-BE49-F238E27FC236}">
                  <a16:creationId xmlns:a16="http://schemas.microsoft.com/office/drawing/2014/main" id="{88133D56-DDA6-46A7-9159-DFCE53D19FFA}"/>
                </a:ext>
              </a:extLst>
            </p:cNvPr>
            <p:cNvSpPr/>
            <p:nvPr/>
          </p:nvSpPr>
          <p:spPr>
            <a:xfrm>
              <a:off x="3238500" y="4267200"/>
              <a:ext cx="2438400" cy="1219200"/>
            </a:xfrm>
            <a:prstGeom prst="leftArrow">
              <a:avLst>
                <a:gd name="adj1" fmla="val 5330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interpretation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C32B8-8FA4-457C-B7F3-921F514CFFB9}"/>
              </a:ext>
            </a:extLst>
          </p:cNvPr>
          <p:cNvSpPr/>
          <p:nvPr/>
        </p:nvSpPr>
        <p:spPr>
          <a:xfrm>
            <a:off x="9639169" y="2144151"/>
            <a:ext cx="2209473" cy="724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98C4EC-C526-4417-9269-2E1ED4EA2DDD}"/>
              </a:ext>
            </a:extLst>
          </p:cNvPr>
          <p:cNvSpPr/>
          <p:nvPr/>
        </p:nvSpPr>
        <p:spPr>
          <a:xfrm>
            <a:off x="7268339" y="3263704"/>
            <a:ext cx="2209473" cy="33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57D-EAC2-44AE-A789-A7284355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3: One Method/One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9CE1-7259-4129-8E5A-B043BC0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class, and each method of that class, should have one job, and only one job</a:t>
            </a:r>
          </a:p>
          <a:p>
            <a:r>
              <a:rPr lang="en-US" dirty="0"/>
              <a:t>If your method has more than one job, split it into 2 methods.  Why?</a:t>
            </a:r>
          </a:p>
          <a:p>
            <a:pPr lvl="1"/>
            <a:r>
              <a:rPr lang="en-US" dirty="0"/>
              <a:t>You might want one part but not the other</a:t>
            </a:r>
          </a:p>
          <a:p>
            <a:pPr lvl="1"/>
            <a:r>
              <a:rPr lang="en-US" dirty="0"/>
              <a:t>It's easier to test a method that has only one job</a:t>
            </a:r>
          </a:p>
          <a:p>
            <a:r>
              <a:rPr lang="en-US" dirty="0"/>
              <a:t>You call both of them if you need to.</a:t>
            </a:r>
          </a:p>
          <a:p>
            <a:pPr lvl="1"/>
            <a:r>
              <a:rPr lang="en-US" dirty="0"/>
              <a:t>or write a single method that calls them both</a:t>
            </a:r>
          </a:p>
          <a:p>
            <a:r>
              <a:rPr lang="en-US" dirty="0"/>
              <a:t>Same thing for 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2CC2-6AF6-4613-8CAD-1FD84159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48D17-42EA-47EF-981B-FC16A1AF7789}"/>
              </a:ext>
            </a:extLst>
          </p:cNvPr>
          <p:cNvSpPr txBox="1"/>
          <p:nvPr/>
        </p:nvSpPr>
        <p:spPr>
          <a:xfrm>
            <a:off x="8820798" y="1606332"/>
            <a:ext cx="2936929" cy="2965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fancy name for this is "The Single </a:t>
            </a:r>
            <a:r>
              <a:rPr lang="en-US" dirty="0" err="1">
                <a:solidFill>
                  <a:schemeClr val="tx1"/>
                </a:solidFill>
              </a:rPr>
              <a:t>Resonsibility</a:t>
            </a:r>
            <a:r>
              <a:rPr lang="en-US" dirty="0">
                <a:solidFill>
                  <a:schemeClr val="tx1"/>
                </a:solidFill>
              </a:rPr>
              <a:t> Principle".  You can use this if you want to impress your coop interviewer.</a:t>
            </a:r>
          </a:p>
        </p:txBody>
      </p:sp>
    </p:spTree>
    <p:extLst>
      <p:ext uri="{BB962C8B-B14F-4D97-AF65-F5344CB8AC3E}">
        <p14:creationId xmlns:p14="http://schemas.microsoft.com/office/powerpoint/2010/main" val="383726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C2C-D605-4F46-9A0F-CEEB3752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4: Don't Repeat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DF18-19A4-4769-930A-E5C27B6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some quantity that you use more than once, give it a name and use the name.</a:t>
            </a:r>
          </a:p>
          <a:p>
            <a:r>
              <a:rPr lang="en-US" dirty="0"/>
              <a:t>That way you only need to change it in one place!</a:t>
            </a:r>
          </a:p>
          <a:p>
            <a:r>
              <a:rPr lang="en-US" dirty="0"/>
              <a:t>And of course you should use a good name</a:t>
            </a:r>
          </a:p>
          <a:p>
            <a:r>
              <a:rPr lang="en-US" dirty="0"/>
              <a:t>If you have some task that you do in many places, make it into a procedure.</a:t>
            </a:r>
          </a:p>
          <a:p>
            <a:r>
              <a:rPr lang="en-US" dirty="0"/>
              <a:t>If the tasks are slightly different, turn the differences into parameters.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320F0-0045-44DD-A90C-8B9DCF03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9900E-065A-4527-9684-143FDECAA20C}"/>
              </a:ext>
            </a:extLst>
          </p:cNvPr>
          <p:cNvSpPr txBox="1"/>
          <p:nvPr/>
        </p:nvSpPr>
        <p:spPr>
          <a:xfrm>
            <a:off x="8725546" y="4479917"/>
            <a:ext cx="2936929" cy="1755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We saw this before with the sales tax and array bound examples.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48BEE-4808-4EA0-954E-2238D1C86E5C}"/>
              </a:ext>
            </a:extLst>
          </p:cNvPr>
          <p:cNvSpPr txBox="1"/>
          <p:nvPr/>
        </p:nvSpPr>
        <p:spPr>
          <a:xfrm>
            <a:off x="8725545" y="2297081"/>
            <a:ext cx="2936929" cy="94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is called "Single Point of Control"</a:t>
            </a:r>
          </a:p>
        </p:txBody>
      </p:sp>
    </p:spTree>
    <p:extLst>
      <p:ext uri="{BB962C8B-B14F-4D97-AF65-F5344CB8AC3E}">
        <p14:creationId xmlns:p14="http://schemas.microsoft.com/office/powerpoint/2010/main" val="90250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18A6-4E56-48CD-A53E-9B714D4D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EE87-7949-4279-ABF0-79976D50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FE69B-30F2-48E6-BD88-DFBBBEA5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40F55-B2AC-4A29-B17F-8DEA798DAAE4}"/>
              </a:ext>
            </a:extLst>
          </p:cNvPr>
          <p:cNvSpPr/>
          <p:nvPr/>
        </p:nvSpPr>
        <p:spPr>
          <a:xfrm>
            <a:off x="980048" y="1604618"/>
            <a:ext cx="8614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&lt;T&gt;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actual: T, correct: T)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it(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assert.deepEqual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(actual, correct)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describe(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'tests for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'empty crew'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(ship2),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Mindy'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(ship3),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'two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(ship4),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'drone has no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(drone1),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F64FD-FC56-4E30-A6E2-E03611437BB4}"/>
              </a:ext>
            </a:extLst>
          </p:cNvPr>
          <p:cNvSpPr txBox="1"/>
          <p:nvPr/>
        </p:nvSpPr>
        <p:spPr>
          <a:xfrm>
            <a:off x="8813764" y="2271391"/>
            <a:ext cx="2936929" cy="105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Think of how much typing this saves!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64E19-1A90-4768-AED0-FDFD0330F312}"/>
              </a:ext>
            </a:extLst>
          </p:cNvPr>
          <p:cNvSpPr txBox="1"/>
          <p:nvPr/>
        </p:nvSpPr>
        <p:spPr>
          <a:xfrm>
            <a:off x="8813764" y="3675829"/>
            <a:ext cx="2936929" cy="16970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Plus, if I ever need to change what </a:t>
            </a:r>
            <a:r>
              <a:rPr lang="en-US" dirty="0" err="1">
                <a:solidFill>
                  <a:schemeClr val="tx1"/>
                </a:solidFill>
              </a:rPr>
              <a:t>testequal</a:t>
            </a:r>
            <a:r>
              <a:rPr lang="en-US" dirty="0">
                <a:solidFill>
                  <a:schemeClr val="tx1"/>
                </a:solidFill>
              </a:rPr>
              <a:t> does, I can do it all in one place.</a:t>
            </a:r>
          </a:p>
        </p:txBody>
      </p:sp>
    </p:spTree>
    <p:extLst>
      <p:ext uri="{BB962C8B-B14F-4D97-AF65-F5344CB8AC3E}">
        <p14:creationId xmlns:p14="http://schemas.microsoft.com/office/powerpoint/2010/main" val="2468871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9C8A-B2F4-4F3D-8D6E-8EACF619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 5:</a:t>
            </a:r>
            <a:br>
              <a:rPr lang="en-US" dirty="0"/>
            </a:br>
            <a:r>
              <a:rPr lang="en-US" dirty="0"/>
              <a:t>Don't Hardcode Things That Are Likely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0810-2FED-46EB-82B7-B2730F69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"No magic numbers" and "Don't Repeat Yourself" are already examples of this.</a:t>
            </a:r>
          </a:p>
          <a:p>
            <a:r>
              <a:rPr lang="en-US" dirty="0"/>
              <a:t>General strategy: If there something that might change, give it a name</a:t>
            </a:r>
          </a:p>
          <a:p>
            <a:pPr lvl="1"/>
            <a:r>
              <a:rPr lang="en-US" dirty="0"/>
              <a:t>if it's not already a "thing", refactor to make it a "thing"</a:t>
            </a:r>
          </a:p>
          <a:p>
            <a:pPr lvl="1"/>
            <a:r>
              <a:rPr lang="en-US" dirty="0"/>
              <a:t>many strategies for this; let's look at one of them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7294A-D866-4728-8B14-5BBB218A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1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3DDD-ACB8-4C62-948A-EC71CD95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FD64-651F-40C8-BEBE-EE2F0C39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computing income tax in a state where there are four rates:</a:t>
            </a:r>
          </a:p>
          <a:p>
            <a:pPr lvl="1"/>
            <a:r>
              <a:rPr lang="en-US" dirty="0"/>
              <a:t>One on incomes less than $10,000</a:t>
            </a:r>
          </a:p>
          <a:p>
            <a:pPr lvl="1"/>
            <a:r>
              <a:rPr lang="en-US" dirty="0"/>
              <a:t>One on incomes between $10,000 and $20,000</a:t>
            </a:r>
          </a:p>
          <a:p>
            <a:pPr lvl="1"/>
            <a:r>
              <a:rPr lang="en-US" dirty="0"/>
              <a:t>One on incomes between $20,000 and $50,000</a:t>
            </a:r>
          </a:p>
          <a:p>
            <a:pPr lvl="1"/>
            <a:r>
              <a:rPr lang="en-US" dirty="0"/>
              <a:t>One on incomes greater than $50,000</a:t>
            </a:r>
          </a:p>
          <a:p>
            <a:r>
              <a:rPr lang="en-US" dirty="0"/>
              <a:t>You might write something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E0B7-7BEF-4780-A7AA-643299AF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BA52-56CC-4EC5-B318-2D7C3D3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might write something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5AF0-A7B6-4DB9-ABCF-5401A8F6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might change?</a:t>
            </a:r>
          </a:p>
          <a:p>
            <a:pPr lvl="1"/>
            <a:r>
              <a:rPr lang="en-US" dirty="0"/>
              <a:t>The boundaries of the tax brackets might change</a:t>
            </a:r>
          </a:p>
          <a:p>
            <a:pPr lvl="1"/>
            <a:r>
              <a:rPr lang="en-US" dirty="0"/>
              <a:t>The number of brackets might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984C3-71D9-4C3C-8C0F-15940E9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513D8-9D11-48BD-B5F9-3E0DC625D970}"/>
              </a:ext>
            </a:extLst>
          </p:cNvPr>
          <p:cNvSpPr/>
          <p:nvPr/>
        </p:nvSpPr>
        <p:spPr>
          <a:xfrm>
            <a:off x="973014" y="1500160"/>
            <a:ext cx="8383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(income: number):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C710-5C5E-4F90-B98C-3329DEA458FD}"/>
              </a:ext>
            </a:extLst>
          </p:cNvPr>
          <p:cNvSpPr txBox="1"/>
          <p:nvPr/>
        </p:nvSpPr>
        <p:spPr>
          <a:xfrm>
            <a:off x="6759881" y="5152326"/>
            <a:ext cx="2936929" cy="105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Ouch! Do you really want to dive into that conditional?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11FBE-8FC1-4F40-BA0A-4526D07E2C06}"/>
              </a:ext>
            </a:extLst>
          </p:cNvPr>
          <p:cNvSpPr txBox="1"/>
          <p:nvPr/>
        </p:nvSpPr>
        <p:spPr>
          <a:xfrm>
            <a:off x="7742714" y="4469092"/>
            <a:ext cx="2936929" cy="512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Not so terrible..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14CC7-E563-4AEF-B920-B2B803931B87}"/>
              </a:ext>
            </a:extLst>
          </p:cNvPr>
          <p:cNvSpPr txBox="1"/>
          <p:nvPr/>
        </p:nvSpPr>
        <p:spPr>
          <a:xfrm>
            <a:off x="8725546" y="1557514"/>
            <a:ext cx="2936929" cy="24025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also violates one function/one job:</a:t>
            </a:r>
          </a:p>
          <a:p>
            <a:r>
              <a:rPr lang="en-US" dirty="0">
                <a:solidFill>
                  <a:schemeClr val="tx1"/>
                </a:solidFill>
              </a:rPr>
              <a:t>it finds the right bracket AND calculates the appropriate tax</a:t>
            </a:r>
          </a:p>
        </p:txBody>
      </p:sp>
    </p:spTree>
    <p:extLst>
      <p:ext uri="{BB962C8B-B14F-4D97-AF65-F5344CB8AC3E}">
        <p14:creationId xmlns:p14="http://schemas.microsoft.com/office/powerpoint/2010/main" val="3147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5ED-089E-4E03-AE7A-2333C7AF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let's represent our data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BC29-CC13-4A01-B408-EDBD73D7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C6DB-6747-4D33-9B99-6671974C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72F46-A124-4B14-8F16-E2C13171ECB3}"/>
              </a:ext>
            </a:extLst>
          </p:cNvPr>
          <p:cNvSpPr/>
          <p:nvPr/>
        </p:nvSpPr>
        <p:spPr>
          <a:xfrm>
            <a:off x="923778" y="1500160"/>
            <a:ext cx="9141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defines the tax bracket for income lower &lt; income &lt;= upper.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if upper is null, then lower &lt; income  (no upper bound)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Bracket =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lower: number,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upper: number | null,  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base : number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rate : number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1FA50-933F-4201-87ED-4334941A29AD}"/>
              </a:ext>
            </a:extLst>
          </p:cNvPr>
          <p:cNvSpPr/>
          <p:nvPr/>
        </p:nvSpPr>
        <p:spPr>
          <a:xfrm>
            <a:off x="838199" y="3894800"/>
            <a:ext cx="8003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brackets : Bracket[] = 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   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A3061-9E15-4541-AE92-5F0C7881950B}"/>
              </a:ext>
            </a:extLst>
          </p:cNvPr>
          <p:cNvSpPr txBox="1"/>
          <p:nvPr/>
        </p:nvSpPr>
        <p:spPr>
          <a:xfrm>
            <a:off x="8811124" y="2931320"/>
            <a:ext cx="2936929" cy="2717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brackets are now a "thing".</a:t>
            </a:r>
          </a:p>
          <a:p>
            <a:r>
              <a:rPr lang="en-US" dirty="0">
                <a:solidFill>
                  <a:schemeClr val="tx1"/>
                </a:solidFill>
              </a:rPr>
              <a:t>All the data is in one place, so we have a Single Point of Control</a:t>
            </a:r>
          </a:p>
        </p:txBody>
      </p:sp>
    </p:spTree>
    <p:extLst>
      <p:ext uri="{BB962C8B-B14F-4D97-AF65-F5344CB8AC3E}">
        <p14:creationId xmlns:p14="http://schemas.microsoft.com/office/powerpoint/2010/main" val="428519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1C40-1E29-4003-9A54-80B59CFE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it's easy to rewrite our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C700-C010-4383-B2C0-B487BBE7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3A9D-E3AC-458F-B0A6-F819AC31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6CE8B-3D4E-4A1D-A9EF-4C9EFEAD593A}"/>
              </a:ext>
            </a:extLst>
          </p:cNvPr>
          <p:cNvSpPr/>
          <p:nvPr/>
        </p:nvSpPr>
        <p:spPr>
          <a:xfrm>
            <a:off x="944880" y="141688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defines the incomes covered by a bracket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bracket:Bracket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income:number,bracket:Bracket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grossTax2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brackets: Bracket[] 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(income,income2bracket(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income,brackets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95FA4-EEB3-47B7-AC1D-AE66521BB601}"/>
              </a:ext>
            </a:extLst>
          </p:cNvPr>
          <p:cNvSpPr txBox="1"/>
          <p:nvPr/>
        </p:nvSpPr>
        <p:spPr>
          <a:xfrm>
            <a:off x="9377567" y="5256413"/>
            <a:ext cx="2396344" cy="1064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And we are back to one function/one job.</a:t>
            </a:r>
          </a:p>
        </p:txBody>
      </p:sp>
    </p:spTree>
    <p:extLst>
      <p:ext uri="{BB962C8B-B14F-4D97-AF65-F5344CB8AC3E}">
        <p14:creationId xmlns:p14="http://schemas.microsoft.com/office/powerpoint/2010/main" val="26598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we'll learn about five more basic principles that are specific to an </a:t>
            </a:r>
            <a:r>
              <a:rPr lang="en-US"/>
              <a:t>object-oriented setting.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purposes of the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Difficulties the principles should help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Five general-purpose principles</a:t>
            </a:r>
          </a:p>
          <a:p>
            <a:pPr lvl="1"/>
            <a:r>
              <a:rPr lang="en-US" dirty="0"/>
              <a:t>usable for all programming, not just object-oriented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the next lesson, we'll present five more principles that are specific to object-oriented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r>
              <a:rPr lang="en-US" altLang="en-US" dirty="0"/>
              <a:t>Why? Software needs to be maintainable</a:t>
            </a:r>
          </a:p>
          <a:p>
            <a:pPr lvl="1"/>
            <a:r>
              <a:rPr lang="en-US" altLang="en-US" dirty="0"/>
              <a:t>continuously adapted to a changing environment</a:t>
            </a:r>
          </a:p>
          <a:p>
            <a:pPr lvl="1"/>
            <a:r>
              <a:rPr lang="en-US" altLang="en-US" dirty="0"/>
              <a:t>Maintenance takes 50–80% of the cost</a:t>
            </a:r>
          </a:p>
          <a:p>
            <a:r>
              <a:rPr lang="en-US" altLang="en-US" dirty="0"/>
              <a:t>Why? Software needs to be reusable</a:t>
            </a:r>
          </a:p>
          <a:p>
            <a:pPr lvl="1"/>
            <a:r>
              <a:rPr lang="en-US" altLang="en-US" dirty="0"/>
              <a:t>Economics:  cheaper to reuse than rewrite!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4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readable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flexible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modular</a:t>
            </a:r>
            <a:r>
              <a:rPr lang="en-US" altLang="en-US" dirty="0"/>
              <a:t>.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5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6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F185-60B9-4A8A-ACEC-EA4C06C9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Decreasing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6E80-BC09-4368-A7F4-8B314142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pieces of code are </a:t>
            </a:r>
            <a:r>
              <a:rPr lang="en-US" i="1" dirty="0">
                <a:solidFill>
                  <a:srgbClr val="FF0000"/>
                </a:solidFill>
              </a:rPr>
              <a:t>coupled</a:t>
            </a:r>
            <a:r>
              <a:rPr lang="en-US" dirty="0"/>
              <a:t> if a change in one demands a change in the other.</a:t>
            </a:r>
          </a:p>
          <a:p>
            <a:r>
              <a:rPr lang="en-US" dirty="0"/>
              <a:t>A coupling represents an agreement between the two pieces of code.</a:t>
            </a:r>
          </a:p>
          <a:p>
            <a:pPr lvl="1"/>
            <a:r>
              <a:rPr lang="en-US" dirty="0"/>
              <a:t>They may agree on:</a:t>
            </a:r>
          </a:p>
          <a:p>
            <a:pPr lvl="2"/>
            <a:r>
              <a:rPr lang="en-US" dirty="0"/>
              <a:t>names</a:t>
            </a:r>
          </a:p>
          <a:p>
            <a:pPr lvl="2"/>
            <a:r>
              <a:rPr lang="en-US" dirty="0"/>
              <a:t>order (e.g. of arguments)</a:t>
            </a:r>
          </a:p>
          <a:p>
            <a:pPr lvl="2"/>
            <a:r>
              <a:rPr lang="en-US" dirty="0"/>
              <a:t>meaning (e.g. meaning of data)</a:t>
            </a:r>
          </a:p>
          <a:p>
            <a:pPr lvl="2"/>
            <a:r>
              <a:rPr lang="en-US" dirty="0"/>
              <a:t>algorithms</a:t>
            </a:r>
          </a:p>
          <a:p>
            <a:r>
              <a:rPr lang="en-US" dirty="0"/>
              <a:t>The more two pieces of code are coupled, the harder they are to understand and modify: you have to understand both to understand either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DC1-0599-4282-9BEC-D9104EBF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A94EB-EE25-48A2-9902-2EBB3CBA848B}"/>
              </a:ext>
            </a:extLst>
          </p:cNvPr>
          <p:cNvSpPr/>
          <p:nvPr/>
        </p:nvSpPr>
        <p:spPr>
          <a:xfrm>
            <a:off x="9176289" y="1588577"/>
            <a:ext cx="2177511" cy="1704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There's a fancy word for this: </a:t>
            </a:r>
            <a:r>
              <a:rPr lang="en-US" b="1" i="1" dirty="0" err="1">
                <a:solidFill>
                  <a:srgbClr val="FF0000"/>
                </a:solidFill>
                <a:latin typeface="Ink Free" panose="03080402000500000000" pitchFamily="66" charset="0"/>
              </a:rPr>
              <a:t>connascence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(meaning "born together")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34EB9-849C-4D6F-A118-3C3094936FE2}"/>
              </a:ext>
            </a:extLst>
          </p:cNvPr>
          <p:cNvSpPr/>
          <p:nvPr/>
        </p:nvSpPr>
        <p:spPr>
          <a:xfrm>
            <a:off x="9176288" y="4081221"/>
            <a:ext cx="2177511" cy="1018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More coupling means less readability, less modifiability</a:t>
            </a:r>
          </a:p>
        </p:txBody>
      </p:sp>
    </p:spTree>
    <p:extLst>
      <p:ext uri="{BB962C8B-B14F-4D97-AF65-F5344CB8AC3E}">
        <p14:creationId xmlns:p14="http://schemas.microsoft.com/office/powerpoint/2010/main" val="303345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2E41-477E-4918-A562-D6BC1D28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likely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1980-990E-4929-909C-15E32356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know what things are likely to change in the future.</a:t>
            </a:r>
          </a:p>
          <a:p>
            <a:r>
              <a:rPr lang="en-US" dirty="0"/>
              <a:t>Avoid hard-coding those features!</a:t>
            </a:r>
          </a:p>
          <a:p>
            <a:r>
              <a:rPr lang="en-US" dirty="0"/>
              <a:t>Turn them into extension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80D9C-2FAF-4D30-ABCC-AEC7D538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4082E8-6316-417D-BBFA-AB16CB7A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E2BE0-6BF7-46DE-A2FA-2BE59A69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general-purpose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758A-1EB1-4A1C-8B7D-75DCD494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B03D9C-F35F-4623-9D00-2909A5B84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98425"/>
              </p:ext>
            </p:extLst>
          </p:nvPr>
        </p:nvGraphicFramePr>
        <p:xfrm>
          <a:off x="838200" y="1603070"/>
          <a:ext cx="661304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041">
                  <a:extLst>
                    <a:ext uri="{9D8B030D-6E8A-4147-A177-3AD203B41FA5}">
                      <a16:colId xmlns:a16="http://schemas.microsoft.com/office/drawing/2014/main" val="82212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Five General Principles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Use Good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9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Design Your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One method/one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5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Don't Repeat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9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Don't Hardcode Things That Are Likely To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200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553E3D8-54DD-4922-A3FD-5918D5830F9C}"/>
              </a:ext>
            </a:extLst>
          </p:cNvPr>
          <p:cNvSpPr txBox="1"/>
          <p:nvPr/>
        </p:nvSpPr>
        <p:spPr>
          <a:xfrm>
            <a:off x="8041592" y="1848670"/>
            <a:ext cx="3312208" cy="1469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Good idea: make a sticky note with this list and keep it on your laptop screen.</a:t>
            </a:r>
          </a:p>
        </p:txBody>
      </p:sp>
    </p:spTree>
    <p:extLst>
      <p:ext uri="{BB962C8B-B14F-4D97-AF65-F5344CB8AC3E}">
        <p14:creationId xmlns:p14="http://schemas.microsoft.com/office/powerpoint/2010/main" val="7275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4794-369D-44FB-B164-F6964CA1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1. Use Good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CA47-05F2-4D5A-9A18-00D41417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a thing is a first clue to the reader about the thing means.</a:t>
            </a:r>
          </a:p>
          <a:p>
            <a:pPr lvl="1"/>
            <a:r>
              <a:rPr lang="en-US" dirty="0"/>
              <a:t>often, it's the only clue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good names for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variables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types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88DD-BA5C-448A-B165-5822928C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2223</Words>
  <Application>Microsoft Office PowerPoint</Application>
  <PresentationFormat>Widescreen</PresentationFormat>
  <Paragraphs>278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Gill Sans</vt:lpstr>
      <vt:lpstr>Helvetica</vt:lpstr>
      <vt:lpstr>Helvetica Neue</vt:lpstr>
      <vt:lpstr>Ink Free</vt:lpstr>
      <vt:lpstr>Monaco</vt:lpstr>
      <vt:lpstr>Verdana</vt:lpstr>
      <vt:lpstr>Office Theme</vt:lpstr>
      <vt:lpstr>CS 4350: Fundamentals of Software Engineering CS 5500: Foundations of Software Engineering  Lesson 1.2 Program Design Principles (Part 1)</vt:lpstr>
      <vt:lpstr>Learning Objectives for this Lesson</vt:lpstr>
      <vt:lpstr>Outline of this lesson</vt:lpstr>
      <vt:lpstr>The Challenge: Controlling Complexity</vt:lpstr>
      <vt:lpstr>The Challenge: Controlling Complexity</vt:lpstr>
      <vt:lpstr>Decreasing coupling</vt:lpstr>
      <vt:lpstr>Identifying likely extensions</vt:lpstr>
      <vt:lpstr>Five general-purpose principles</vt:lpstr>
      <vt:lpstr>Principle 1. Use Good Names</vt:lpstr>
      <vt:lpstr>Good Names for Constants</vt:lpstr>
      <vt:lpstr>But use good names!</vt:lpstr>
      <vt:lpstr>Good Names for Variables and Types</vt:lpstr>
      <vt:lpstr>Good Names for Functions and Methods</vt:lpstr>
      <vt:lpstr>Good Names for Functions and Methods</vt:lpstr>
      <vt:lpstr>Principle 2. Design Your Data</vt:lpstr>
      <vt:lpstr>Example:</vt:lpstr>
      <vt:lpstr>Example (2)</vt:lpstr>
      <vt:lpstr>The Big Picture</vt:lpstr>
      <vt:lpstr>Principle 3: One Method/One Job</vt:lpstr>
      <vt:lpstr>Principle 4: Don't Repeat Yourself</vt:lpstr>
      <vt:lpstr>A real example</vt:lpstr>
      <vt:lpstr>Principle 5: Don't Hardcode Things That Are Likely To Change</vt:lpstr>
      <vt:lpstr>Example</vt:lpstr>
      <vt:lpstr>You might write something like</vt:lpstr>
      <vt:lpstr>So let's represent our data differently</vt:lpstr>
      <vt:lpstr>And now it's easy to rewrite our function</vt:lpstr>
      <vt:lpstr>Review: Learning Objectives for this Lesson</vt:lpstr>
      <vt:lpstr>Next...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40</cp:revision>
  <dcterms:created xsi:type="dcterms:W3CDTF">2021-01-07T15:19:22Z</dcterms:created>
  <dcterms:modified xsi:type="dcterms:W3CDTF">2021-01-11T22:00:14Z</dcterms:modified>
</cp:coreProperties>
</file>