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302" r:id="rId3"/>
    <p:sldId id="382" r:id="rId4"/>
    <p:sldId id="384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9" r:id="rId18"/>
    <p:sldId id="400" r:id="rId19"/>
    <p:sldId id="401" r:id="rId20"/>
    <p:sldId id="402" r:id="rId21"/>
    <p:sldId id="404" r:id="rId22"/>
    <p:sldId id="403" r:id="rId23"/>
    <p:sldId id="385" r:id="rId24"/>
    <p:sldId id="298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Ink Free" panose="03080402000500000000" pitchFamily="66" charset="0"/>
      <p:regular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54" y="1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Calibri" charset="0"/>
              </a:rPr>
              <a:t>CS 4350: Fundamentals of Software Engineering</a:t>
            </a: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CS 5500: Foundations of Software Engineering</a:t>
            </a:r>
            <a:br>
              <a:rPr lang="en-US" altLang="en-US" sz="3200" dirty="0">
                <a:sym typeface="Calibri" charset="0"/>
              </a:rPr>
            </a:b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Lesson 2.4 Design Patterns (Part 2)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ED2D-3B7D-49E6-BDBC-48CD8E91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test this...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67B7A-9C78-44ED-98DC-CCAC79EB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6BD29-C04A-4694-81F2-0E8B8275A26C}"/>
              </a:ext>
            </a:extLst>
          </p:cNvPr>
          <p:cNvSpPr/>
          <p:nvPr/>
        </p:nvSpPr>
        <p:spPr>
          <a:xfrm>
            <a:off x="838199" y="1490408"/>
            <a:ext cx="104194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{assert}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'chai'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SingletonClockFactory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SingletonClockFactory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test1 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clock1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SingletonClockFactory.getClock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clock2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SingletonClockFactory.getClock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clock1.tick()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(clock1.currentTime(),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clock1.tick()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(clock1.currentTime(),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(clock2.currentTime(),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"clock2 should see clock1's ticks"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clock2.tick()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(clock1.currentTime(),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"clock1 should see clock2's ticks"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describe 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'check that clock is a singleton'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it(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'test1'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test1)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8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C5FC-E34C-4194-A0E1-16D4BFFB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7EFF-14FB-48E5-8F36-E947FE09B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an object that changes state, and there are many other objects in the system that need to know this.</a:t>
            </a:r>
          </a:p>
          <a:p>
            <a:r>
              <a:rPr lang="en-US" dirty="0"/>
              <a:t>But you don't know who they are– </a:t>
            </a:r>
          </a:p>
          <a:p>
            <a:pPr lvl="1"/>
            <a:r>
              <a:rPr lang="en-US" dirty="0"/>
              <a:t>they may even be created after the object that is being watched</a:t>
            </a:r>
          </a:p>
          <a:p>
            <a:r>
              <a:rPr lang="en-US" dirty="0"/>
              <a:t>Example: we have a master clock, and other objects need to know the current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02CFC-661B-4C11-93F3-6A0FD479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136B-3925-4CDD-8431-763EB2B1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Observer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E15C-7FAB-4AB5-A6A4-2B463B6E1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"publish-subscribe"</a:t>
            </a:r>
          </a:p>
          <a:p>
            <a:r>
              <a:rPr lang="en-US" dirty="0"/>
              <a:t>The object being observed (the "subject") keeps a list of the people who need to be notified when something changes.</a:t>
            </a:r>
          </a:p>
          <a:p>
            <a:r>
              <a:rPr lang="en-US" dirty="0"/>
              <a:t>When a new object wants to be notified when the subject changes, it registers with ("subscribes to") with the subject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0836B-0482-4596-8EAE-7D980463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7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44F1-1DE2-4606-946B-614C0A2C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D8BAE-345B-484C-86AE-A0E903E7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59325-44BE-4560-9EDA-BCAF981939B6}"/>
              </a:ext>
            </a:extLst>
          </p:cNvPr>
          <p:cNvSpPr/>
          <p:nvPr/>
        </p:nvSpPr>
        <p:spPr>
          <a:xfrm>
            <a:off x="920645" y="1621412"/>
            <a:ext cx="928016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IPublishingClock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reset the tick counter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reset(): void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increment the tick counter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tick(): void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subscribe a new observer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subscribe(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obs:ClockObserver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void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ClockObserver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action to take when clock ticks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onTick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time:number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):void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action to take when the clock resets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onReset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():void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1C106-EBBB-4A6F-8D29-225034E14103}"/>
              </a:ext>
            </a:extLst>
          </p:cNvPr>
          <p:cNvSpPr/>
          <p:nvPr/>
        </p:nvSpPr>
        <p:spPr>
          <a:xfrm>
            <a:off x="6011056" y="1131439"/>
            <a:ext cx="3035507" cy="979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No '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getTime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' method!  The clock </a:t>
            </a:r>
            <a:r>
              <a:rPr lang="en-US" b="1" i="1" dirty="0">
                <a:solidFill>
                  <a:srgbClr val="FF0000"/>
                </a:solidFill>
                <a:latin typeface="Ink Free" panose="03080402000500000000" pitchFamily="66" charset="0"/>
              </a:rPr>
              <a:t>pushes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information to the observers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BB75B-AAE8-46B5-BF69-E392D2E47BBA}"/>
              </a:ext>
            </a:extLst>
          </p:cNvPr>
          <p:cNvSpPr/>
          <p:nvPr/>
        </p:nvSpPr>
        <p:spPr>
          <a:xfrm>
            <a:off x="8610600" y="2282850"/>
            <a:ext cx="3035507" cy="41398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 protocol is: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When the clock ticks, it sends an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onTick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message with the current time to each subscriber (observer)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When the clock resets, it sends an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onReset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message to each subscriber.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When a new subscriber registers, the clock responds by sending it an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onTick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message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78B394-1D18-4015-863D-5A3E9263CE6C}"/>
              </a:ext>
            </a:extLst>
          </p:cNvPr>
          <p:cNvSpPr/>
          <p:nvPr/>
        </p:nvSpPr>
        <p:spPr>
          <a:xfrm>
            <a:off x="5282786" y="5592155"/>
            <a:ext cx="3035507" cy="979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Names like '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onTick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' are typical for methods in the 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292617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A97B-7A4C-4435-A3F4-F3C2E081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6B614-8A24-488E-BD75-EA0C9B58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ED82B9-9DD3-48BA-867A-7A86F72EB352}"/>
              </a:ext>
            </a:extLst>
          </p:cNvPr>
          <p:cNvSpPr/>
          <p:nvPr/>
        </p:nvSpPr>
        <p:spPr>
          <a:xfrm>
            <a:off x="838200" y="1521026"/>
            <a:ext cx="1043440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Clock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IPublishingClock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clock functionality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tick () {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.clockTime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++;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.publishTickEvent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reset() {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.clockTime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.publishResetEvent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observers :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ClockObserver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register responds with the current time, so the observer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will be initialized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subscribe(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obs:ClockObserver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): void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.observers.push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obs.onTick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.clockTime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publishTickEvent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.observers.forEach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obs.onTick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.clockTime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)})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publishResetEvent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.observers.forEach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obs.onReset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()})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02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22BB-1167-4EEA-9E57-3F22D012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vs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AF52-9181-4FC2-A446-41F0541E2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simple model (like the one in singleton), a client </a:t>
            </a:r>
            <a:r>
              <a:rPr lang="en-US" dirty="0">
                <a:solidFill>
                  <a:srgbClr val="FF0000"/>
                </a:solidFill>
              </a:rPr>
              <a:t>pulled</a:t>
            </a:r>
            <a:r>
              <a:rPr lang="en-US" dirty="0"/>
              <a:t> information from the clock.</a:t>
            </a:r>
          </a:p>
          <a:p>
            <a:r>
              <a:rPr lang="en-US" dirty="0"/>
              <a:t>In the observer model, the clock </a:t>
            </a:r>
            <a:r>
              <a:rPr lang="en-US" dirty="0">
                <a:solidFill>
                  <a:srgbClr val="FF0000"/>
                </a:solidFill>
              </a:rPr>
              <a:t>pushes</a:t>
            </a:r>
            <a:r>
              <a:rPr lang="en-US" dirty="0"/>
              <a:t> information to its clients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AA828-4C22-4D1E-94CC-A7A056DD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CDA114-2470-496B-A209-C4AC09828E0B}"/>
              </a:ext>
            </a:extLst>
          </p:cNvPr>
          <p:cNvSpPr/>
          <p:nvPr/>
        </p:nvSpPr>
        <p:spPr>
          <a:xfrm>
            <a:off x="8610600" y="2092083"/>
            <a:ext cx="3035507" cy="979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Exercise: Draw UML sequence diagrams for the simple clock and for the publishing clock.</a:t>
            </a:r>
          </a:p>
        </p:txBody>
      </p:sp>
    </p:spTree>
    <p:extLst>
      <p:ext uri="{BB962C8B-B14F-4D97-AF65-F5344CB8AC3E}">
        <p14:creationId xmlns:p14="http://schemas.microsoft.com/office/powerpoint/2010/main" val="360693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92DA-F12D-4736-BD0D-48F66FDD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3C3B-558F-4773-995D-D81F42B51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hierarchical structure, and there are many operations that will need to traverse it.</a:t>
            </a:r>
          </a:p>
          <a:p>
            <a:r>
              <a:rPr lang="en-US" dirty="0"/>
              <a:t>You don't know in advance what those operations will be.</a:t>
            </a:r>
          </a:p>
          <a:p>
            <a:r>
              <a:rPr lang="en-US" dirty="0"/>
              <a:t>But each operation can be implemented imperatively, perhaps by accumulating the answer in some variable.</a:t>
            </a:r>
          </a:p>
          <a:p>
            <a:r>
              <a:rPr lang="en-US" dirty="0"/>
              <a:t>Also, you'd like to keep the internal organization of each node in the structure hidden from the operation.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240F-B78E-416F-A09B-6D7B8AC4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00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A1F-7882-44C1-9285-4E97526C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Visitor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5F4E-F92B-4A14-AB18-88541F61B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each operation as a class, with a method for each kind of node you have.</a:t>
            </a:r>
          </a:p>
          <a:p>
            <a:r>
              <a:rPr lang="en-US" dirty="0"/>
              <a:t>To invoke the operation, create a new object of the Visitor class. </a:t>
            </a:r>
          </a:p>
          <a:p>
            <a:r>
              <a:rPr lang="en-US" dirty="0"/>
              <a:t>Then send the visitor to the node.</a:t>
            </a:r>
          </a:p>
          <a:p>
            <a:r>
              <a:rPr lang="en-US" dirty="0"/>
              <a:t>The node calls back the appropriate method of the visitor, and then sends the visitor on to each of its children.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BAF8-11B2-4665-AB5A-27570460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A9DA88-1E5E-483E-9AFB-303D988B82EB}"/>
              </a:ext>
            </a:extLst>
          </p:cNvPr>
          <p:cNvSpPr/>
          <p:nvPr/>
        </p:nvSpPr>
        <p:spPr>
          <a:xfrm>
            <a:off x="8820462" y="1582416"/>
            <a:ext cx="3035507" cy="913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This is called the </a:t>
            </a:r>
            <a:r>
              <a:rPr lang="en-US" sz="2400" b="1" dirty="0">
                <a:solidFill>
                  <a:srgbClr val="FF0000"/>
                </a:solidFill>
                <a:latin typeface="Ink Free" panose="03080402000500000000" pitchFamily="66" charset="0"/>
              </a:rPr>
              <a:t>Visitor</a:t>
            </a: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 class.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D268D6-0D87-4F76-A99E-6F62656BEEEF}"/>
              </a:ext>
            </a:extLst>
          </p:cNvPr>
          <p:cNvSpPr/>
          <p:nvPr/>
        </p:nvSpPr>
        <p:spPr>
          <a:xfrm>
            <a:off x="8820461" y="2734459"/>
            <a:ext cx="3035507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Let's call that the </a:t>
            </a:r>
            <a:r>
              <a:rPr lang="en-US" sz="2400" b="1" dirty="0">
                <a:solidFill>
                  <a:srgbClr val="FF0000"/>
                </a:solidFill>
                <a:latin typeface="Ink Free" panose="03080402000500000000" pitchFamily="66" charset="0"/>
              </a:rPr>
              <a:t>visitor</a:t>
            </a: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 (with a small v).</a:t>
            </a:r>
          </a:p>
        </p:txBody>
      </p:sp>
    </p:spTree>
    <p:extLst>
      <p:ext uri="{BB962C8B-B14F-4D97-AF65-F5344CB8AC3E}">
        <p14:creationId xmlns:p14="http://schemas.microsoft.com/office/powerpoint/2010/main" val="211012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7921-EC56-476C-A555-2B05085E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apply this to the shapes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96C8A-D974-43FC-9D15-77A948CE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37558-1DF4-447F-A1DD-4819448693F9}"/>
              </a:ext>
            </a:extLst>
          </p:cNvPr>
          <p:cNvSpPr/>
          <p:nvPr/>
        </p:nvSpPr>
        <p:spPr>
          <a:xfrm>
            <a:off x="838199" y="1643259"/>
            <a:ext cx="85081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operates on a 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node itself is responsible for invoking the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visitor on its descendants, if any.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ShapeVisitor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visitCircle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c:Circle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 void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visitSquare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sq:Square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 void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visitCompound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c:Compound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 void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 Shape is any class that will accept a Shape Visitor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Shape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calls back the appropriate method of the visitor.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also sends the visitor to each child of the shape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accept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v:ShapeVisitor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void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26FB25-E323-4DEC-85BC-C61340F86A8A}"/>
              </a:ext>
            </a:extLst>
          </p:cNvPr>
          <p:cNvSpPr/>
          <p:nvPr/>
        </p:nvSpPr>
        <p:spPr>
          <a:xfrm>
            <a:off x="8715265" y="3643181"/>
            <a:ext cx="3035507" cy="24802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I think 'accept' is a terrible name for this, but it's what everybody calls it.  So if you see a method called 'accept' or '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acceptVisitor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' in a codebase, that probably means that there's a visitor pattern here. </a:t>
            </a:r>
          </a:p>
        </p:txBody>
      </p:sp>
    </p:spTree>
    <p:extLst>
      <p:ext uri="{BB962C8B-B14F-4D97-AF65-F5344CB8AC3E}">
        <p14:creationId xmlns:p14="http://schemas.microsoft.com/office/powerpoint/2010/main" val="427999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0DA9-8485-4CAF-AF7B-534F59A8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shape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33E60-FD0E-448A-9BB9-B0A25455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7826B1-8EE3-4693-8D3C-7CEBA6792290}"/>
              </a:ext>
            </a:extLst>
          </p:cNvPr>
          <p:cNvSpPr/>
          <p:nvPr/>
        </p:nvSpPr>
        <p:spPr>
          <a:xfrm>
            <a:off x="1016832" y="1643162"/>
            <a:ext cx="82395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Compound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Shape {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accept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v:ShapeVisitor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apply the visitor using in-order traversal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.back.accept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v.visitCompound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.front.accept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(v)}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front:Shape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back:Shape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getFront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: Shape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.front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() : Shape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81F99D-5BED-4600-8597-0F1BAD4FB175}"/>
              </a:ext>
            </a:extLst>
          </p:cNvPr>
          <p:cNvSpPr/>
          <p:nvPr/>
        </p:nvSpPr>
        <p:spPr>
          <a:xfrm>
            <a:off x="8782987" y="3814337"/>
            <a:ext cx="3035507" cy="2907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 front and back properties are private to preserve encapsulation.</a:t>
            </a:r>
          </a:p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We need getters to make their values available to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v.visitCompound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.   Or you could make them public if you wanted to allow the visitor (or anybody else) to change them.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99181C-7127-41CA-9306-0ACD38E6810D}"/>
              </a:ext>
            </a:extLst>
          </p:cNvPr>
          <p:cNvSpPr/>
          <p:nvPr/>
        </p:nvSpPr>
        <p:spPr>
          <a:xfrm>
            <a:off x="8782986" y="607855"/>
            <a:ext cx="3035507" cy="2907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When a Compound accepts a visitor, it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Passes the visitor on to its back.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Sends itself to the appropriate method of the visitor for local processing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Passes the visitor on its front.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B7B875-2E35-4127-97ED-FBCDB549394D}"/>
              </a:ext>
            </a:extLst>
          </p:cNvPr>
          <p:cNvSpPr/>
          <p:nvPr/>
        </p:nvSpPr>
        <p:spPr>
          <a:xfrm>
            <a:off x="5458916" y="2877451"/>
            <a:ext cx="3035507" cy="36732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It's up to the node to decide the order in which these operations happen.  This order is called </a:t>
            </a:r>
            <a:r>
              <a:rPr lang="en-US" b="1" dirty="0">
                <a:solidFill>
                  <a:srgbClr val="FF0000"/>
                </a:solidFill>
                <a:latin typeface="Ink Free" panose="03080402000500000000" pitchFamily="66" charset="0"/>
              </a:rPr>
              <a:t>in-order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traversal.  Other possible orders are called </a:t>
            </a:r>
            <a:r>
              <a:rPr lang="en-US" b="1" dirty="0">
                <a:solidFill>
                  <a:srgbClr val="FF0000"/>
                </a:solidFill>
                <a:latin typeface="Ink Free" panose="03080402000500000000" pitchFamily="66" charset="0"/>
              </a:rPr>
              <a:t>pre-order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, and </a:t>
            </a:r>
            <a:r>
              <a:rPr lang="en-US" b="1" dirty="0">
                <a:solidFill>
                  <a:srgbClr val="FF0000"/>
                </a:solidFill>
                <a:latin typeface="Ink Free" panose="03080402000500000000" pitchFamily="66" charset="0"/>
              </a:rPr>
              <a:t>post-order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You should have learned what those mean back in your data structures class.  If you didn't, go look it up.  It's important vocabulary for any computer scientist.</a:t>
            </a:r>
          </a:p>
        </p:txBody>
      </p:sp>
    </p:spTree>
    <p:extLst>
      <p:ext uri="{BB962C8B-B14F-4D97-AF65-F5344CB8AC3E}">
        <p14:creationId xmlns:p14="http://schemas.microsoft.com/office/powerpoint/2010/main" val="267434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able to:</a:t>
            </a:r>
          </a:p>
          <a:p>
            <a:pPr lvl="1"/>
            <a:r>
              <a:rPr lang="en-US" dirty="0"/>
              <a:t>Explain and illustrate the following patterns</a:t>
            </a:r>
          </a:p>
          <a:p>
            <a:pPr lvl="2"/>
            <a:r>
              <a:rPr lang="en-US" dirty="0"/>
              <a:t>Singleton</a:t>
            </a:r>
          </a:p>
          <a:p>
            <a:pPr lvl="2"/>
            <a:r>
              <a:rPr lang="en-US" dirty="0"/>
              <a:t>Observer</a:t>
            </a:r>
          </a:p>
          <a:p>
            <a:pPr lvl="2"/>
            <a:r>
              <a:rPr lang="en-US" dirty="0"/>
              <a:t>Visitor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3CCE-C032-4AF6-94D3-B0FF4196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visitor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50A0A-2421-42A5-92CF-B217D4FE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3A69D-33F3-46BE-80B4-F2CBC288AAAA}"/>
              </a:ext>
            </a:extLst>
          </p:cNvPr>
          <p:cNvSpPr/>
          <p:nvPr/>
        </p:nvSpPr>
        <p:spPr>
          <a:xfrm>
            <a:off x="838200" y="1463280"/>
            <a:ext cx="978982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creates a list of all the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ScreenPositions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in the shape that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it visits.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retrieve the final answer with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getPositions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ListPositionsVisitor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ShapeVisitor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 a list in which to accumulate the positions as we find them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positions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ScreenPosition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= []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 for Circle or Square, accumulate their position in the 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visitCircle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c:Circle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.positions.push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c.getPos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visitSquare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sq:Square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.positions.push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sq.getPos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 Compound does not have a position, so there's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nothing to do here.  The node will be responsible for visiting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 its children. In any case, the accept method does all the work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visitCompound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c:Compound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 report the results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getPositions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.positions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0B6CE-CE54-47E9-9D64-315E2284FCDD}"/>
              </a:ext>
            </a:extLst>
          </p:cNvPr>
          <p:cNvSpPr/>
          <p:nvPr/>
        </p:nvSpPr>
        <p:spPr>
          <a:xfrm>
            <a:off x="8794230" y="529751"/>
            <a:ext cx="3035507" cy="2708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IMPORTANT: Here the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visitCircle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method can be sure that its argument is a Circle, not just a Shape. So we can be sure it has a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getPos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method.  If we only knew that c was a Shape, we couldn't be sure that it had such a method.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238AF-50A9-4527-AA44-E8BBB015878A}"/>
              </a:ext>
            </a:extLst>
          </p:cNvPr>
          <p:cNvSpPr/>
          <p:nvPr/>
        </p:nvSpPr>
        <p:spPr>
          <a:xfrm>
            <a:off x="8318293" y="5397232"/>
            <a:ext cx="3035507" cy="979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Exercise: Draw UML sequence diagrams for the invocation of a visitor</a:t>
            </a:r>
          </a:p>
        </p:txBody>
      </p:sp>
    </p:spTree>
    <p:extLst>
      <p:ext uri="{BB962C8B-B14F-4D97-AF65-F5344CB8AC3E}">
        <p14:creationId xmlns:p14="http://schemas.microsoft.com/office/powerpoint/2010/main" val="407152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8245-F3D7-4470-9D1A-6E210210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this up as a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59E1-1087-4C2B-AB5B-BE6FE7FB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1247C-0558-4D7B-A7AA-C3AD478EFED4}"/>
              </a:ext>
            </a:extLst>
          </p:cNvPr>
          <p:cNvSpPr/>
          <p:nvPr/>
        </p:nvSpPr>
        <p:spPr>
          <a:xfrm>
            <a:off x="960253" y="1810787"/>
            <a:ext cx="75775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given a Shape, returns a list of all the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ScreenPositions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in the Shape.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shape2list(shape: Shape):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ScreenPosition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ListPositionsVisitor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shape.accept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newVisitor.getPositions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48957-23FB-493F-988C-164C6A696AEE}"/>
              </a:ext>
            </a:extLst>
          </p:cNvPr>
          <p:cNvSpPr/>
          <p:nvPr/>
        </p:nvSpPr>
        <p:spPr>
          <a:xfrm>
            <a:off x="8399214" y="2670216"/>
            <a:ext cx="3035507" cy="979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Exercise: Draw UML sequence diagrams for the invocation of a visitor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9CCF0-BC14-4491-BE87-BB98167EA444}"/>
              </a:ext>
            </a:extLst>
          </p:cNvPr>
          <p:cNvSpPr/>
          <p:nvPr/>
        </p:nvSpPr>
        <p:spPr>
          <a:xfrm>
            <a:off x="8011789" y="277434"/>
            <a:ext cx="1544904" cy="10537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DRY!!</a:t>
            </a:r>
          </a:p>
        </p:txBody>
      </p:sp>
    </p:spTree>
    <p:extLst>
      <p:ext uri="{BB962C8B-B14F-4D97-AF65-F5344CB8AC3E}">
        <p14:creationId xmlns:p14="http://schemas.microsoft.com/office/powerpoint/2010/main" val="360514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BA29-F007-43BA-B23E-404D6C1F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B1A-C267-4560-91C8-1BA17498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570856"/>
          </a:xfrm>
        </p:spPr>
        <p:txBody>
          <a:bodyPr>
            <a:normAutofit/>
          </a:bodyPr>
          <a:lstStyle/>
          <a:p>
            <a:r>
              <a:rPr lang="en-US" dirty="0"/>
              <a:t>The node could return some of its fields, or hide others from the visitor.</a:t>
            </a:r>
          </a:p>
          <a:p>
            <a:r>
              <a:rPr lang="en-US" dirty="0"/>
              <a:t>It's also possible to have visitors that return values, by writing something like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getting the types right requires some care– look at the example code if you want to see how it's done.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6340F-390E-413A-B9B3-A58AB206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ED249-6079-42F8-86BF-AA7ABCB42B38}"/>
              </a:ext>
            </a:extLst>
          </p:cNvPr>
          <p:cNvSpPr/>
          <p:nvPr/>
        </p:nvSpPr>
        <p:spPr>
          <a:xfrm>
            <a:off x="1733873" y="34290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ShapeVisitor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&lt;T&gt;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visitCircle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c:Circle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 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visitSquare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sq:Square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 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visitCompound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c:Compound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 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034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 explain and illustrate the following patterns:</a:t>
            </a:r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Observer</a:t>
            </a:r>
          </a:p>
          <a:p>
            <a:pPr lvl="1"/>
            <a:r>
              <a:rPr lang="en-US" dirty="0"/>
              <a:t>Visitor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7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 steps...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to class armed with questions.</a:t>
            </a:r>
          </a:p>
          <a:p>
            <a:r>
              <a:rPr lang="en-US" dirty="0"/>
              <a:t>Next week, we'll zoom out to even larger program structures and talk about software architectures.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6413D4-42C4-4A95-87E8-71F645F34672}"/>
              </a:ext>
            </a:extLst>
          </p:cNvPr>
          <p:cNvSpPr/>
          <p:nvPr/>
        </p:nvSpPr>
        <p:spPr>
          <a:xfrm>
            <a:off x="757002" y="2424150"/>
            <a:ext cx="8192125" cy="2503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C0ABB-65A5-4BE1-8047-DD1A1F0E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Definition of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22BB-F3A1-4B22-A498-6FA7DCEE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Alexander says: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"Each pattern describes a problem which occurs over and over again in our environment, and then describes the core of the solution to that problem, in such a way that you can use this solution a million times over, without ever doing it the same way twice"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53151-851E-41B2-89D1-984E71C3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32DC-920E-4D61-976E-326C7FD8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Design Patterns are Controversial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37413-4609-4E08-8C28-50C6EFEB8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there are endless debates about whether a given piece of code is or is not an instance of a particular pattern.</a:t>
            </a:r>
          </a:p>
          <a:p>
            <a:r>
              <a:rPr lang="en-US" dirty="0"/>
              <a:t>We are just not going to get into that.</a:t>
            </a:r>
          </a:p>
          <a:p>
            <a:pPr lvl="1"/>
            <a:r>
              <a:rPr lang="en-US" dirty="0"/>
              <a:t>But keep your 5004/5010 notes close at hand.</a:t>
            </a:r>
          </a:p>
          <a:p>
            <a:r>
              <a:rPr lang="en-US" dirty="0"/>
              <a:t>These patterns are tools in your toolbox.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FA90A-2A36-40AB-84F6-3146302C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6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7677-8124-4C53-974E-7014E9CE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make sure there is only one instance of a particular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C4F2-BD40-488C-9C81-D5BDC0E0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examples:</a:t>
            </a:r>
          </a:p>
          <a:p>
            <a:pPr lvl="1"/>
            <a:r>
              <a:rPr lang="en-US" dirty="0"/>
              <a:t>a clock</a:t>
            </a:r>
          </a:p>
          <a:p>
            <a:pPr lvl="1"/>
            <a:r>
              <a:rPr lang="en-US" dirty="0"/>
              <a:t>a storage allocator</a:t>
            </a:r>
          </a:p>
          <a:p>
            <a:pPr lvl="1"/>
            <a:r>
              <a:rPr lang="en-US" dirty="0"/>
              <a:t>a generator for unique identifiers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A8FB7-7B06-4CE9-BA7A-11F948B5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029B-711A-4652-8546-28EC9202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Singleton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E5EB-7ED0-4572-ADA5-8FAA5DB9D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do this in stages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08A8F-C025-4628-A9D8-304FADEF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6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6F4A-D1E6-4AEA-B2E5-B24A1C65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9B161-3843-4A43-8096-FF92298C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3E27FB-FBF0-46F6-852D-59440569E32F}"/>
              </a:ext>
            </a:extLst>
          </p:cNvPr>
          <p:cNvSpPr/>
          <p:nvPr/>
        </p:nvSpPr>
        <p:spPr>
          <a:xfrm>
            <a:off x="838200" y="1500160"/>
            <a:ext cx="74363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IClock 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reset the tick counter to 0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reset(): void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increment the tick counter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tick(): void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returns the number of ticks since the last reset.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currentTime(): number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9009CE-53DC-449D-A5C6-978B7A913ED2}"/>
              </a:ext>
            </a:extLst>
          </p:cNvPr>
          <p:cNvSpPr/>
          <p:nvPr/>
        </p:nvSpPr>
        <p:spPr>
          <a:xfrm>
            <a:off x="838200" y="3871290"/>
            <a:ext cx="6934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Clock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ticks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reset():void {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.ticks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tick():void {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.ticks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():number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.ticks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0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AB80-F2CA-4313-9034-CDA2FA9A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Clock Factory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FF8D7-C57D-4CFA-9483-7DEB0E66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8FEDF-64CB-4E59-A548-545A3F6B1B1D}"/>
              </a:ext>
            </a:extLst>
          </p:cNvPr>
          <p:cNvSpPr/>
          <p:nvPr/>
        </p:nvSpPr>
        <p:spPr>
          <a:xfrm>
            <a:off x="838200" y="1690670"/>
            <a:ext cx="87480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FactoryMadeClock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ticks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reset():void {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.ticks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tick():void {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.ticks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():number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.ticks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no need to instantiate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ClockFactory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just say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ClockFactory.getClock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ClockFactory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FactoryMadeClock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3F39B4-0F44-4072-9538-5299BEDBBC2F}"/>
              </a:ext>
            </a:extLst>
          </p:cNvPr>
          <p:cNvSpPr/>
          <p:nvPr/>
        </p:nvSpPr>
        <p:spPr>
          <a:xfrm>
            <a:off x="6580682" y="5011987"/>
            <a:ext cx="5332771" cy="1526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This is an instance of the </a:t>
            </a:r>
            <a:r>
              <a:rPr lang="en-US" b="1" dirty="0">
                <a:solidFill>
                  <a:srgbClr val="FF0000"/>
                </a:solidFill>
                <a:latin typeface="Ink Free" panose="03080402000500000000" pitchFamily="66" charset="0"/>
              </a:rPr>
              <a:t>Factory Pattern 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(yet another pattern whose name you should know).</a:t>
            </a:r>
          </a:p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This pattern doesn't add much value here, but it would be helpful if you were building something more complicated, e.g. an Amazon product listing.</a:t>
            </a:r>
            <a:endParaRPr lang="en-US" b="1" dirty="0">
              <a:solidFill>
                <a:srgbClr val="FF0000"/>
              </a:solidFill>
              <a:latin typeface="Ink Free" panose="03080402000500000000" pitchFamily="66" charset="0"/>
            </a:endParaRP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FE4119-4D61-446A-A0EB-0C3005B754C9}"/>
              </a:ext>
            </a:extLst>
          </p:cNvPr>
          <p:cNvSpPr/>
          <p:nvPr/>
        </p:nvSpPr>
        <p:spPr>
          <a:xfrm>
            <a:off x="8877946" y="2953858"/>
            <a:ext cx="3035507" cy="979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Note that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getClock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is static, so you don't need to instantiate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ClockFactory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90AC8A-620D-4020-BA9C-8F02EA570739}"/>
              </a:ext>
            </a:extLst>
          </p:cNvPr>
          <p:cNvSpPr/>
          <p:nvPr/>
        </p:nvSpPr>
        <p:spPr>
          <a:xfrm>
            <a:off x="8877947" y="1780672"/>
            <a:ext cx="3035507" cy="979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calling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ClockFactory.getClock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() returns a new clock</a:t>
            </a:r>
          </a:p>
        </p:txBody>
      </p:sp>
    </p:spTree>
    <p:extLst>
      <p:ext uri="{BB962C8B-B14F-4D97-AF65-F5344CB8AC3E}">
        <p14:creationId xmlns:p14="http://schemas.microsoft.com/office/powerpoint/2010/main" val="313133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7FE7-2AC5-498C-B252-176A9A82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Singleton Clock Factory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AD90B-D117-4090-B03A-15429357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F0704-F478-49AE-A55B-A2EEC6501B38}"/>
              </a:ext>
            </a:extLst>
          </p:cNvPr>
          <p:cNvSpPr/>
          <p:nvPr/>
        </p:nvSpPr>
        <p:spPr>
          <a:xfrm>
            <a:off x="838200" y="1607061"/>
            <a:ext cx="93176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Clock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..same as before..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SingletonClockFactory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Clock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theClock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IClock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first-time-through hack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SingletonClockFactory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theClock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SingletonClockFactory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theClock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Clock()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SingletonClockFactory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theClock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93214-4FDE-4129-B85E-74866F7E9D2A}"/>
              </a:ext>
            </a:extLst>
          </p:cNvPr>
          <p:cNvSpPr/>
          <p:nvPr/>
        </p:nvSpPr>
        <p:spPr>
          <a:xfrm>
            <a:off x="7120329" y="3001760"/>
            <a:ext cx="3035507" cy="979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Make the constructor private so that no one can instantiate it with 'new'.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81E991-003C-4D6D-9C7F-F77062EFD6B4}"/>
              </a:ext>
            </a:extLst>
          </p:cNvPr>
          <p:cNvSpPr/>
          <p:nvPr/>
        </p:nvSpPr>
        <p:spPr>
          <a:xfrm>
            <a:off x="8718052" y="5048812"/>
            <a:ext cx="3035507" cy="979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 details of this first-time-through hack are highly language-dependent.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2EEF6-365E-46A5-91A2-AAC8DB561E94}"/>
              </a:ext>
            </a:extLst>
          </p:cNvPr>
          <p:cNvSpPr/>
          <p:nvPr/>
        </p:nvSpPr>
        <p:spPr>
          <a:xfrm>
            <a:off x="7599401" y="1117088"/>
            <a:ext cx="3365904" cy="979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Like the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ClockFactory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, but this one cheats and only makes one clock.</a:t>
            </a:r>
          </a:p>
        </p:txBody>
      </p:sp>
    </p:spTree>
    <p:extLst>
      <p:ext uri="{BB962C8B-B14F-4D97-AF65-F5344CB8AC3E}">
        <p14:creationId xmlns:p14="http://schemas.microsoft.com/office/powerpoint/2010/main" val="376528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7614</TotalTime>
  <Words>2522</Words>
  <Application>Microsoft Office PowerPoint</Application>
  <PresentationFormat>Widescreen</PresentationFormat>
  <Paragraphs>271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Consolas</vt:lpstr>
      <vt:lpstr>Verdana</vt:lpstr>
      <vt:lpstr>Ink Free</vt:lpstr>
      <vt:lpstr>Arial</vt:lpstr>
      <vt:lpstr>Office Theme</vt:lpstr>
      <vt:lpstr>CS 4350: Fundamentals of Software Engineering CS 5500: Foundations of Software Engineering  Lesson 2.4 Design Patterns (Part 2)</vt:lpstr>
      <vt:lpstr>Learning Objectives for this Lesson</vt:lpstr>
      <vt:lpstr>Review: Definition of a Pattern</vt:lpstr>
      <vt:lpstr>Review: Design Patterns are Controversial</vt:lpstr>
      <vt:lpstr>Problem: make sure there is only one instance of a particular class</vt:lpstr>
      <vt:lpstr>Solution: The Singleton Pattern</vt:lpstr>
      <vt:lpstr>A Simple Clock</vt:lpstr>
      <vt:lpstr>A Clock Factory</vt:lpstr>
      <vt:lpstr>A Singleton Clock Factory</vt:lpstr>
      <vt:lpstr>Let's test this...</vt:lpstr>
      <vt:lpstr>Problem</vt:lpstr>
      <vt:lpstr>Solution: The Observer Pattern</vt:lpstr>
      <vt:lpstr>Interfaces</vt:lpstr>
      <vt:lpstr>The Clock</vt:lpstr>
      <vt:lpstr>Push vs Pull</vt:lpstr>
      <vt:lpstr>Last Problem</vt:lpstr>
      <vt:lpstr>Solution: The Visitor Pattern</vt:lpstr>
      <vt:lpstr>Let's apply this to the shapes example</vt:lpstr>
      <vt:lpstr>A typical shape definition</vt:lpstr>
      <vt:lpstr>A typical visitor</vt:lpstr>
      <vt:lpstr>Packaging this up as a function</vt:lpstr>
      <vt:lpstr>Many variations</vt:lpstr>
      <vt:lpstr>Review: Learning Objectives for this Lesson</vt:lpstr>
      <vt:lpstr>Next steps...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172</cp:revision>
  <dcterms:created xsi:type="dcterms:W3CDTF">2021-01-07T15:19:22Z</dcterms:created>
  <dcterms:modified xsi:type="dcterms:W3CDTF">2021-01-24T17:05:36Z</dcterms:modified>
</cp:coreProperties>
</file>