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8" r:id="rId4"/>
    <p:sldId id="259" r:id="rId5"/>
    <p:sldId id="264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542" autoAdjust="0"/>
  </p:normalViewPr>
  <p:slideViewPr>
    <p:cSldViewPr snapToGrid="0">
      <p:cViewPr>
        <p:scale>
          <a:sx n="148" d="100"/>
          <a:sy n="148" d="100"/>
        </p:scale>
        <p:origin x="281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 smtClean="0"/>
              <a:t>Reported Incidents</a:t>
            </a:r>
            <a:endParaRPr lang="en-US" dirty="0"/>
          </a:p>
        </c:rich>
      </c:tx>
      <c:layout>
        <c:manualLayout>
          <c:xMode val="edge"/>
          <c:yMode val="edge"/>
          <c:x val="0.1988129173115060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83750048225397"/>
          <c:y val="0.28378076049002204"/>
          <c:w val="0.81899021587629239"/>
          <c:h val="0.60585790433646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863</c:v>
                </c:pt>
                <c:pt idx="1">
                  <c:v>783</c:v>
                </c:pt>
                <c:pt idx="2">
                  <c:v>847</c:v>
                </c:pt>
                <c:pt idx="3">
                  <c:v>926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2D-4C7D-8605-E6FA0F9C8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5387648"/>
        <c:axId val="140985472"/>
      </c:barChart>
      <c:catAx>
        <c:axId val="1653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85472"/>
        <c:crosses val="autoZero"/>
        <c:auto val="1"/>
        <c:lblAlgn val="ctr"/>
        <c:lblOffset val="100"/>
        <c:noMultiLvlLbl val="0"/>
      </c:catAx>
      <c:valAx>
        <c:axId val="140985472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8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Police Officers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973051778151267"/>
          <c:y val="0.30313560706552484"/>
          <c:w val="0.83752041973313285"/>
          <c:h val="0.60585805734137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207</c:v>
                </c:pt>
                <c:pt idx="1">
                  <c:v>208</c:v>
                </c:pt>
                <c:pt idx="2">
                  <c:v>197</c:v>
                </c:pt>
                <c:pt idx="3">
                  <c:v>223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B9-4FC2-88C5-345D1DD75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0945664"/>
        <c:axId val="140951552"/>
      </c:barChart>
      <c:catAx>
        <c:axId val="14094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51552"/>
        <c:crosses val="autoZero"/>
        <c:auto val="1"/>
        <c:lblAlgn val="ctr"/>
        <c:lblOffset val="100"/>
        <c:noMultiLvlLbl val="0"/>
      </c:catAx>
      <c:valAx>
        <c:axId val="140951552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4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dirty="0"/>
              <a:t>Officer Overtime</a:t>
            </a:r>
            <a:r>
              <a:rPr lang="en-US" sz="2130" baseline="0" dirty="0"/>
              <a:t> Wages</a:t>
            </a:r>
            <a:endParaRPr lang="en-US" sz="2130" dirty="0"/>
          </a:p>
        </c:rich>
      </c:tx>
      <c:layout>
        <c:manualLayout>
          <c:xMode val="edge"/>
          <c:yMode val="edge"/>
          <c:x val="0.23129891942877001"/>
          <c:y val="1.548388669940228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2.508</c:v>
                </c:pt>
                <c:pt idx="1">
                  <c:v>2.7229999999999999</c:v>
                </c:pt>
                <c:pt idx="2">
                  <c:v>2.9449999999999998</c:v>
                </c:pt>
                <c:pt idx="3">
                  <c:v>3.109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51-410B-A42D-F003B56B6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1059584"/>
        <c:axId val="141061120"/>
      </c:barChart>
      <c:catAx>
        <c:axId val="14105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61120"/>
        <c:crosses val="autoZero"/>
        <c:auto val="1"/>
        <c:lblAlgn val="ctr"/>
        <c:lblOffset val="100"/>
        <c:noMultiLvlLbl val="0"/>
      </c:catAx>
      <c:valAx>
        <c:axId val="14106112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Millions of Dollars</a:t>
                </a:r>
              </a:p>
            </c:rich>
          </c:tx>
          <c:layout>
            <c:manualLayout>
              <c:xMode val="edge"/>
              <c:yMode val="edge"/>
              <c:x val="1.7679365459948582E-2"/>
              <c:y val="0.3859208231085355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anchor="ctr" anchorCtr="0"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Police Force Turnover Rate</a:t>
            </a:r>
          </a:p>
        </c:rich>
      </c:tx>
      <c:layout>
        <c:manualLayout>
          <c:xMode val="edge"/>
          <c:yMode val="edge"/>
          <c:x val="0.1396217890796437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11.86</c:v>
                </c:pt>
                <c:pt idx="1">
                  <c:v>18.3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28-4D6C-8212-E315DF5EA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1097600"/>
        <c:axId val="141156736"/>
      </c:barChart>
      <c:catAx>
        <c:axId val="14109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56736"/>
        <c:crosses val="autoZero"/>
        <c:auto val="1"/>
        <c:lblAlgn val="ctr"/>
        <c:lblOffset val="100"/>
        <c:noMultiLvlLbl val="0"/>
      </c:catAx>
      <c:valAx>
        <c:axId val="141156736"/>
        <c:scaling>
          <c:orientation val="minMax"/>
          <c:max val="2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9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Police Officer Turnover Rate</a:t>
            </a:r>
          </a:p>
        </c:rich>
      </c:tx>
      <c:layout>
        <c:manualLayout>
          <c:xMode val="edge"/>
          <c:yMode val="edge"/>
          <c:x val="0.1396217890796437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372393892328768E-2"/>
          <c:y val="0.18119723714504987"/>
          <c:w val="0.88954246597017783"/>
          <c:h val="0.72091327705295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14.74</c:v>
                </c:pt>
                <c:pt idx="1">
                  <c:v>20.95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EA-4459-AAA2-75B0B816D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1394304"/>
        <c:axId val="141395840"/>
      </c:barChart>
      <c:catAx>
        <c:axId val="14139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95840"/>
        <c:crosses val="autoZero"/>
        <c:auto val="1"/>
        <c:lblAlgn val="ctr"/>
        <c:lblOffset val="100"/>
        <c:noMultiLvlLbl val="0"/>
      </c:catAx>
      <c:valAx>
        <c:axId val="14139584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9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0.58832</cdr:x>
      <cdr:y>0.28505</cdr:y>
    </cdr:from>
    <cdr:to>
      <cdr:x>0.86754</cdr:x>
      <cdr:y>0.39665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="" xmlns:a16="http://schemas.microsoft.com/office/drawing/2014/main" id="{6A16EBDC-DB77-48D9-9569-0984E5892DA7}"/>
            </a:ext>
          </a:extLst>
        </cdr:cNvPr>
        <cdr:cNvSpPr txBox="1"/>
      </cdr:nvSpPr>
      <cdr:spPr>
        <a:xfrm xmlns:a="http://schemas.openxmlformats.org/drawingml/2006/main">
          <a:off x="2272136" y="935209"/>
          <a:ext cx="1078368" cy="3661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/>
            <a:t>847</a:t>
          </a:r>
        </a:p>
      </cdr:txBody>
    </cdr:sp>
  </cdr:relSizeAnchor>
  <cdr:relSizeAnchor xmlns:cdr="http://schemas.openxmlformats.org/drawingml/2006/chartDrawing">
    <cdr:from>
      <cdr:x>0.17629</cdr:x>
      <cdr:y>0.27517</cdr:y>
    </cdr:from>
    <cdr:to>
      <cdr:x>0.36579</cdr:x>
      <cdr:y>0.38774</cdr:y>
    </cdr:to>
    <cdr:sp macro="" textlink="">
      <cdr:nvSpPr>
        <cdr:cNvPr id="3" name="TextBox 13">
          <a:extLst xmlns:a="http://schemas.openxmlformats.org/drawingml/2006/main">
            <a:ext uri="{FF2B5EF4-FFF2-40B4-BE49-F238E27FC236}">
              <a16:creationId xmlns="" xmlns:a16="http://schemas.microsoft.com/office/drawing/2014/main" id="{2D1D9F3E-C7B4-4DF7-B3EA-3CCB26C809FB}"/>
            </a:ext>
          </a:extLst>
        </cdr:cNvPr>
        <cdr:cNvSpPr txBox="1"/>
      </cdr:nvSpPr>
      <cdr:spPr>
        <a:xfrm xmlns:a="http://schemas.openxmlformats.org/drawingml/2006/main">
          <a:off x="680837" y="902790"/>
          <a:ext cx="73186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/>
            <a:t>863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0.15779</cdr:x>
      <cdr:y>0.31068</cdr:y>
    </cdr:from>
    <cdr:to>
      <cdr:x>0.32096</cdr:x>
      <cdr:y>0.41318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854AFDA0-4D29-4D56-9196-A5C9A098A854}"/>
            </a:ext>
          </a:extLst>
        </cdr:cNvPr>
        <cdr:cNvSpPr txBox="1"/>
      </cdr:nvSpPr>
      <cdr:spPr>
        <a:xfrm xmlns:a="http://schemas.openxmlformats.org/drawingml/2006/main">
          <a:off x="609390" y="1019275"/>
          <a:ext cx="630175" cy="336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/>
            <a:t>207</a:t>
          </a:r>
        </a:p>
      </cdr:txBody>
    </cdr:sp>
  </cdr:relSizeAnchor>
  <cdr:relSizeAnchor xmlns:cdr="http://schemas.openxmlformats.org/drawingml/2006/chartDrawing">
    <cdr:from>
      <cdr:x>0.78266</cdr:x>
      <cdr:y>0.27294</cdr:y>
    </cdr:from>
    <cdr:to>
      <cdr:x>0.94583</cdr:x>
      <cdr:y>0.37545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5D6EC0F1-E06C-41F4-B2E8-193FB5876227}"/>
            </a:ext>
          </a:extLst>
        </cdr:cNvPr>
        <cdr:cNvSpPr txBox="1"/>
      </cdr:nvSpPr>
      <cdr:spPr>
        <a:xfrm xmlns:a="http://schemas.openxmlformats.org/drawingml/2006/main">
          <a:off x="3022703" y="871776"/>
          <a:ext cx="630175" cy="3273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223</a:t>
          </a:r>
        </a:p>
      </cdr:txBody>
    </cdr:sp>
  </cdr:relSizeAnchor>
  <cdr:relSizeAnchor xmlns:cdr="http://schemas.openxmlformats.org/drawingml/2006/chartDrawing">
    <cdr:from>
      <cdr:x>0.57103</cdr:x>
      <cdr:y>0.33761</cdr:y>
    </cdr:from>
    <cdr:to>
      <cdr:x>0.7342</cdr:x>
      <cdr:y>0.44012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5D6EC0F1-E06C-41F4-B2E8-193FB5876227}"/>
            </a:ext>
          </a:extLst>
        </cdr:cNvPr>
        <cdr:cNvSpPr txBox="1"/>
      </cdr:nvSpPr>
      <cdr:spPr>
        <a:xfrm xmlns:a="http://schemas.openxmlformats.org/drawingml/2006/main">
          <a:off x="2205357" y="1107648"/>
          <a:ext cx="630175" cy="336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197</a:t>
          </a:r>
        </a:p>
      </cdr:txBody>
    </cdr:sp>
  </cdr:relSizeAnchor>
  <cdr:relSizeAnchor xmlns:cdr="http://schemas.openxmlformats.org/drawingml/2006/chartDrawing">
    <cdr:from>
      <cdr:x>0.3621</cdr:x>
      <cdr:y>0.31156</cdr:y>
    </cdr:from>
    <cdr:to>
      <cdr:x>0.52527</cdr:x>
      <cdr:y>0.41407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5D6EC0F1-E06C-41F4-B2E8-193FB5876227}"/>
            </a:ext>
          </a:extLst>
        </cdr:cNvPr>
        <cdr:cNvSpPr txBox="1"/>
      </cdr:nvSpPr>
      <cdr:spPr>
        <a:xfrm xmlns:a="http://schemas.openxmlformats.org/drawingml/2006/main">
          <a:off x="1398454" y="1022187"/>
          <a:ext cx="630175" cy="336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208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0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2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3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1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F5A1B6-EDBB-4799-A6EF-7FFF110EDA3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EEAA2E-017C-4BBD-A106-6B927C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Police Turnover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Faulkner</a:t>
            </a:r>
          </a:p>
        </p:txBody>
      </p:sp>
    </p:spTree>
    <p:extLst>
      <p:ext uri="{BB962C8B-B14F-4D97-AF65-F5344CB8AC3E}">
        <p14:creationId xmlns:p14="http://schemas.microsoft.com/office/powerpoint/2010/main" val="17341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A5B47-FBFE-404B-AF67-D4F8DE05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Turnover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51E611-2537-49E1-AF5E-409564C2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62225" cy="34163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Reasons police officers may leave the force</a:t>
            </a:r>
          </a:p>
          <a:p>
            <a:pPr lvl="1"/>
            <a:r>
              <a:rPr lang="en-US" sz="2400" dirty="0"/>
              <a:t>Low Pay</a:t>
            </a:r>
          </a:p>
          <a:p>
            <a:pPr lvl="1"/>
            <a:r>
              <a:rPr lang="en-US" sz="2400" dirty="0"/>
              <a:t>Dangerous Work Conditions</a:t>
            </a:r>
          </a:p>
          <a:p>
            <a:pPr lvl="1"/>
            <a:r>
              <a:rPr lang="en-US" sz="2400" dirty="0"/>
              <a:t>Work Hours</a:t>
            </a:r>
          </a:p>
          <a:p>
            <a:pPr indent="-285750"/>
            <a:r>
              <a:rPr lang="en-US" sz="2800" dirty="0"/>
              <a:t>Why does it matter if we can just hire new police officers?</a:t>
            </a:r>
          </a:p>
          <a:p>
            <a:pPr lvl="1"/>
            <a:r>
              <a:rPr lang="en-US" sz="2400" dirty="0" smtClean="0"/>
              <a:t>Experience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00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and Officer Statistics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014314"/>
              </p:ext>
            </p:extLst>
          </p:nvPr>
        </p:nvGraphicFramePr>
        <p:xfrm>
          <a:off x="379251" y="2690338"/>
          <a:ext cx="3862073" cy="328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40889" y="3760703"/>
            <a:ext cx="10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783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2892" y="3475441"/>
            <a:ext cx="5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926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BBD003B2-145F-4AA2-BA33-428F5721E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339756"/>
              </p:ext>
            </p:extLst>
          </p:nvPr>
        </p:nvGraphicFramePr>
        <p:xfrm>
          <a:off x="4290585" y="2629248"/>
          <a:ext cx="3862073" cy="3255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ontent Placeholder 10">
            <a:extLst>
              <a:ext uri="{FF2B5EF4-FFF2-40B4-BE49-F238E27FC236}">
                <a16:creationId xmlns="" xmlns:a16="http://schemas.microsoft.com/office/drawing/2014/main" id="{A5E0E56B-6436-40DE-93A4-AB340CBC6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996872"/>
              </p:ext>
            </p:extLst>
          </p:nvPr>
        </p:nvGraphicFramePr>
        <p:xfrm>
          <a:off x="8152658" y="2690340"/>
          <a:ext cx="3867584" cy="328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B3DCAB-79ED-46EF-982E-C6CBC8422689}"/>
              </a:ext>
            </a:extLst>
          </p:cNvPr>
          <p:cNvSpPr txBox="1"/>
          <p:nvPr/>
        </p:nvSpPr>
        <p:spPr>
          <a:xfrm>
            <a:off x="9014287" y="3891927"/>
            <a:ext cx="7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3B71E36-6A78-47D4-8D68-70A8EF7B9E04}"/>
              </a:ext>
            </a:extLst>
          </p:cNvPr>
          <p:cNvSpPr txBox="1"/>
          <p:nvPr/>
        </p:nvSpPr>
        <p:spPr>
          <a:xfrm>
            <a:off x="9782240" y="3760703"/>
            <a:ext cx="7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8282BB7-130F-4891-948B-1A31021FE0D8}"/>
              </a:ext>
            </a:extLst>
          </p:cNvPr>
          <p:cNvSpPr txBox="1"/>
          <p:nvPr/>
        </p:nvSpPr>
        <p:spPr>
          <a:xfrm>
            <a:off x="10484336" y="3629479"/>
            <a:ext cx="70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CC465B1-3CB7-4E5E-8D3B-5FF5021B64C4}"/>
              </a:ext>
            </a:extLst>
          </p:cNvPr>
          <p:cNvSpPr txBox="1"/>
          <p:nvPr/>
        </p:nvSpPr>
        <p:spPr>
          <a:xfrm>
            <a:off x="11252289" y="3542646"/>
            <a:ext cx="7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2364" y="5945677"/>
            <a:ext cx="132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+8.5%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09893" y="5956477"/>
            <a:ext cx="124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+13.2%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73590" y="5945675"/>
            <a:ext cx="9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+7.0%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Turnover Rates for Madison Police</a:t>
            </a:r>
          </a:p>
        </p:txBody>
      </p:sp>
      <p:graphicFrame>
        <p:nvGraphicFramePr>
          <p:cNvPr id="4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695262"/>
              </p:ext>
            </p:extLst>
          </p:nvPr>
        </p:nvGraphicFramePr>
        <p:xfrm>
          <a:off x="1155701" y="2603500"/>
          <a:ext cx="4955540" cy="3355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778385"/>
              </p:ext>
            </p:extLst>
          </p:nvPr>
        </p:nvGraphicFramePr>
        <p:xfrm>
          <a:off x="6385561" y="2603500"/>
          <a:ext cx="4803140" cy="330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3823" y="409650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11.9%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0539" y="348929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18.3%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6117" y="37983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14.8%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88501" y="32354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20.9%</a:t>
            </a:r>
          </a:p>
        </p:txBody>
      </p:sp>
    </p:spTree>
    <p:extLst>
      <p:ext uri="{BB962C8B-B14F-4D97-AF65-F5344CB8AC3E}">
        <p14:creationId xmlns:p14="http://schemas.microsoft.com/office/powerpoint/2010/main" val="895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  <p:bldGraphic spid="5" grpId="0" uiExpand="1">
        <p:bldSub>
          <a:bldChart bld="category"/>
        </p:bldSub>
      </p:bldGraphic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0BA0EF-D2C0-4773-925F-259AA0A3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Numbers to Know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D81FA3D-853C-45AD-88B0-26DDA48B0B52}"/>
              </a:ext>
            </a:extLst>
          </p:cNvPr>
          <p:cNvSpPr txBox="1"/>
          <p:nvPr/>
        </p:nvSpPr>
        <p:spPr>
          <a:xfrm>
            <a:off x="314325" y="2883694"/>
            <a:ext cx="11563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Average Amount Spent of Overtime From the Last Two Years 		           $3,000,000</a:t>
            </a:r>
          </a:p>
          <a:p>
            <a:endParaRPr lang="en-US" sz="2000" dirty="0"/>
          </a:p>
          <a:p>
            <a:r>
              <a:rPr lang="en-US" sz="2000" dirty="0"/>
              <a:t>Police Officer Salary after 6 Months 					                             $58,000</a:t>
            </a:r>
          </a:p>
          <a:p>
            <a:endParaRPr lang="en-US" sz="2000" dirty="0"/>
          </a:p>
          <a:p>
            <a:r>
              <a:rPr lang="en-US" sz="2000" dirty="0"/>
              <a:t>Overtime Wage for a Police Officer 					                               $43.50</a:t>
            </a:r>
          </a:p>
          <a:p>
            <a:endParaRPr lang="en-US" sz="2000" dirty="0"/>
          </a:p>
          <a:p>
            <a:r>
              <a:rPr lang="en-US" sz="2000" dirty="0"/>
              <a:t>Hours Worked in One Year						                        2000 hours</a:t>
            </a:r>
          </a:p>
        </p:txBody>
      </p:sp>
    </p:spTree>
    <p:extLst>
      <p:ext uri="{BB962C8B-B14F-4D97-AF65-F5344CB8AC3E}">
        <p14:creationId xmlns:p14="http://schemas.microsoft.com/office/powerpoint/2010/main" val="11249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City Money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40207" y="2544058"/>
                <a:ext cx="7391400" cy="547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$3,000,000 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h𝑜𝑢𝑟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$43.5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68,965 Hours of Overtime Worked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07" y="2544058"/>
                <a:ext cx="7391400" cy="547073"/>
              </a:xfrm>
              <a:prstGeom prst="rect">
                <a:avLst/>
              </a:prstGeom>
              <a:blipFill rotWithShape="1">
                <a:blip r:embed="rId2"/>
                <a:stretch>
                  <a:fillRect t="-3333" r="-2228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47827" y="3451936"/>
                <a:ext cx="7376160" cy="820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68,965 </m:t>
                    </m:r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Hours</m:t>
                    </m:r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24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Police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Officer</m:t>
                        </m:r>
                      </m:num>
                      <m:den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2000 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Hours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35 Police Officers Needed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27" y="3451936"/>
                <a:ext cx="7376160" cy="820353"/>
              </a:xfrm>
              <a:prstGeom prst="rect">
                <a:avLst/>
              </a:prstGeom>
              <a:blipFill rotWithShape="1">
                <a:blip r:embed="rId3"/>
                <a:stretch>
                  <a:fillRect l="-1983" t="-741" r="-3058" b="-16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00298" y="5565157"/>
                <a:ext cx="62611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$3,000,000−</m:t>
                    </m:r>
                    <m:r>
                      <a:rPr lang="en-US" sz="2400" b="0" i="1" smtClean="0">
                        <a:latin typeface="Cambria Math"/>
                        <a:ea typeface="Cambria Math" panose="02040503050406030204" pitchFamily="18" charset="0"/>
                      </a:rPr>
                      <m:t>$2,030,000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$970,000 left over!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98" y="5565157"/>
                <a:ext cx="62611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45" t="-26230" r="-1655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94893" y="4272289"/>
                <a:ext cx="7021474" cy="87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35 </m:t>
                      </m:r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police</m:t>
                      </m:r>
                      <m:r>
                        <a:rPr lang="en-US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officers</m:t>
                      </m:r>
                      <m:r>
                        <a:rPr lang="en-US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$58,000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police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officer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=$</m:t>
                      </m:r>
                      <m:r>
                        <a:rPr lang="en-US" sz="2400" b="1" i="1" smtClean="0">
                          <a:latin typeface="Cambria Math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  <a:ea typeface="Cambria Math" panose="02040503050406030204" pitchFamily="18" charset="0"/>
                        </a:rPr>
                        <m:t>𝟎𝟑𝟎</m:t>
                      </m:r>
                      <m:r>
                        <a:rPr lang="en-US" sz="2400" b="1" i="1" smtClean="0">
                          <a:latin typeface="Cambria Math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  <a:ea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93" y="4272289"/>
                <a:ext cx="7021474" cy="870688"/>
              </a:xfrm>
              <a:prstGeom prst="rect">
                <a:avLst/>
              </a:prstGeom>
              <a:blipFill rotWithShape="1">
                <a:blip r:embed="rId5"/>
                <a:stretch>
                  <a:fillRect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1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Turnover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3749" y="2733022"/>
                <a:ext cx="10950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223 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Police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Officers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+35 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Police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Officers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𝟐𝟓𝟖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𝐓𝐨𝐭𝐚𝐥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𝐏𝐨𝐥𝐢𝐜𝐞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𝐎𝐟𝐟𝐢𝐜𝐞𝐫𝐬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9" y="2733022"/>
                <a:ext cx="1095011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27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38263" y="3608369"/>
                <a:ext cx="9121087" cy="7161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258 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Police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Officers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$3,000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raise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Police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Officer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𝟕𝟕𝟒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𝐒𝐩𝐞𝐧𝐭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𝐨𝐧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𝐑𝐚𝐢𝐬𝐞𝐬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63" y="3608369"/>
                <a:ext cx="9121087" cy="7161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7534" y="5052060"/>
                <a:ext cx="6482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$970,000 −$774,000=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𝟏𝟗𝟔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𝐑𝐞𝐦𝐚𝐢𝐧𝐢𝐧𝐠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34" y="5052060"/>
                <a:ext cx="648254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47" r="-94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1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BBD85-E92C-48C5-AD80-66851162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A70A8E-2B1D-48A4-B048-1FB9D6D6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Hiring police officers has the opportunity to save Madison money</a:t>
            </a:r>
          </a:p>
          <a:p>
            <a:r>
              <a:rPr lang="en-US" sz="2400" dirty="0"/>
              <a:t>Increasing the police officers salary incentivizes them to stay and thus, lowering the turnover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335</TotalTime>
  <Words>244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Police Turnover Rate</vt:lpstr>
      <vt:lpstr>Summary of Turnover Rate</vt:lpstr>
      <vt:lpstr>Crime and Officer Statistics</vt:lpstr>
      <vt:lpstr>Turnover Rates for Madison Police</vt:lpstr>
      <vt:lpstr>Important Numbers to Know</vt:lpstr>
      <vt:lpstr>Saving the City Money</vt:lpstr>
      <vt:lpstr>Fixing Turnover Rate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Faulkner</dc:creator>
  <cp:lastModifiedBy>Michael</cp:lastModifiedBy>
  <cp:revision>25</cp:revision>
  <dcterms:created xsi:type="dcterms:W3CDTF">2019-12-04T18:14:20Z</dcterms:created>
  <dcterms:modified xsi:type="dcterms:W3CDTF">2019-12-05T17:38:21Z</dcterms:modified>
</cp:coreProperties>
</file>