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97" r:id="rId2"/>
    <p:sldId id="579" r:id="rId3"/>
    <p:sldId id="471" r:id="rId4"/>
    <p:sldId id="472" r:id="rId5"/>
    <p:sldId id="473" r:id="rId6"/>
    <p:sldId id="475" r:id="rId7"/>
    <p:sldId id="474" r:id="rId8"/>
    <p:sldId id="581" r:id="rId9"/>
    <p:sldId id="582" r:id="rId10"/>
    <p:sldId id="583" r:id="rId11"/>
    <p:sldId id="588" r:id="rId12"/>
    <p:sldId id="587" r:id="rId13"/>
    <p:sldId id="506" r:id="rId14"/>
    <p:sldId id="591" r:id="rId15"/>
    <p:sldId id="589" r:id="rId16"/>
    <p:sldId id="599" r:id="rId17"/>
    <p:sldId id="600" r:id="rId18"/>
    <p:sldId id="592" r:id="rId19"/>
    <p:sldId id="605" r:id="rId20"/>
    <p:sldId id="603" r:id="rId21"/>
    <p:sldId id="601" r:id="rId22"/>
    <p:sldId id="598" r:id="rId23"/>
    <p:sldId id="596" r:id="rId24"/>
  </p:sldIdLst>
  <p:sldSz cx="12192000" cy="6858000"/>
  <p:notesSz cx="7099300" cy="10234613"/>
  <p:custDataLst>
    <p:tags r:id="rId27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1D5E3"/>
    <a:srgbClr val="386B9B"/>
    <a:srgbClr val="262626"/>
    <a:srgbClr val="6C6C6C"/>
    <a:srgbClr val="BDDDE7"/>
    <a:srgbClr val="F5F5F5"/>
    <a:srgbClr val="595959"/>
    <a:srgbClr val="D2D2D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197" autoAdjust="0"/>
    <p:restoredTop sz="94941" autoAdjust="0"/>
  </p:normalViewPr>
  <p:slideViewPr>
    <p:cSldViewPr snapToGrid="0" snapToObjects="1">
      <p:cViewPr>
        <p:scale>
          <a:sx n="50" d="100"/>
          <a:sy n="50" d="100"/>
        </p:scale>
        <p:origin x="328" y="116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9DEF3A-83EA-5A42-9887-28D7600E3DEA}" type="datetimeFigureOut">
              <a:rPr lang="de-DE" smtClean="0"/>
              <a:pPr/>
              <a:t>24.10.16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3B8A51C-A989-804A-91CA-DFC71EAF8DE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21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4E86720-D4F8-544E-A070-C87B625BF7D9}" type="datetimeFigureOut">
              <a:rPr lang="de-DE" smtClean="0"/>
              <a:pPr/>
              <a:t>24.10.16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1250B5-9814-5240-95CB-F8E1F528E3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766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4E32A-773C-4929-8D99-18F8AD191A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17599" y="2298170"/>
            <a:ext cx="8026767" cy="52070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>
              <a:lnSpc>
                <a:spcPct val="100000"/>
              </a:lnSpc>
              <a:defRPr sz="3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Haupttitel</a:t>
            </a:r>
            <a:endParaRPr lang="de-DE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857501"/>
            <a:ext cx="12192000" cy="4000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Arial Narrow" panose="020B0606020202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7599" y="2936880"/>
            <a:ext cx="8026765" cy="21844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>
              <a:defRPr lang="de-DE" sz="3200" b="0" baseline="0" dirty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de-DE" dirty="0" smtClean="0"/>
              <a:t>Das ist der 2-zeilige Subtitel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17600" y="5808710"/>
            <a:ext cx="72136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Ort, Datum,</a:t>
            </a:r>
          </a:p>
          <a:p>
            <a:pPr lvl="0"/>
            <a:r>
              <a:rPr lang="de-DE" dirty="0" smtClean="0"/>
              <a:t>Autor</a:t>
            </a:r>
          </a:p>
          <a:p>
            <a:pPr lvl="0"/>
            <a:r>
              <a:rPr lang="de-DE" dirty="0" smtClean="0"/>
              <a:t>Status</a:t>
            </a:r>
          </a:p>
          <a:p>
            <a:pPr lvl="0"/>
            <a:endParaRPr lang="de-DE" dirty="0" smtClean="0"/>
          </a:p>
        </p:txBody>
      </p:sp>
      <p:pic>
        <p:nvPicPr>
          <p:cNvPr id="7" name="Picture 8" descr="LOGO_mas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2788" y="0"/>
            <a:ext cx="2285726" cy="841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27371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8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/>
          <p:nvPr userDrawn="1"/>
        </p:nvSpPr>
        <p:spPr>
          <a:xfrm>
            <a:off x="0" y="6680529"/>
            <a:ext cx="12192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68" y="344169"/>
            <a:ext cx="11168124" cy="99536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Das ist die Standardfolie mit einer zweizeiligen Überschrift. Hier hat man einiges zu sagen.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43279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89467" y="1753201"/>
            <a:ext cx="11168125" cy="4759325"/>
          </a:xfrm>
          <a:prstGeom prst="rect">
            <a:avLst/>
          </a:prstGeom>
        </p:spPr>
        <p:txBody>
          <a:bodyPr/>
          <a:lstStyle>
            <a:lvl1pPr marL="287338" indent="-288000">
              <a:buClr>
                <a:schemeClr val="accent4"/>
              </a:buClr>
              <a:buSzPct val="150000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0000" indent="-252000">
              <a:buClr>
                <a:schemeClr val="tx1">
                  <a:lumMod val="75000"/>
                  <a:lumOff val="25000"/>
                </a:schemeClr>
              </a:buClr>
              <a:buSzPct val="150000"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92000" indent="-216000">
              <a:buClr>
                <a:schemeClr val="tx1">
                  <a:lumMod val="75000"/>
                  <a:lumOff val="25000"/>
                </a:schemeClr>
              </a:buClr>
              <a:buSzPct val="150000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8000" indent="-180000">
              <a:buClr>
                <a:schemeClr val="tx1">
                  <a:lumMod val="75000"/>
                  <a:lumOff val="25000"/>
                </a:schemeClr>
              </a:buClr>
              <a:buSzPct val="150000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Gliederungsebene 1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1"/>
            <a:r>
              <a:rPr lang="de-DE" dirty="0" smtClean="0"/>
              <a:t>Gliederungsebene 2</a:t>
            </a:r>
          </a:p>
          <a:p>
            <a:pPr lvl="2"/>
            <a:r>
              <a:rPr lang="de-DE" dirty="0" smtClean="0"/>
              <a:t>Gliederungsebene 3</a:t>
            </a:r>
          </a:p>
          <a:p>
            <a:pPr lvl="3"/>
            <a:r>
              <a:rPr lang="de-DE" dirty="0" smtClean="0"/>
              <a:t>Gliederungsebne 4</a:t>
            </a:r>
          </a:p>
          <a:p>
            <a:pPr lvl="3"/>
            <a:r>
              <a:rPr lang="de-DE" dirty="0" smtClean="0"/>
              <a:t>Dann ist es aber auch gut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6C6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0715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/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04600" y="6531404"/>
            <a:ext cx="7112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5" name="Straight Connector 12"/>
          <p:cNvCxnSpPr/>
          <p:nvPr userDrawn="1"/>
        </p:nvCxnSpPr>
        <p:spPr>
          <a:xfrm rot="5400000">
            <a:off x="11237342" y="6769127"/>
            <a:ext cx="180000" cy="2117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67" y="333688"/>
            <a:ext cx="10938933" cy="9953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7187668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1" name="think-cell Folie" r:id="rId8" imgW="359" imgH="358" progId="TCLayout.ActiveDocument.1">
                  <p:embed/>
                </p:oleObj>
              </mc:Choice>
              <mc:Fallback>
                <p:oleObj name="think-cell Folie" r:id="rId8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6648" y="6486526"/>
            <a:ext cx="1454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QAware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486526"/>
            <a:ext cx="711200" cy="365125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BCCEB8C-0C59-3646-8774-4E9611D20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08710" y="6486526"/>
            <a:ext cx="2978149" cy="365125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smtClean="0"/>
              <a:t>12. Februar 2014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9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Arial"/>
        </a:defRPr>
      </a:lvl1pPr>
    </p:titleStyle>
    <p:bodyStyle>
      <a:lvl1pPr marL="269875" indent="-269875" algn="l" defTabSz="457200" rtl="0" eaLnBrk="1" latinLnBrk="0" hangingPunct="1">
        <a:lnSpc>
          <a:spcPct val="100000"/>
        </a:lnSpc>
        <a:spcBef>
          <a:spcPts val="390"/>
        </a:spcBef>
        <a:spcAft>
          <a:spcPts val="780"/>
        </a:spcAft>
        <a:buClr>
          <a:schemeClr val="tx1">
            <a:lumMod val="85000"/>
            <a:lumOff val="15000"/>
          </a:schemeClr>
        </a:buClr>
        <a:buSzPct val="165000"/>
        <a:buFont typeface="Arial"/>
        <a:buChar char="■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482600" indent="-217488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6477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72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806450" indent="-216000" algn="l" defTabSz="457200" rtl="0" eaLnBrk="1" latinLnBrk="0" hangingPunct="1">
        <a:spcBef>
          <a:spcPct val="20000"/>
        </a:spcBef>
        <a:spcAft>
          <a:spcPts val="576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4pPr>
      <a:lvl5pPr marL="920750" indent="-216000" algn="l" defTabSz="534988" rtl="0" eaLnBrk="1" latinLnBrk="0" hangingPunct="1">
        <a:spcBef>
          <a:spcPct val="20000"/>
        </a:spcBef>
        <a:spcAft>
          <a:spcPts val="480"/>
        </a:spcAft>
        <a:buClr>
          <a:schemeClr val="tx1">
            <a:lumMod val="85000"/>
            <a:lumOff val="15000"/>
          </a:schemeClr>
        </a:buClr>
        <a:buSzPct val="150000"/>
        <a:buFont typeface="Lucida Grande"/>
        <a:buChar char="■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1" Type="http://schemas.openxmlformats.org/officeDocument/2006/relationships/vmlDrawing" Target="../drawings/vmlDrawing7.vml"/><Relationship Id="rId2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ops.com/" TargetMode="External"/><Relationship Id="rId4" Type="http://schemas.openxmlformats.org/officeDocument/2006/relationships/hyperlink" Target="https://blog.risingstack.com/how-enterprises-benefit-from-microservices-architectures" TargetMode="External"/><Relationship Id="rId5" Type="http://schemas.openxmlformats.org/officeDocument/2006/relationships/hyperlink" Target="http://www.baselinemag.com/enterprise-apps/walmart-embraces-microservices-to-get-more-agile.html" TargetMode="External"/><Relationship Id="rId6" Type="http://schemas.openxmlformats.org/officeDocument/2006/relationships/hyperlink" Target="http://techcrunch.com/2014/12/02/walmart-com-reports-biggest-cyber-monday-in-history-mobile-traffic-at-70-over-the-holidays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2" descr="http://www.atbreak.com/wp-content/uploads/2012/06/over-the-clou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8"/>
          <a:stretch/>
        </p:blipFill>
        <p:spPr bwMode="auto">
          <a:xfrm>
            <a:off x="0" y="0"/>
            <a:ext cx="12192000" cy="70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0" y="4397804"/>
            <a:ext cx="12192000" cy="23161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20" y="0"/>
            <a:ext cx="2384080" cy="885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80" y="4382306"/>
            <a:ext cx="67437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5812" y="5273627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ource Code Pro" charset="0"/>
                <a:ea typeface="Source Code Pro" charset="0"/>
                <a:cs typeface="Source Code Pro" charset="0"/>
              </a:rPr>
              <a:t>Microservices</a:t>
            </a:r>
            <a:endParaRPr lang="en-US" sz="3600" b="1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GAFA </a:t>
            </a:r>
            <a:r>
              <a:rPr lang="de-DE" dirty="0" err="1" smtClean="0"/>
              <a:t>inspiration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66436" y="3974942"/>
            <a:ext cx="10986104" cy="2275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z="2400" b="1" dirty="0" err="1" smtClean="0"/>
              <a:t>Elastically</a:t>
            </a:r>
            <a:r>
              <a:rPr lang="de-DE" sz="2400" b="1" dirty="0" smtClean="0"/>
              <a:t> </a:t>
            </a:r>
            <a:r>
              <a:rPr lang="de-DE" sz="2400" b="1" dirty="0" err="1"/>
              <a:t>s</a:t>
            </a:r>
            <a:r>
              <a:rPr lang="de-DE" sz="2400" b="1" dirty="0" err="1" smtClean="0"/>
              <a:t>cale</a:t>
            </a:r>
            <a:r>
              <a:rPr lang="de-DE" sz="2400" b="1" dirty="0" smtClean="0"/>
              <a:t>-out</a:t>
            </a:r>
            <a:r>
              <a:rPr lang="de-DE" sz="2400" dirty="0" smtClean="0"/>
              <a:t> (</a:t>
            </a:r>
            <a:r>
              <a:rPr lang="de-DE" sz="2400" dirty="0" err="1" smtClean="0"/>
              <a:t>hyperscale</a:t>
            </a:r>
            <a:r>
              <a:rPr lang="de-DE" sz="2400" dirty="0" smtClean="0"/>
              <a:t>) in </a:t>
            </a:r>
            <a:r>
              <a:rPr lang="de-DE" sz="2400" dirty="0" err="1" smtClean="0"/>
              <a:t>terms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endParaRPr lang="de-DE" sz="2400" dirty="0" smtClean="0"/>
          </a:p>
          <a:p>
            <a:r>
              <a:rPr lang="de-DE" sz="2400" b="1" dirty="0" smtClean="0"/>
              <a:t>Pay-</a:t>
            </a:r>
            <a:r>
              <a:rPr lang="de-DE" sz="2400" b="1" dirty="0" err="1" smtClean="0"/>
              <a:t>as</a:t>
            </a:r>
            <a:r>
              <a:rPr lang="de-DE" sz="2400" b="1" dirty="0" smtClean="0"/>
              <a:t>-</a:t>
            </a:r>
            <a:r>
              <a:rPr lang="de-DE" sz="2400" b="1" dirty="0" err="1" smtClean="0"/>
              <a:t>you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go</a:t>
            </a:r>
            <a:r>
              <a:rPr lang="de-DE" sz="2400" dirty="0" smtClean="0"/>
              <a:t>: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opportunity</a:t>
            </a:r>
            <a:r>
              <a:rPr lang="de-DE" sz="2400" dirty="0"/>
              <a:t> </a:t>
            </a:r>
            <a:r>
              <a:rPr lang="de-DE" sz="2400" dirty="0" err="1" smtClean="0"/>
              <a:t>costs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(&lt;10% </a:t>
            </a:r>
            <a:r>
              <a:rPr lang="de-DE" sz="2400" dirty="0" smtClean="0">
                <a:sym typeface="Wingdings" panose="05000000000000000000" pitchFamily="2" charset="2"/>
              </a:rPr>
              <a:t> 40-50% </a:t>
            </a:r>
            <a:r>
              <a:rPr lang="de-DE" sz="2400" dirty="0" err="1" smtClean="0">
                <a:sym typeface="Wingdings" panose="05000000000000000000" pitchFamily="2" charset="2"/>
              </a:rPr>
              <a:t>utilization</a:t>
            </a:r>
            <a:r>
              <a:rPr lang="de-DE" sz="2400" dirty="0" smtClean="0">
                <a:sym typeface="Wingdings" panose="05000000000000000000" pitchFamily="2" charset="2"/>
              </a:rPr>
              <a:t>; </a:t>
            </a:r>
            <a:r>
              <a:rPr lang="de-DE" sz="2400" dirty="0" err="1" smtClean="0">
                <a:sym typeface="Wingdings" panose="05000000000000000000" pitchFamily="2" charset="2"/>
              </a:rPr>
              <a:t>automate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everything</a:t>
            </a:r>
            <a:r>
              <a:rPr lang="de-DE" sz="2400" dirty="0" smtClean="0">
                <a:sym typeface="Wingdings" panose="05000000000000000000" pitchFamily="2" charset="2"/>
              </a:rPr>
              <a:t>)</a:t>
            </a:r>
            <a:endParaRPr lang="de-DE" sz="2400" dirty="0" smtClean="0"/>
          </a:p>
          <a:p>
            <a:r>
              <a:rPr lang="de-DE" sz="2400" b="1" dirty="0" smtClean="0"/>
              <a:t>Feature </a:t>
            </a:r>
            <a:r>
              <a:rPr lang="de-DE" sz="2400" b="1" dirty="0" err="1" smtClean="0"/>
              <a:t>race</a:t>
            </a:r>
            <a:r>
              <a:rPr lang="de-DE" sz="2400" b="1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continuous</a:t>
            </a:r>
            <a:r>
              <a:rPr lang="de-DE" sz="2400" dirty="0" smtClean="0"/>
              <a:t> </a:t>
            </a:r>
            <a:r>
              <a:rPr lang="de-DE" sz="2400" dirty="0" err="1" smtClean="0"/>
              <a:t>delivery</a:t>
            </a:r>
            <a:r>
              <a:rPr lang="de-DE" sz="2400" dirty="0" smtClean="0"/>
              <a:t>): </a:t>
            </a:r>
            <a:r>
              <a:rPr lang="de-DE" sz="2400" dirty="0" err="1" smtClean="0"/>
              <a:t>Develop</a:t>
            </a:r>
            <a:r>
              <a:rPr lang="de-DE" sz="2400" dirty="0" smtClean="0"/>
              <a:t>, </a:t>
            </a:r>
            <a:r>
              <a:rPr lang="de-DE" sz="2400" dirty="0" err="1" smtClean="0"/>
              <a:t>launch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operate</a:t>
            </a:r>
            <a:r>
              <a:rPr lang="de-DE" sz="2400" dirty="0" smtClean="0"/>
              <a:t> a </a:t>
            </a:r>
            <a:r>
              <a:rPr lang="de-DE" sz="2400" dirty="0" err="1" smtClean="0"/>
              <a:t>variety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 </a:t>
            </a:r>
            <a:r>
              <a:rPr lang="de-DE" sz="2400" dirty="0" err="1" smtClean="0"/>
              <a:t>continuously</a:t>
            </a:r>
            <a:endParaRPr lang="de-DE" sz="2400" dirty="0" smtClean="0"/>
          </a:p>
        </p:txBody>
      </p:sp>
      <p:pic>
        <p:nvPicPr>
          <p:cNvPr id="136194" name="Picture 2" descr="http://internationalschooltechnology.com/wp-content/uploads/2016/05/Google-Apple-Facebook-Amaz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80" y="1229019"/>
            <a:ext cx="8648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5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Decomposition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5" y="1641288"/>
            <a:ext cx="4965893" cy="40817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82879" t="2449" r="4800" b="92684"/>
          <a:stretch/>
        </p:blipFill>
        <p:spPr>
          <a:xfrm>
            <a:off x="7771627" y="2307091"/>
            <a:ext cx="982791" cy="3190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63506" t="-485" r="29932" b="97274"/>
          <a:stretch/>
        </p:blipFill>
        <p:spPr>
          <a:xfrm>
            <a:off x="8867619" y="2245528"/>
            <a:ext cx="945861" cy="3806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70789" t="223" r="22329" b="97246"/>
          <a:stretch/>
        </p:blipFill>
        <p:spPr>
          <a:xfrm>
            <a:off x="7771627" y="2914805"/>
            <a:ext cx="971525" cy="282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85081" t="-485" r="8517" b="97274"/>
          <a:stretch/>
        </p:blipFill>
        <p:spPr>
          <a:xfrm>
            <a:off x="8867619" y="2790071"/>
            <a:ext cx="892843" cy="36829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1343" t="2212" r="21694" b="93116"/>
          <a:stretch/>
        </p:blipFill>
        <p:spPr>
          <a:xfrm>
            <a:off x="7782221" y="1790276"/>
            <a:ext cx="2170796" cy="14634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53263" t="41" r="40815" b="97428"/>
          <a:stretch/>
        </p:blipFill>
        <p:spPr>
          <a:xfrm>
            <a:off x="7771627" y="3488501"/>
            <a:ext cx="902905" cy="3172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59458" t="-587" r="36301" b="97375"/>
          <a:stretch/>
        </p:blipFill>
        <p:spPr>
          <a:xfrm>
            <a:off x="7930391" y="4097014"/>
            <a:ext cx="585375" cy="36447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7831" t="-20" r="15527" b="97100"/>
          <a:stretch/>
        </p:blipFill>
        <p:spPr>
          <a:xfrm>
            <a:off x="8987172" y="3577882"/>
            <a:ext cx="915185" cy="3307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t="49322" b="842"/>
          <a:stretch/>
        </p:blipFill>
        <p:spPr>
          <a:xfrm>
            <a:off x="7928703" y="4816002"/>
            <a:ext cx="1628898" cy="667240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>
          <a:xfrm>
            <a:off x="6429602" y="3108441"/>
            <a:ext cx="936172" cy="114743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33743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09490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1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Software </a:t>
            </a:r>
            <a:r>
              <a:rPr lang="de-DE" dirty="0" err="1"/>
              <a:t>L</a:t>
            </a:r>
            <a:r>
              <a:rPr lang="de-DE" dirty="0" err="1" smtClean="0"/>
              <a:t>ifecycle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Richtungspfeil 7"/>
          <p:cNvSpPr/>
          <p:nvPr/>
        </p:nvSpPr>
        <p:spPr>
          <a:xfrm>
            <a:off x="141812" y="1774372"/>
            <a:ext cx="3823303" cy="65314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Eingekerbter Richtungspfeil 8"/>
          <p:cNvSpPr/>
          <p:nvPr/>
        </p:nvSpPr>
        <p:spPr>
          <a:xfrm>
            <a:off x="3965115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7981944" y="1774372"/>
            <a:ext cx="4016829" cy="653142"/>
          </a:xfrm>
          <a:prstGeom prst="chevr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94755" y="183933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DESIGN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264069" y="1843245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BUILD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59821" y="183933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RUN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89468" y="3178628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Rechteck 12"/>
          <p:cNvSpPr/>
          <p:nvPr/>
        </p:nvSpPr>
        <p:spPr>
          <a:xfrm>
            <a:off x="1223838" y="4180113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4" name="Rechteck 13"/>
          <p:cNvSpPr/>
          <p:nvPr/>
        </p:nvSpPr>
        <p:spPr>
          <a:xfrm>
            <a:off x="2325713" y="3178627"/>
            <a:ext cx="1101875" cy="5007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1636384" y="3291296"/>
            <a:ext cx="272143" cy="2754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Ellipse 15"/>
          <p:cNvSpPr/>
          <p:nvPr/>
        </p:nvSpPr>
        <p:spPr>
          <a:xfrm>
            <a:off x="1636384" y="3804556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Ellipse 16"/>
          <p:cNvSpPr/>
          <p:nvPr/>
        </p:nvSpPr>
        <p:spPr>
          <a:xfrm>
            <a:off x="2740578" y="2737169"/>
            <a:ext cx="272143" cy="2503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19" name="Gewinkelte Verbindung 18"/>
          <p:cNvCxnSpPr>
            <a:stCxn id="14" idx="0"/>
            <a:endCxn id="17" idx="4"/>
          </p:cNvCxnSpPr>
          <p:nvPr/>
        </p:nvCxnSpPr>
        <p:spPr>
          <a:xfrm rot="16200000" flipV="1">
            <a:off x="2781108" y="3083083"/>
            <a:ext cx="191086" cy="1"/>
          </a:xfrm>
          <a:prstGeom prst="bentConnector3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2" idx="3"/>
            <a:endCxn id="15" idx="2"/>
          </p:cNvCxnSpPr>
          <p:nvPr/>
        </p:nvCxnSpPr>
        <p:spPr>
          <a:xfrm>
            <a:off x="1491343" y="3429000"/>
            <a:ext cx="145041" cy="1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16" idx="4"/>
            <a:endCxn id="13" idx="0"/>
          </p:cNvCxnSpPr>
          <p:nvPr/>
        </p:nvCxnSpPr>
        <p:spPr>
          <a:xfrm rot="16200000" flipH="1">
            <a:off x="1711024" y="4116360"/>
            <a:ext cx="125185" cy="2320"/>
          </a:xfrm>
          <a:prstGeom prst="bentConnector3">
            <a:avLst>
              <a:gd name="adj1" fmla="val 50000"/>
            </a:avLst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12" idx="2"/>
            <a:endCxn id="16" idx="2"/>
          </p:cNvCxnSpPr>
          <p:nvPr/>
        </p:nvCxnSpPr>
        <p:spPr>
          <a:xfrm rot="16200000" flipH="1">
            <a:off x="1163210" y="3456567"/>
            <a:ext cx="250371" cy="695978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4" idx="2"/>
            <a:endCxn id="16" idx="6"/>
          </p:cNvCxnSpPr>
          <p:nvPr/>
        </p:nvCxnSpPr>
        <p:spPr>
          <a:xfrm rot="5400000">
            <a:off x="2267403" y="3320494"/>
            <a:ext cx="250372" cy="968124"/>
          </a:xfrm>
          <a:prstGeom prst="bentConnector2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4" idx="1"/>
            <a:endCxn id="15" idx="6"/>
          </p:cNvCxnSpPr>
          <p:nvPr/>
        </p:nvCxnSpPr>
        <p:spPr>
          <a:xfrm rot="10800000" flipV="1">
            <a:off x="1908527" y="3428999"/>
            <a:ext cx="417186" cy="2"/>
          </a:xfrm>
          <a:prstGeom prst="bentConnector3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3948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Complexity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ata </a:t>
            </a:r>
            <a:r>
              <a:rPr lang="de-DE" dirty="0" err="1" smtClean="0">
                <a:solidFill>
                  <a:schemeClr val="tx1"/>
                </a:solidFill>
              </a:rPr>
              <a:t>integrity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1"/>
                </a:solidFill>
              </a:rPr>
              <a:t>C</a:t>
            </a:r>
            <a:r>
              <a:rPr lang="de-DE" dirty="0" err="1" smtClean="0">
                <a:solidFill>
                  <a:schemeClr val="tx1"/>
                </a:solidFill>
              </a:rPr>
              <a:t>oherent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cohesive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features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Decoupled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100136" y="5138057"/>
            <a:ext cx="3570514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Planning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Team </a:t>
            </a:r>
            <a:r>
              <a:rPr lang="de-DE" dirty="0" err="1" smtClean="0">
                <a:solidFill>
                  <a:schemeClr val="tx1"/>
                </a:solidFill>
              </a:rPr>
              <a:t>assignment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Knowledge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Development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Integration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084307" y="5138057"/>
            <a:ext cx="3914465" cy="1534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Release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Deployment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Runtime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crash</a:t>
            </a:r>
            <a:r>
              <a:rPr lang="de-DE" dirty="0" smtClean="0">
                <a:solidFill>
                  <a:schemeClr val="tx1"/>
                </a:solidFill>
              </a:rPr>
              <a:t>, </a:t>
            </a:r>
            <a:r>
              <a:rPr lang="de-DE" dirty="0" err="1" smtClean="0">
                <a:solidFill>
                  <a:schemeClr val="tx1"/>
                </a:solidFill>
              </a:rPr>
              <a:t>slow</a:t>
            </a:r>
            <a:r>
              <a:rPr lang="de-DE" dirty="0" smtClean="0">
                <a:solidFill>
                  <a:schemeClr val="tx1"/>
                </a:solidFill>
              </a:rPr>
              <a:t>-down, 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access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Scaling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unit</a:t>
            </a:r>
            <a:endParaRPr lang="de-DE" dirty="0" smtClean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4977844" y="3203017"/>
            <a:ext cx="1940026" cy="137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Pfeil nach rechts 34"/>
          <p:cNvSpPr/>
          <p:nvPr/>
        </p:nvSpPr>
        <p:spPr>
          <a:xfrm>
            <a:off x="3654021" y="3701143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8" name="Pfeil nach rechts 37"/>
          <p:cNvSpPr/>
          <p:nvPr/>
        </p:nvSpPr>
        <p:spPr>
          <a:xfrm>
            <a:off x="7404150" y="3633106"/>
            <a:ext cx="772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38251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32" y="2890238"/>
            <a:ext cx="1890210" cy="19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 rot="20927256">
            <a:off x="699002" y="259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Design Components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 rot="20927256">
            <a:off x="4901793" y="256176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 rot="20927256">
            <a:off x="8830855" y="256941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Components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723933" y="4028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1:1</a:t>
            </a:r>
            <a:endParaRPr lang="de-DE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463853" y="396318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4" name="TextBox 3"/>
          <p:cNvSpPr txBox="1"/>
          <p:nvPr/>
        </p:nvSpPr>
        <p:spPr>
          <a:xfrm rot="1925018">
            <a:off x="10561506" y="2280519"/>
            <a:ext cx="7873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NEW!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7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7" grpId="0"/>
      <p:bldP spid="42" grpId="0"/>
      <p:bldP spid="43" grpId="0"/>
      <p:bldP spid="40" grpId="0"/>
      <p:bldP spid="4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76" name="think-cell Folie" r:id="rId4" imgW="327" imgH="327" progId="TCLayout.ActiveDocument.1">
                  <p:embed/>
                </p:oleObj>
              </mc:Choice>
              <mc:Fallback>
                <p:oleObj name="think-cell Folie" r:id="rId4" imgW="327" imgH="3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r Verbinder 15"/>
          <p:cNvCxnSpPr/>
          <p:nvPr/>
        </p:nvCxnSpPr>
        <p:spPr>
          <a:xfrm flipV="1">
            <a:off x="5900973" y="3938217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3282FB-536A-4491-BC5C-9B3AAEEA56EF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80463" y="2132089"/>
            <a:ext cx="1657351" cy="196179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5198188" y="2779753"/>
            <a:ext cx="1428347" cy="661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</p:txBody>
      </p:sp>
      <p:cxnSp>
        <p:nvCxnSpPr>
          <p:cNvPr id="14" name="Gerader Verbinder 13"/>
          <p:cNvCxnSpPr>
            <a:stCxn id="5" idx="0"/>
          </p:cNvCxnSpPr>
          <p:nvPr/>
        </p:nvCxnSpPr>
        <p:spPr>
          <a:xfrm flipV="1">
            <a:off x="5909139" y="1734400"/>
            <a:ext cx="4082" cy="397689"/>
          </a:xfrm>
          <a:prstGeom prst="line">
            <a:avLst/>
          </a:prstGeom>
          <a:ln w="31750" cmpd="sng">
            <a:solidFill>
              <a:schemeClr val="tx2"/>
            </a:solidFill>
            <a:headEnd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754017" y="157165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Ellipse 17"/>
          <p:cNvSpPr/>
          <p:nvPr/>
        </p:nvSpPr>
        <p:spPr>
          <a:xfrm>
            <a:off x="5754017" y="4335906"/>
            <a:ext cx="310243" cy="302079"/>
          </a:xfrm>
          <a:prstGeom prst="ellips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9" name="Rechteck 18"/>
          <p:cNvSpPr/>
          <p:nvPr/>
        </p:nvSpPr>
        <p:spPr>
          <a:xfrm>
            <a:off x="5529499" y="4486945"/>
            <a:ext cx="849086" cy="242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0" name="Textfeld 19"/>
          <p:cNvSpPr txBox="1"/>
          <p:nvPr/>
        </p:nvSpPr>
        <p:spPr>
          <a:xfrm>
            <a:off x="6064260" y="15497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 </a:t>
            </a:r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086942" y="42267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 Protocol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6999071" y="2961944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23" name="Gerader Verbinder 22"/>
          <p:cNvCxnSpPr>
            <a:endCxn id="5" idx="3"/>
          </p:cNvCxnSpPr>
          <p:nvPr/>
        </p:nvCxnSpPr>
        <p:spPr>
          <a:xfrm flipH="1">
            <a:off x="6737814" y="3112984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309314" y="29283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Inteface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4508963" y="2975370"/>
            <a:ext cx="310243" cy="30207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4819206" y="3126410"/>
            <a:ext cx="261257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416556" y="2961944"/>
            <a:ext cx="2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Diagnose Interface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80463" y="213660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Container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15892" name="Picture 180" descr="http://www.autoservicepraxis.de/sixcms/media.php/5172/thumbnails/gm-zuendschloss.jpg.45935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8" y="2625632"/>
            <a:ext cx="1677955" cy="104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94" name="Picture 182" descr="http://cdn.idealo.com/folder/Product/4206/8/4206894/s1_produktbild_mid/lescars-nx-30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3" y="2513056"/>
            <a:ext cx="1685848" cy="14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31235" y="4928079"/>
            <a:ext cx="89114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Contraints</a:t>
            </a:r>
            <a:r>
              <a:rPr lang="de-DE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APIs (e.g. Oracle)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listen on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ports</a:t>
            </a:r>
            <a:r>
              <a:rPr lang="de-DE" dirty="0" smtClean="0"/>
              <a:t> (e.g. RMI)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exotic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(e.g. z/OS)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endpoints</a:t>
            </a:r>
            <a:r>
              <a:rPr lang="de-DE" dirty="0" smtClean="0"/>
              <a:t> (IPs </a:t>
            </a:r>
            <a:r>
              <a:rPr lang="de-DE" dirty="0" err="1" smtClean="0"/>
              <a:t>and</a:t>
            </a:r>
            <a:r>
              <a:rPr lang="de-DE" dirty="0" smtClean="0"/>
              <a:t> Ports)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/</a:t>
            </a:r>
            <a:r>
              <a:rPr lang="de-DE" dirty="0" err="1" smtClean="0"/>
              <a:t>envvar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/>
      <p:bldP spid="21" grpId="0"/>
      <p:bldP spid="22" grpId="0" animBg="1"/>
      <p:bldP spid="26" grpId="0"/>
      <p:bldP spid="30" grpId="0" animBg="1"/>
      <p:bldP spid="32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6512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1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hteck 32"/>
          <p:cNvSpPr/>
          <p:nvPr/>
        </p:nvSpPr>
        <p:spPr>
          <a:xfrm>
            <a:off x="1239186" y="334308"/>
            <a:ext cx="9829800" cy="1420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1239186" y="4529391"/>
            <a:ext cx="9829800" cy="1869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4" name="Gleichschenkliges Dreieck 23"/>
          <p:cNvSpPr/>
          <p:nvPr/>
        </p:nvSpPr>
        <p:spPr>
          <a:xfrm>
            <a:off x="6835807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11404600" y="6492875"/>
            <a:ext cx="711200" cy="365125"/>
          </a:xfrm>
        </p:spPr>
        <p:txBody>
          <a:bodyPr/>
          <a:lstStyle/>
          <a:p>
            <a:fld id="{EBCCEB8C-0C59-3646-8774-4E9611D20F23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8" t="11276" b="60255"/>
          <a:stretch/>
        </p:blipFill>
        <p:spPr bwMode="auto">
          <a:xfrm>
            <a:off x="2811147" y="819601"/>
            <a:ext cx="1269064" cy="89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4588038" y="428661"/>
            <a:ext cx="2804886" cy="375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7" name="Picture 11" descr="https://upload.wikimedia.org/wikipedia/commons/c/c9/Container_siz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63" y="804218"/>
            <a:ext cx="886076" cy="9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395919" y="40878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Dev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7392924" y="408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Ops</a:t>
            </a:r>
            <a:r>
              <a:rPr lang="de-DE" b="1" dirty="0" smtClean="0"/>
              <a:t> Components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725024" y="7026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?:1</a:t>
            </a:r>
            <a:endParaRPr lang="de-DE" b="1" dirty="0"/>
          </a:p>
        </p:txBody>
      </p:sp>
      <p:sp>
        <p:nvSpPr>
          <p:cNvPr id="11" name="Gleichschenkliges Dreieck 10"/>
          <p:cNvSpPr/>
          <p:nvPr/>
        </p:nvSpPr>
        <p:spPr>
          <a:xfrm>
            <a:off x="1810826" y="1785092"/>
            <a:ext cx="3094265" cy="26778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880904" y="24549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System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703716" y="29811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Subsystems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613948" y="35284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Components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902468" y="39956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 rot="10800000">
            <a:off x="4085079" y="2381606"/>
            <a:ext cx="966008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7" name="Pfeil nach rechts 16"/>
          <p:cNvSpPr/>
          <p:nvPr/>
        </p:nvSpPr>
        <p:spPr>
          <a:xfrm rot="5400000">
            <a:off x="4927654" y="3378263"/>
            <a:ext cx="1849105" cy="3203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8" name="Textfeld 17"/>
          <p:cNvSpPr txBox="1"/>
          <p:nvPr/>
        </p:nvSpPr>
        <p:spPr>
          <a:xfrm>
            <a:off x="4730492" y="210645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Good</a:t>
            </a:r>
            <a:r>
              <a:rPr lang="de-DE" b="1" dirty="0" smtClean="0"/>
              <a:t> </a:t>
            </a:r>
            <a:r>
              <a:rPr lang="de-DE" b="1" dirty="0" err="1" smtClean="0"/>
              <a:t>starting</a:t>
            </a:r>
            <a:r>
              <a:rPr lang="de-DE" b="1" dirty="0" smtClean="0"/>
              <a:t> </a:t>
            </a:r>
            <a:r>
              <a:rPr lang="de-DE" b="1" dirty="0" err="1" smtClean="0"/>
              <a:t>point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387702" y="457887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Decomposition</a:t>
            </a:r>
            <a:r>
              <a:rPr lang="de-DE" b="1" dirty="0" smtClean="0"/>
              <a:t> trade-off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622760" y="358774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Microservices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7622759" y="403225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Nanoservices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605312" y="301920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Macroservices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85651" y="24629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Monolith</a:t>
            </a:r>
            <a:endParaRPr lang="de-DE" dirty="0"/>
          </a:p>
        </p:txBody>
      </p:sp>
      <p:sp>
        <p:nvSpPr>
          <p:cNvPr id="26" name="Pfeil nach rechts 25"/>
          <p:cNvSpPr/>
          <p:nvPr/>
        </p:nvSpPr>
        <p:spPr>
          <a:xfrm>
            <a:off x="5044707" y="2381605"/>
            <a:ext cx="2702687" cy="32032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7" name="Textfeld 26"/>
          <p:cNvSpPr txBox="1"/>
          <p:nvPr/>
        </p:nvSpPr>
        <p:spPr>
          <a:xfrm>
            <a:off x="1503755" y="5215247"/>
            <a:ext cx="466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More flexible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crash</a:t>
            </a:r>
            <a:r>
              <a:rPr lang="de-DE" dirty="0" smtClean="0"/>
              <a:t>, </a:t>
            </a:r>
            <a:r>
              <a:rPr lang="de-DE" dirty="0" err="1" smtClean="0"/>
              <a:t>slow</a:t>
            </a:r>
            <a:r>
              <a:rPr lang="de-DE" dirty="0" smtClean="0"/>
              <a:t>-down, 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Independent </a:t>
            </a:r>
            <a:r>
              <a:rPr lang="de-DE" dirty="0" err="1" smtClean="0"/>
              <a:t>releases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deployments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Higher </a:t>
            </a:r>
            <a:r>
              <a:rPr lang="de-DE" dirty="0" err="1" smtClean="0"/>
              <a:t>utilization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29" name="Textfeld 28"/>
          <p:cNvSpPr txBox="1"/>
          <p:nvPr/>
        </p:nvSpPr>
        <p:spPr>
          <a:xfrm>
            <a:off x="2902468" y="4661019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00B050"/>
                </a:solidFill>
              </a:rPr>
              <a:t>+</a:t>
            </a:r>
            <a:endParaRPr lang="de-DE" sz="4400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557474" y="4563485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686555" y="5155117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troubleshooting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15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6" grpId="0" animBg="1"/>
      <p:bldP spid="27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Platformization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208315" y="2738488"/>
            <a:ext cx="4504900" cy="1543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3201703" y="244694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rgbClr val="FF0000"/>
                </a:solidFill>
              </a:rPr>
              <a:t>-</a:t>
            </a:r>
            <a:endParaRPr lang="de-DE" sz="4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330784" y="3038576"/>
            <a:ext cx="44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Distribution </a:t>
            </a:r>
            <a:r>
              <a:rPr lang="de-DE" dirty="0" err="1" smtClean="0"/>
              <a:t>debt</a:t>
            </a:r>
            <a:r>
              <a:rPr lang="de-DE" dirty="0" smtClean="0"/>
              <a:t>: </a:t>
            </a:r>
            <a:r>
              <a:rPr lang="de-DE" dirty="0" err="1" smtClean="0"/>
              <a:t>Latency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infrastructure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trike="sngStrike" dirty="0" err="1" smtClean="0"/>
              <a:t>Increasing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troubleshooting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complexity</a:t>
            </a:r>
            <a:endParaRPr lang="de-DE" strike="sngStrik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endParaRPr lang="de-DE" dirty="0" smtClean="0"/>
          </a:p>
        </p:txBody>
      </p:sp>
      <p:sp>
        <p:nvSpPr>
          <p:cNvPr id="18" name="Pfeil nach rechts 17"/>
          <p:cNvSpPr/>
          <p:nvPr/>
        </p:nvSpPr>
        <p:spPr>
          <a:xfrm>
            <a:off x="5817058" y="3216385"/>
            <a:ext cx="812342" cy="57694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pic>
        <p:nvPicPr>
          <p:cNvPr id="143362" name="Picture 2" descr="https://lh3.googleusercontent.com/oBf8M1D0-9AtxPRjosKaXFaFiENdl-LCbB5CpjTPQ_hfgg4XEw4RLDxPmtU6DbTVE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17" y="1807388"/>
            <a:ext cx="1823412" cy="32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629400" y="515961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bg1"/>
                </a:solidFill>
              </a:rPr>
              <a:t>Good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nfrastructure Stack!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8357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6365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45410" name="Picture 2" descr="https://745515a37222097b0902-74ef300a2b2b2d9e236c9459912aaf20.ssl.cf2.rackcdn.com/77377beeeb64db9152e1b3ffc12109a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 rot="21179081">
            <a:off x="1463231" y="3544468"/>
            <a:ext cx="3897086" cy="17393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>
                <a:solidFill>
                  <a:schemeClr val="bg1"/>
                </a:solidFill>
              </a:rPr>
              <a:t>The 3 Cloud </a:t>
            </a:r>
            <a:r>
              <a:rPr lang="de-DE" b="1" dirty="0" err="1" smtClean="0">
                <a:solidFill>
                  <a:schemeClr val="bg1"/>
                </a:solidFill>
              </a:rPr>
              <a:t>Commandments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</a:p>
          <a:p>
            <a:endParaRPr lang="de-DE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Everything</a:t>
            </a:r>
            <a:r>
              <a:rPr lang="de-DE" b="1" dirty="0" smtClean="0">
                <a:solidFill>
                  <a:schemeClr val="bg1"/>
                </a:solidFill>
              </a:rPr>
              <a:t> Fails All The Time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</a:rPr>
              <a:t>Focus on MTTR not MTTF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 smtClean="0">
                <a:solidFill>
                  <a:schemeClr val="bg1"/>
                </a:solidFill>
              </a:rPr>
              <a:t>Scale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out not </a:t>
            </a:r>
            <a:r>
              <a:rPr lang="de-DE" b="1" dirty="0" err="1" smtClean="0">
                <a:solidFill>
                  <a:schemeClr val="bg1"/>
                </a:solidFill>
              </a:rPr>
              <a:t>up</a:t>
            </a:r>
            <a:endParaRPr lang="de-DE" b="1" dirty="0">
              <a:solidFill>
                <a:schemeClr val="bg1"/>
              </a:solidFill>
            </a:endParaRPr>
          </a:p>
          <a:p>
            <a:endParaRPr lang="de-DE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141" b="46564"/>
          <a:stretch/>
        </p:blipFill>
        <p:spPr>
          <a:xfrm>
            <a:off x="1266683" y="1436618"/>
            <a:ext cx="10326603" cy="362023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152400" y="1879600"/>
            <a:ext cx="1839686" cy="881743"/>
          </a:xfrm>
          <a:prstGeom prst="wedgeRoundRectCallout">
            <a:avLst>
              <a:gd name="adj1" fmla="val 78575"/>
              <a:gd name="adj2" fmla="val -155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access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from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outside?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52400" y="3686629"/>
            <a:ext cx="1839686" cy="881743"/>
          </a:xfrm>
          <a:prstGeom prst="wedgeRoundRectCallout">
            <a:avLst>
              <a:gd name="adj1" fmla="val 67924"/>
              <a:gd name="adj2" fmla="val -63648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expose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find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7514" y="4417636"/>
            <a:ext cx="1839686" cy="881743"/>
          </a:xfrm>
          <a:prstGeom prst="wedgeRoundRectCallout">
            <a:avLst>
              <a:gd name="adj1" fmla="val 107569"/>
              <a:gd name="adj2" fmla="val -9574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execute</a:t>
            </a:r>
            <a:r>
              <a:rPr lang="de-DE" sz="1600" dirty="0" smtClean="0">
                <a:solidFill>
                  <a:schemeClr val="tx1"/>
                </a:solidFill>
              </a:rPr>
              <a:t> an </a:t>
            </a:r>
            <a:r>
              <a:rPr lang="de-DE" sz="1600" dirty="0" err="1" smtClean="0">
                <a:solidFill>
                  <a:schemeClr val="tx1"/>
                </a:solidFill>
              </a:rPr>
              <a:t>ops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component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8240486" y="4065514"/>
            <a:ext cx="1981200" cy="881743"/>
          </a:xfrm>
          <a:prstGeom prst="wedgeRoundRectCallout">
            <a:avLst>
              <a:gd name="adj1" fmla="val -79793"/>
              <a:gd name="adj2" fmla="val -82167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call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other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endpoints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resilient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responsive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25743" y="3472243"/>
            <a:ext cx="2122713" cy="881743"/>
          </a:xfrm>
          <a:prstGeom prst="wedgeRoundRectCallout">
            <a:avLst>
              <a:gd name="adj1" fmla="val -77119"/>
              <a:gd name="adj2" fmla="val -96981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detect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resolve</a:t>
            </a:r>
            <a:r>
              <a:rPr lang="de-DE" sz="1600" dirty="0" smtClean="0">
                <a:solidFill>
                  <a:schemeClr val="tx1"/>
                </a:solidFill>
              </a:rPr>
              <a:t> operational </a:t>
            </a:r>
            <a:r>
              <a:rPr lang="de-DE" sz="1600" dirty="0" err="1" smtClean="0">
                <a:solidFill>
                  <a:schemeClr val="tx1"/>
                </a:solidFill>
              </a:rPr>
              <a:t>anomalies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255844" y="1628451"/>
            <a:ext cx="2558141" cy="881743"/>
          </a:xfrm>
          <a:prstGeom prst="wedgeRoundRectCallout">
            <a:avLst>
              <a:gd name="adj1" fmla="val -6153"/>
              <a:gd name="adj2" fmla="val 257400"/>
              <a:gd name="adj3" fmla="val 16667"/>
            </a:avLst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How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provide</a:t>
            </a:r>
            <a:r>
              <a:rPr lang="de-DE" sz="1600" dirty="0" smtClean="0">
                <a:solidFill>
                  <a:schemeClr val="tx1"/>
                </a:solidFill>
              </a:rPr>
              <a:t> cluster-</a:t>
            </a:r>
            <a:r>
              <a:rPr lang="de-DE" sz="1600" dirty="0" err="1" smtClean="0">
                <a:solidFill>
                  <a:schemeClr val="tx1"/>
                </a:solidFill>
              </a:rPr>
              <a:t>wide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configuration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and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consensus</a:t>
            </a:r>
            <a:r>
              <a:rPr lang="de-DE" sz="16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90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Cloud Native Stack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71430" y="3781758"/>
            <a:ext cx="9144587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6" name="Rechteck 5"/>
          <p:cNvSpPr/>
          <p:nvPr/>
        </p:nvSpPr>
        <p:spPr>
          <a:xfrm>
            <a:off x="1271430" y="2776116"/>
            <a:ext cx="9144587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8" name="Rechteck 7"/>
          <p:cNvSpPr/>
          <p:nvPr/>
        </p:nvSpPr>
        <p:spPr>
          <a:xfrm>
            <a:off x="1271430" y="1683993"/>
            <a:ext cx="6428219" cy="7683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9" name="Rechteck 8"/>
          <p:cNvSpPr/>
          <p:nvPr/>
        </p:nvSpPr>
        <p:spPr>
          <a:xfrm>
            <a:off x="1280698" y="4823851"/>
            <a:ext cx="9135320" cy="768350"/>
          </a:xfrm>
          <a:prstGeom prst="rect">
            <a:avLst/>
          </a:prstGeom>
          <a:solidFill>
            <a:srgbClr val="386B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4385818" y="4951994"/>
            <a:ext cx="194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Virtualization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40820" y="3925006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Scheduler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40820" y="2864065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Cluster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Orchestrator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431224" y="1789030"/>
            <a:ext cx="392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Cloud Native App </a:t>
            </a:r>
            <a:r>
              <a:rPr lang="de-DE" sz="2400" dirty="0" err="1" smtClean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Platform</a:t>
            </a:r>
            <a:endParaRPr lang="de-DE" sz="2400" dirty="0">
              <a:solidFill>
                <a:schemeClr val="bg1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518951" y="1798941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8199203" y="2864065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Applications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199203" y="3907227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199203" y="4951994"/>
            <a:ext cx="2083544" cy="5018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Resources</a:t>
            </a:r>
            <a:endParaRPr lang="de-DE" sz="2400" dirty="0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854715" y="1683017"/>
            <a:ext cx="2561301" cy="7683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Classical</a:t>
            </a:r>
            <a:r>
              <a:rPr lang="de-DE" sz="2400" dirty="0" smtClean="0"/>
              <a:t> </a:t>
            </a:r>
            <a:r>
              <a:rPr lang="de-DE" sz="2400" dirty="0" err="1" smtClean="0"/>
              <a:t>Applications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3614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Ops</a:t>
            </a:r>
            <a:r>
              <a:rPr lang="de-DE" dirty="0" smtClean="0"/>
              <a:t> Components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carved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Classical</a:t>
            </a:r>
            <a:r>
              <a:rPr lang="de-DE" dirty="0" smtClean="0"/>
              <a:t> Software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82324" y="1614417"/>
            <a:ext cx="1388226" cy="12718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NGINX</a:t>
            </a:r>
          </a:p>
        </p:txBody>
      </p:sp>
      <p:sp>
        <p:nvSpPr>
          <p:cNvPr id="6" name="Rechteck 5"/>
          <p:cNvSpPr/>
          <p:nvPr/>
        </p:nvSpPr>
        <p:spPr>
          <a:xfrm>
            <a:off x="2182324" y="3309031"/>
            <a:ext cx="1388226" cy="12718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Tomcat</a:t>
            </a: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2182324" y="5003645"/>
            <a:ext cx="1388226" cy="127184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</a:p>
        </p:txBody>
      </p:sp>
      <p:sp>
        <p:nvSpPr>
          <p:cNvPr id="8" name="Rechteck 7"/>
          <p:cNvSpPr/>
          <p:nvPr/>
        </p:nvSpPr>
        <p:spPr>
          <a:xfrm>
            <a:off x="9671593" y="1124194"/>
            <a:ext cx="434571" cy="4306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10106164" y="115486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5" idx="2"/>
            <a:endCxn id="6" idx="0"/>
          </p:cNvCxnSpPr>
          <p:nvPr/>
        </p:nvCxnSpPr>
        <p:spPr>
          <a:xfrm>
            <a:off x="2876437" y="2886264"/>
            <a:ext cx="0" cy="422767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2876437" y="4580878"/>
            <a:ext cx="0" cy="422767"/>
          </a:xfrm>
          <a:prstGeom prst="straightConnector1">
            <a:avLst/>
          </a:prstGeom>
          <a:ln w="31750" cmpd="sng">
            <a:solidFill>
              <a:schemeClr val="tx2"/>
            </a:solidFill>
            <a:headEnd w="lg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753431" y="1973646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7" name="Rechteck 16"/>
          <p:cNvSpPr/>
          <p:nvPr/>
        </p:nvSpPr>
        <p:spPr>
          <a:xfrm>
            <a:off x="4417063" y="1973646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8" name="Rechteck 17"/>
          <p:cNvSpPr/>
          <p:nvPr/>
        </p:nvSpPr>
        <p:spPr>
          <a:xfrm>
            <a:off x="3753431" y="3647275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4417063" y="3647275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0" name="Rechteck 19"/>
          <p:cNvSpPr/>
          <p:nvPr/>
        </p:nvSpPr>
        <p:spPr>
          <a:xfrm>
            <a:off x="5091779" y="3647275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1" name="Rechteck 20"/>
          <p:cNvSpPr/>
          <p:nvPr/>
        </p:nvSpPr>
        <p:spPr>
          <a:xfrm>
            <a:off x="3783361" y="5362874"/>
            <a:ext cx="511232" cy="55338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2" name="Textfeld 21"/>
          <p:cNvSpPr txBox="1"/>
          <p:nvPr/>
        </p:nvSpPr>
        <p:spPr>
          <a:xfrm>
            <a:off x="6059488" y="1646308"/>
            <a:ext cx="2980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O</a:t>
            </a:r>
            <a:r>
              <a:rPr lang="de-DE" dirty="0" err="1" smtClean="0"/>
              <a:t>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but </a:t>
            </a:r>
            <a:r>
              <a:rPr lang="de-DE" dirty="0" err="1" smtClean="0"/>
              <a:t>has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infrastructure</a:t>
            </a:r>
            <a:endParaRPr lang="de-DE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6046071" y="3309031"/>
            <a:ext cx="3448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.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modifications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endpoints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Remove </a:t>
            </a:r>
            <a:r>
              <a:rPr lang="de-DE" dirty="0" err="1" smtClean="0"/>
              <a:t>cross-instance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061058" y="5045707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smtClean="0"/>
              <a:t>Single </a:t>
            </a:r>
            <a:r>
              <a:rPr lang="de-DE" dirty="0" err="1" smtClean="0"/>
              <a:t>instance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a cluster-version like </a:t>
            </a:r>
            <a:br>
              <a:rPr lang="de-DE" dirty="0" smtClean="0"/>
            </a:br>
            <a:r>
              <a:rPr lang="de-DE" dirty="0" err="1" smtClean="0"/>
              <a:t>Galera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Vitess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Operate</a:t>
            </a:r>
            <a:r>
              <a:rPr lang="de-DE" dirty="0" smtClean="0"/>
              <a:t> outside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2360911" y="109230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Sample: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599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3: </a:t>
            </a:r>
            <a:r>
              <a:rPr lang="de-DE" dirty="0" err="1" smtClean="0"/>
              <a:t>Establish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4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146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3" name="think-cell Folie" r:id="rId4" imgW="290" imgH="290" progId="TCLayout.ActiveDocument.1">
                  <p:embed/>
                </p:oleObj>
              </mc:Choice>
              <mc:Fallback>
                <p:oleObj name="think-cell Folie" r:id="rId4" imgW="290" imgH="29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23</a:t>
            </a:fld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1321727" y="4206219"/>
            <a:ext cx="8839199" cy="0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636608" y="384699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770692" y="417342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Infrastructure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5700916" y="1619069"/>
            <a:ext cx="3898" cy="3991407"/>
          </a:xfrm>
          <a:prstGeom prst="line">
            <a:avLst/>
          </a:prstGeom>
          <a:ln w="31750" cmpd="sng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023821" y="15630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Dev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768529" y="1564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Ops</a:t>
            </a:r>
            <a:endParaRPr lang="de-DE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321727" y="4714004"/>
            <a:ext cx="8839200" cy="51162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 Operating System</a:t>
            </a:r>
          </a:p>
        </p:txBody>
      </p:sp>
      <p:sp>
        <p:nvSpPr>
          <p:cNvPr id="21" name="Ellipse 20"/>
          <p:cNvSpPr/>
          <p:nvPr/>
        </p:nvSpPr>
        <p:spPr>
          <a:xfrm>
            <a:off x="5478013" y="4000106"/>
            <a:ext cx="453602" cy="3918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2" name="Rechteck 21"/>
          <p:cNvSpPr/>
          <p:nvPr/>
        </p:nvSpPr>
        <p:spPr>
          <a:xfrm>
            <a:off x="5683042" y="4010992"/>
            <a:ext cx="63715" cy="6921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23" name="Textfeld 22"/>
          <p:cNvSpPr txBox="1"/>
          <p:nvPr/>
        </p:nvSpPr>
        <p:spPr>
          <a:xfrm>
            <a:off x="5163640" y="122822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Process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0160926" y="400010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Organization</a:t>
            </a:r>
            <a:endParaRPr lang="de-DE" b="1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386004" y="2842866"/>
            <a:ext cx="838200" cy="3918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Code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3569864" y="2806395"/>
            <a:ext cx="1300605" cy="49044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1" name="Abgerundetes Rechteck 30"/>
          <p:cNvSpPr/>
          <p:nvPr/>
        </p:nvSpPr>
        <p:spPr>
          <a:xfrm>
            <a:off x="3655194" y="2842866"/>
            <a:ext cx="1139442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337604" y="2842866"/>
            <a:ext cx="1139444" cy="3918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Package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963285" y="2666577"/>
            <a:ext cx="1451414" cy="7789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4" name="Abgerundetes Rechteck 33"/>
          <p:cNvSpPr/>
          <p:nvPr/>
        </p:nvSpPr>
        <p:spPr>
          <a:xfrm>
            <a:off x="5075784" y="2748711"/>
            <a:ext cx="774400" cy="28182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>
          <a:xfrm>
            <a:off x="5350140" y="3064396"/>
            <a:ext cx="774400" cy="27859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5931615" y="2758389"/>
            <a:ext cx="418268" cy="272143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37" name="Abgerundetes Rechteck 36"/>
          <p:cNvSpPr/>
          <p:nvPr/>
        </p:nvSpPr>
        <p:spPr>
          <a:xfrm>
            <a:off x="5255109" y="2751937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Abgerundetes Rechteck 37"/>
          <p:cNvSpPr/>
          <p:nvPr/>
        </p:nvSpPr>
        <p:spPr>
          <a:xfrm>
            <a:off x="5514436" y="3079059"/>
            <a:ext cx="445807" cy="23948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5982223" y="2796098"/>
            <a:ext cx="347724" cy="195325"/>
          </a:xfrm>
          <a:prstGeom prst="round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2052695" y="22972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</a:t>
            </a:r>
            <a:endParaRPr lang="de-DE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2751788" y="22972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Containerize</a:t>
            </a:r>
            <a:endParaRPr lang="de-DE" i="1" dirty="0"/>
          </a:p>
        </p:txBody>
      </p:sp>
      <p:sp>
        <p:nvSpPr>
          <p:cNvPr id="42" name="Textfeld 41"/>
          <p:cNvSpPr txBox="1"/>
          <p:nvPr/>
        </p:nvSpPr>
        <p:spPr>
          <a:xfrm>
            <a:off x="4328759" y="22972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Orchestrate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661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2002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6" y="-1"/>
            <a:ext cx="6096000" cy="687062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652592" y="220344"/>
            <a:ext cx="1905000" cy="455931"/>
          </a:xfrm>
          <a:prstGeom prst="wedgeRoundRectCallout">
            <a:avLst>
              <a:gd name="adj1" fmla="val -125833"/>
              <a:gd name="adj2" fmla="val -4885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Kaufprozess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9804992" y="1683701"/>
            <a:ext cx="1905000" cy="455931"/>
          </a:xfrm>
          <a:prstGeom prst="wedgeRoundRectCallout">
            <a:avLst>
              <a:gd name="adj1" fmla="val -175333"/>
              <a:gd name="adj2" fmla="val 1788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652592" y="220343"/>
            <a:ext cx="1905000" cy="455931"/>
          </a:xfrm>
          <a:prstGeom prst="wedgeRoundRectCallout">
            <a:avLst>
              <a:gd name="adj1" fmla="val -113833"/>
              <a:gd name="adj2" fmla="val 1746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Buying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2008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-1"/>
            <a:ext cx="6238875" cy="6862763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9855200" y="333688"/>
            <a:ext cx="1905000" cy="597934"/>
          </a:xfrm>
          <a:prstGeom prst="wedgeRoundRectCallout">
            <a:avLst>
              <a:gd name="adj1" fmla="val -113333"/>
              <a:gd name="adj2" fmla="val -4985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2011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15" y="0"/>
            <a:ext cx="8478982" cy="6858000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10103560" y="708013"/>
            <a:ext cx="1918292" cy="954725"/>
          </a:xfrm>
          <a:prstGeom prst="wedgeRoundRectCallout">
            <a:avLst>
              <a:gd name="adj1" fmla="val -61152"/>
              <a:gd name="adj2" fmla="val -8748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personalized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39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3" y="1547818"/>
            <a:ext cx="6899725" cy="21421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47463" y="3689971"/>
            <a:ext cx="68997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47462" y="4178941"/>
            <a:ext cx="6899725" cy="1354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“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[…] it 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was unable to scale for 6 million </a:t>
            </a:r>
            <a:r>
              <a:rPr lang="en-US" sz="1400" dirty="0" err="1">
                <a:solidFill>
                  <a:srgbClr val="3A4145"/>
                </a:solidFill>
                <a:latin typeface="Open Sans"/>
              </a:rPr>
              <a:t>pageviews</a:t>
            </a:r>
            <a:r>
              <a:rPr lang="en-US" sz="1400" dirty="0">
                <a:solidFill>
                  <a:srgbClr val="3A4145"/>
                </a:solidFill>
                <a:latin typeface="Open Sans"/>
              </a:rPr>
              <a:t> per minute and was down for most of the day during peak events</a:t>
            </a:r>
            <a:r>
              <a:rPr lang="en-US" sz="1400" dirty="0" smtClean="0">
                <a:solidFill>
                  <a:srgbClr val="3A4145"/>
                </a:solidFill>
                <a:latin typeface="Open Sans"/>
              </a:rPr>
              <a:t>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“This is the multi-million dollar question which the IT Department of Walmart Canada had to address after they were failing to provide to their users on Black Fridays for two years in a row.”</a:t>
            </a:r>
          </a:p>
          <a:p>
            <a:r>
              <a:rPr lang="de-DE" sz="1200" dirty="0" smtClean="0">
                <a:hlinkClick r:id="rId4"/>
              </a:rPr>
              <a:t>https</a:t>
            </a:r>
            <a:r>
              <a:rPr lang="de-DE" sz="1200" dirty="0">
                <a:hlinkClick r:id="rId4"/>
              </a:rPr>
              <a:t>://</a:t>
            </a:r>
            <a:r>
              <a:rPr lang="de-DE" sz="1200" dirty="0" smtClean="0">
                <a:hlinkClick r:id="rId4"/>
              </a:rPr>
              <a:t>blog.risingstack.com/how-enterprises-benefit-from-microservices-architectures</a:t>
            </a:r>
            <a:r>
              <a:rPr lang="de-DE" sz="1200" dirty="0"/>
              <a:t> </a:t>
            </a:r>
            <a:r>
              <a:rPr lang="de-DE" sz="1200" dirty="0" smtClean="0"/>
              <a:t> </a:t>
            </a:r>
          </a:p>
        </p:txBody>
      </p:sp>
      <p:sp>
        <p:nvSpPr>
          <p:cNvPr id="9" name="Gewitterblitz 8"/>
          <p:cNvSpPr/>
          <p:nvPr/>
        </p:nvSpPr>
        <p:spPr>
          <a:xfrm>
            <a:off x="8010940" y="2146205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0" name="Rechteck 9"/>
          <p:cNvSpPr/>
          <p:nvPr/>
        </p:nvSpPr>
        <p:spPr>
          <a:xfrm>
            <a:off x="8796835" y="2480129"/>
            <a:ext cx="301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Long Change-</a:t>
            </a:r>
            <a:r>
              <a:rPr lang="de-DE" dirty="0" err="1" smtClean="0">
                <a:solidFill>
                  <a:schemeClr val="bg1"/>
                </a:solidFill>
              </a:rPr>
              <a:t>to</a:t>
            </a:r>
            <a:r>
              <a:rPr lang="de-DE" dirty="0" smtClean="0">
                <a:solidFill>
                  <a:schemeClr val="bg1"/>
                </a:solidFill>
              </a:rPr>
              <a:t>-</a:t>
            </a:r>
            <a:r>
              <a:rPr lang="de-DE" dirty="0" err="1" smtClean="0">
                <a:solidFill>
                  <a:schemeClr val="bg1"/>
                </a:solidFill>
              </a:rPr>
              <a:t>Production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Gewitterblitz 10"/>
          <p:cNvSpPr/>
          <p:nvPr/>
        </p:nvSpPr>
        <p:spPr>
          <a:xfrm>
            <a:off x="7891197" y="4395496"/>
            <a:ext cx="1179840" cy="1436628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/>
          </a:p>
        </p:txBody>
      </p:sp>
      <p:sp>
        <p:nvSpPr>
          <p:cNvPr id="12" name="Rechteck 11"/>
          <p:cNvSpPr/>
          <p:nvPr/>
        </p:nvSpPr>
        <p:spPr>
          <a:xfrm>
            <a:off x="8600860" y="459793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Lacking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scalability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and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elasticity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2016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09" y="6027"/>
            <a:ext cx="5952741" cy="4892889"/>
          </a:xfrm>
          <a:prstGeom prst="rect">
            <a:avLst/>
          </a:prstGeom>
        </p:spPr>
      </p:pic>
      <p:sp>
        <p:nvSpPr>
          <p:cNvPr id="5" name="Abgerundete rechteckige Legende 4"/>
          <p:cNvSpPr/>
          <p:nvPr/>
        </p:nvSpPr>
        <p:spPr>
          <a:xfrm>
            <a:off x="8025808" y="1329050"/>
            <a:ext cx="1918292" cy="954725"/>
          </a:xfrm>
          <a:prstGeom prst="wedgeRoundRectCallout">
            <a:avLst>
              <a:gd name="adj1" fmla="val -92930"/>
              <a:gd name="adj2" fmla="val -1792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Zusätzliche Dienste (z.T. personalisiert)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694" y="2576643"/>
            <a:ext cx="5322906" cy="4098166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8025808" y="1324600"/>
            <a:ext cx="1918292" cy="954725"/>
          </a:xfrm>
          <a:prstGeom prst="wedgeRoundRectCallout">
            <a:avLst>
              <a:gd name="adj1" fmla="val -25401"/>
              <a:gd name="adj2" fmla="val 1310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Additional </a:t>
            </a:r>
            <a:r>
              <a:rPr lang="de-DE" dirty="0" err="1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1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37" y="386169"/>
            <a:ext cx="5650305" cy="150118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048237" y="1887357"/>
            <a:ext cx="565030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 dirty="0" err="1" smtClean="0"/>
              <a:t>Walmart</a:t>
            </a:r>
            <a:r>
              <a:rPr lang="de-DE" sz="1200" dirty="0" smtClean="0"/>
              <a:t> auf 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de-DE" sz="1200" dirty="0">
                <a:solidFill>
                  <a:schemeClr val="bg1"/>
                </a:solidFill>
                <a:hlinkClick r:id="rId3"/>
              </a:rPr>
              <a:t>://</a:t>
            </a:r>
            <a:r>
              <a:rPr lang="de-DE" sz="1200" dirty="0" smtClean="0">
                <a:solidFill>
                  <a:schemeClr val="bg1"/>
                </a:solidFill>
                <a:hlinkClick r:id="rId3"/>
              </a:rPr>
              <a:t>www.oneops.com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48234" y="2297928"/>
            <a:ext cx="5650305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3A4145"/>
                </a:solidFill>
              </a:rPr>
              <a:t>“They </a:t>
            </a:r>
            <a:r>
              <a:rPr lang="en-US" sz="1100" dirty="0">
                <a:solidFill>
                  <a:srgbClr val="3A4145"/>
                </a:solidFill>
              </a:rPr>
              <a:t>wanted to prepare for the world by 2020, with 4 billion people connected, 25+ million apps available, and 5.200 GB of data for each person on Earth.</a:t>
            </a:r>
          </a:p>
          <a:p>
            <a:r>
              <a:rPr lang="en-US" sz="1100" dirty="0">
                <a:solidFill>
                  <a:srgbClr val="3A4145"/>
                </a:solidFill>
              </a:rPr>
              <a:t>Walmart </a:t>
            </a:r>
            <a:r>
              <a:rPr lang="en-US" sz="1100" dirty="0" err="1">
                <a:solidFill>
                  <a:srgbClr val="3A4145"/>
                </a:solidFill>
              </a:rPr>
              <a:t>replatformed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[…] with </a:t>
            </a:r>
            <a:r>
              <a:rPr lang="en-US" sz="1100" dirty="0">
                <a:solidFill>
                  <a:srgbClr val="3A4145"/>
                </a:solidFill>
              </a:rPr>
              <a:t>the intention of achieving close to 100% availability with reasonable costs</a:t>
            </a:r>
            <a:r>
              <a:rPr lang="en-US" sz="1100" dirty="0" smtClean="0">
                <a:solidFill>
                  <a:srgbClr val="3A4145"/>
                </a:solidFill>
              </a:rPr>
              <a:t>.”</a:t>
            </a:r>
          </a:p>
          <a:p>
            <a:r>
              <a:rPr lang="en-US" sz="1100" dirty="0">
                <a:solidFill>
                  <a:srgbClr val="3A4145"/>
                </a:solidFill>
                <a:hlinkClick r:id="rId4"/>
              </a:rPr>
              <a:t>https://</a:t>
            </a:r>
            <a:r>
              <a:rPr lang="en-US" sz="1100" dirty="0" smtClean="0">
                <a:solidFill>
                  <a:srgbClr val="3A4145"/>
                </a:solidFill>
                <a:hlinkClick r:id="rId4"/>
              </a:rPr>
              <a:t>blog.risingstack.com/how-enterprises-benefit-from-microservices-architectures</a:t>
            </a:r>
            <a:r>
              <a:rPr lang="en-US" sz="1100" dirty="0">
                <a:solidFill>
                  <a:srgbClr val="3A4145"/>
                </a:solidFill>
              </a:rPr>
              <a:t> </a:t>
            </a:r>
            <a:r>
              <a:rPr lang="en-US" sz="1100" dirty="0" smtClean="0">
                <a:solidFill>
                  <a:srgbClr val="3A4145"/>
                </a:solidFill>
              </a:rPr>
              <a:t> </a:t>
            </a:r>
            <a:endParaRPr lang="en-US" sz="1100" b="0" i="0" dirty="0">
              <a:solidFill>
                <a:srgbClr val="3A4145"/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48233" y="3394545"/>
            <a:ext cx="5650305" cy="17235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“In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fact, the organization reports that some 3,000 engineers 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[…] drive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30,000 changes per month to Walmart software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Those new applications, which span everything from mobile devices to the Internet of things (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IoT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), are crucial weapons in a global e-commerce contest that pits Walmart against the likes of Amazon and Alibaba, as well as a host of other rivals that are emerging as the cost of entry into the online retail sector continues to decline in the age of the API economy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://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www.baselinemag.com/enterprise-apps/walmart-embraces-microservices-to-get-more-agile.html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de-DE" sz="1100" dirty="0"/>
          </a:p>
        </p:txBody>
      </p:sp>
      <p:sp>
        <p:nvSpPr>
          <p:cNvPr id="8" name="Rechteck 7"/>
          <p:cNvSpPr/>
          <p:nvPr/>
        </p:nvSpPr>
        <p:spPr>
          <a:xfrm>
            <a:off x="2048232" y="5275992"/>
            <a:ext cx="5650305" cy="11849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“The </a:t>
            </a:r>
            <a:r>
              <a:rPr lang="en-US" sz="1200" dirty="0"/>
              <a:t>Walmart […] servers […] were able to handle all mobile Black Friday traffic with about 10 CPU cores and 28Gb RAM</a:t>
            </a:r>
            <a:r>
              <a:rPr lang="en-US" sz="1200" dirty="0" smtClean="0"/>
              <a:t>.”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“On </a:t>
            </a:r>
            <a:r>
              <a:rPr lang="en-US" sz="1200" dirty="0"/>
              <a:t>Thanksgiving weekend, Walmart servers processed 1.5 billion requests per day. 70 percent of which were delivered through </a:t>
            </a:r>
            <a:r>
              <a:rPr lang="en-US" sz="1200" dirty="0" smtClean="0"/>
              <a:t>mobile.”</a:t>
            </a:r>
            <a:endParaRPr lang="en-US" sz="1200" dirty="0"/>
          </a:p>
          <a:p>
            <a:r>
              <a:rPr lang="de-DE" sz="1100" dirty="0" smtClean="0">
                <a:hlinkClick r:id="rId6"/>
              </a:rPr>
              <a:t>http</a:t>
            </a:r>
            <a:r>
              <a:rPr lang="de-DE" sz="1100" dirty="0">
                <a:hlinkClick r:id="rId6"/>
              </a:rPr>
              <a:t>://techcrunch.com/2014/12/02/walmart-com-reports-biggest-cyber-monday-in-history-mobile-traffic-at-70-over-the-holidays</a:t>
            </a:r>
            <a:endParaRPr lang="de-DE" sz="1100" dirty="0"/>
          </a:p>
        </p:txBody>
      </p:sp>
      <p:sp>
        <p:nvSpPr>
          <p:cNvPr id="9" name="Abgerundetes Rechteck 8"/>
          <p:cNvSpPr/>
          <p:nvPr/>
        </p:nvSpPr>
        <p:spPr>
          <a:xfrm>
            <a:off x="8119597" y="575734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1,000 </a:t>
            </a:r>
            <a:r>
              <a:rPr lang="de-DE" dirty="0" err="1" smtClean="0">
                <a:solidFill>
                  <a:schemeClr val="tx1"/>
                </a:solidFill>
              </a:rPr>
              <a:t>deployments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day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119597" y="2365558"/>
            <a:ext cx="3027371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~100% </a:t>
            </a:r>
            <a:r>
              <a:rPr lang="de-DE" dirty="0" err="1" smtClean="0">
                <a:solidFill>
                  <a:schemeClr val="tx1"/>
                </a:solidFill>
              </a:rPr>
              <a:t>availability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119598" y="5112248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Resource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efficiency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8119598" y="5862790"/>
            <a:ext cx="3027372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Suitable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</a:t>
            </a:r>
            <a:r>
              <a:rPr lang="de-DE" dirty="0" err="1" smtClean="0">
                <a:solidFill>
                  <a:schemeClr val="tx1"/>
                </a:solidFill>
              </a:rPr>
              <a:t>calability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8119596" y="1326276"/>
            <a:ext cx="3027373" cy="5981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… </a:t>
            </a:r>
            <a:r>
              <a:rPr lang="de-DE" dirty="0" err="1" smtClean="0">
                <a:solidFill>
                  <a:schemeClr val="tx1"/>
                </a:solidFill>
              </a:rPr>
              <a:t>triggered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teams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119596" y="3658176"/>
            <a:ext cx="3027371" cy="902937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Enabled </a:t>
            </a:r>
            <a:r>
              <a:rPr lang="de-DE" dirty="0" err="1" smtClean="0">
                <a:solidFill>
                  <a:schemeClr val="tx1"/>
                </a:solidFill>
              </a:rPr>
              <a:t>new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kinds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r>
              <a:rPr lang="de-DE" dirty="0" smtClean="0">
                <a:solidFill>
                  <a:schemeClr val="tx1"/>
                </a:solidFill>
              </a:rPr>
              <a:t> (</a:t>
            </a:r>
            <a:r>
              <a:rPr lang="de-DE" dirty="0" err="1" smtClean="0">
                <a:solidFill>
                  <a:schemeClr val="tx1"/>
                </a:solidFill>
              </a:rPr>
              <a:t>IoT</a:t>
            </a:r>
            <a:r>
              <a:rPr lang="de-DE" dirty="0" smtClean="0">
                <a:solidFill>
                  <a:schemeClr val="tx1"/>
                </a:solidFill>
              </a:rPr>
              <a:t>, mobile, APIs) </a:t>
            </a:r>
            <a:r>
              <a:rPr lang="de-DE" dirty="0" err="1" smtClean="0">
                <a:solidFill>
                  <a:schemeClr val="tx1"/>
                </a:solidFill>
              </a:rPr>
              <a:t>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compete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globally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CEB8C-0C59-3646-8774-4E9611D20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5170" name="Picture 2" descr="http://www.gannett-cdn.com/-mm-/32028db2c48860ed99697f65306f4b0265c9d589/c=0-242-4752-2927&amp;r=x1683&amp;c=3200x1680/local/-/media/2016/06/15/USATODAY/USATODAY/636016110885099049-wal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9" y="-144034"/>
            <a:ext cx="13389429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446315" y="4496117"/>
            <a:ext cx="13389429" cy="18070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tx1"/>
                </a:solidFill>
              </a:rPr>
              <a:t>What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did</a:t>
            </a:r>
            <a:r>
              <a:rPr lang="de-DE" sz="5400" dirty="0" smtClean="0">
                <a:solidFill>
                  <a:schemeClr val="tx1"/>
                </a:solidFill>
              </a:rPr>
              <a:t> </a:t>
            </a:r>
            <a:r>
              <a:rPr lang="de-DE" sz="5400" dirty="0" err="1" smtClean="0">
                <a:solidFill>
                  <a:schemeClr val="tx1"/>
                </a:solidFill>
              </a:rPr>
              <a:t>they</a:t>
            </a:r>
            <a:r>
              <a:rPr lang="de-DE" sz="5400" dirty="0" smtClean="0">
                <a:solidFill>
                  <a:schemeClr val="tx1"/>
                </a:solidFill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337013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2&quot;&gt;&lt;elem m_fUsage=&quot;5.51321559900000050000E+000&quot;&gt;&lt;m_msothmcolidx val=&quot;0&quot;/&gt;&lt;m_rgb r=&quot;3&quot; g=&quot;64&quot; b=&quot;c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cb&quot; g=&quot;fe&quot; b=&quot;d1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qaware-folienmaster-1.01">
  <a:themeElements>
    <a:clrScheme name="QAware_Colors">
      <a:dk1>
        <a:srgbClr val="000000"/>
      </a:dk1>
      <a:lt1>
        <a:sysClr val="window" lastClr="FFFFFF"/>
      </a:lt1>
      <a:dk2>
        <a:srgbClr val="666666"/>
      </a:dk2>
      <a:lt2>
        <a:srgbClr val="D2D2D2"/>
      </a:lt2>
      <a:accent1>
        <a:srgbClr val="B34316"/>
      </a:accent1>
      <a:accent2>
        <a:srgbClr val="C84B23"/>
      </a:accent2>
      <a:accent3>
        <a:srgbClr val="CC4B29"/>
      </a:accent3>
      <a:accent4>
        <a:srgbClr val="386B9B"/>
      </a:accent4>
      <a:accent5>
        <a:srgbClr val="619CBB"/>
      </a:accent5>
      <a:accent6>
        <a:srgbClr val="B1D5E3"/>
      </a:accent6>
      <a:hlink>
        <a:srgbClr val="11365A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2"/>
          </a:solidFill>
          <a:headEnd w="lg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qaware-folienmaster-2.0.pptx" id="{19EA74FB-281D-4B59-AA48-9AF4ED9F384B}" vid="{7FB4C2EF-1793-45E0-8B03-E10ECCDEF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qaware-folienmaster-2.0</Template>
  <TotalTime>22</TotalTime>
  <Words>691</Words>
  <Application>Microsoft Macintosh PowerPoint</Application>
  <PresentationFormat>Widescreen</PresentationFormat>
  <Paragraphs>198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Narrow</vt:lpstr>
      <vt:lpstr>Calibri</vt:lpstr>
      <vt:lpstr>Cambria Math</vt:lpstr>
      <vt:lpstr>Lucida Grande</vt:lpstr>
      <vt:lpstr>Open Sans</vt:lpstr>
      <vt:lpstr>Source Code Pro</vt:lpstr>
      <vt:lpstr>Wingdings</vt:lpstr>
      <vt:lpstr>Arial</vt:lpstr>
      <vt:lpstr>qaware-folienmaster-1.01</vt:lpstr>
      <vt:lpstr>think-cell Folie</vt:lpstr>
      <vt:lpstr>PowerPoint Presentation</vt:lpstr>
      <vt:lpstr>PowerPoint Presentation</vt:lpstr>
      <vt:lpstr>2002</vt:lpstr>
      <vt:lpstr>2008</vt:lpstr>
      <vt:lpstr>2011</vt:lpstr>
      <vt:lpstr>PowerPoint Presentation</vt:lpstr>
      <vt:lpstr>2016</vt:lpstr>
      <vt:lpstr>PowerPoint Presentation</vt:lpstr>
      <vt:lpstr>PowerPoint Presentation</vt:lpstr>
      <vt:lpstr>The GAFA inspiration</vt:lpstr>
      <vt:lpstr>Step 1: Decomposition</vt:lpstr>
      <vt:lpstr>Components along the Software Lifecycle</vt:lpstr>
      <vt:lpstr>The Anatomy of an Ops Component</vt:lpstr>
      <vt:lpstr>PowerPoint Presentation</vt:lpstr>
      <vt:lpstr>Step 2: Platformization</vt:lpstr>
      <vt:lpstr>The Cloud Native Stack</vt:lpstr>
      <vt:lpstr>The Cloud Native Stack</vt:lpstr>
      <vt:lpstr>PowerPoint Presentation</vt:lpstr>
      <vt:lpstr>PowerPoint Presentation</vt:lpstr>
      <vt:lpstr>The Cloud Native Stack</vt:lpstr>
      <vt:lpstr>Ops Components can also be carved out of Classical Software.</vt:lpstr>
      <vt:lpstr>Step 3: Establish Continuous Delivery</vt:lpstr>
      <vt:lpstr>Continuous Delivery</vt:lpstr>
    </vt:vector>
  </TitlesOfParts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QAware Folienmaster 2.0</dc:title>
  <dc:creator>Josef Adersberger</dc:creator>
  <cp:lastModifiedBy>Josef Adersberger</cp:lastModifiedBy>
  <cp:revision>293</cp:revision>
  <cp:lastPrinted>2014-02-12T14:25:50Z</cp:lastPrinted>
  <dcterms:created xsi:type="dcterms:W3CDTF">2016-03-02T09:19:53Z</dcterms:created>
  <dcterms:modified xsi:type="dcterms:W3CDTF">2016-10-24T18:28:59Z</dcterms:modified>
</cp:coreProperties>
</file>