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435" r:id="rId2"/>
    <p:sldId id="440" r:id="rId3"/>
    <p:sldId id="436" r:id="rId4"/>
    <p:sldId id="437" r:id="rId5"/>
    <p:sldId id="438" r:id="rId6"/>
    <p:sldId id="41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16" autoAdjust="0"/>
    <p:restoredTop sz="71669" autoAdjust="0"/>
  </p:normalViewPr>
  <p:slideViewPr>
    <p:cSldViewPr snapToGrid="0">
      <p:cViewPr>
        <p:scale>
          <a:sx n="70" d="100"/>
          <a:sy n="70" d="100"/>
        </p:scale>
        <p:origin x="4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BA2DA-643A-463C-866E-F35E694B91DA}" type="datetimeFigureOut">
              <a:rPr lang="de-DE" smtClean="0"/>
              <a:t>24.10.16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ADDB0-2A0F-4F20-9C2F-50EEC6A37E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93618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DB449-486F-456A-B109-598711D3768F}" type="datetimeFigureOut">
              <a:rPr lang="de-DE" smtClean="0"/>
              <a:t>24.10.16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4E32A-773C-4929-8D99-18F8AD191A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9998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4E32A-773C-4929-8D99-18F8AD191AE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20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Vagrant</a:t>
            </a:r>
            <a:r>
              <a:rPr lang="de-DE" baseline="0" dirty="0" smtClean="0"/>
              <a:t> erlaubt nur das </a:t>
            </a:r>
            <a:r>
              <a:rPr lang="de-DE" baseline="0" dirty="0" err="1" smtClean="0"/>
              <a:t>Forwarding</a:t>
            </a:r>
            <a:r>
              <a:rPr lang="de-DE" baseline="0" dirty="0" smtClean="0"/>
              <a:t> auf Ports &gt; 1024. Das liegt an Betriebssystem-Einschränkungen.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Gilt für TCP. UDP muss dediziert beschreiben werden.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Docker Host: Manuelle Anpassung </a:t>
            </a:r>
            <a:r>
              <a:rPr lang="de-DE" baseline="0" dirty="0" err="1" smtClean="0"/>
              <a:t>IPTables</a:t>
            </a:r>
            <a:r>
              <a:rPr lang="de-DE" baseline="0" dirty="0" smtClean="0"/>
              <a:t> notwendig um Ports am Host anzulegen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https://www.safaribooksonline.com/library/view/vagrant-up-and/9781449336103/ch04.html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http://www.dasblinkenlichten.com/docker-networking-101-host-mode/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4E32A-773C-4929-8D99-18F8AD191AE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982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tags" Target="../tags/tag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tags" Target="../tags/tag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4.vml"/><Relationship Id="rId2" Type="http://schemas.openxmlformats.org/officeDocument/2006/relationships/tags" Target="../tags/tag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5.vml"/><Relationship Id="rId2" Type="http://schemas.openxmlformats.org/officeDocument/2006/relationships/tags" Target="../tags/tag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6.vml"/><Relationship Id="rId2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7.vml"/><Relationship Id="rId2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8.vml"/><Relationship Id="rId2" Type="http://schemas.openxmlformats.org/officeDocument/2006/relationships/tags" Target="../tags/tag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9.vml"/><Relationship Id="rId2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117599" y="2298170"/>
            <a:ext cx="8026767" cy="520700"/>
          </a:xfrm>
          <a:prstGeom prst="rect">
            <a:avLst/>
          </a:prstGeom>
        </p:spPr>
        <p:txBody>
          <a:bodyPr vert="horz" lIns="0" tIns="0" rIns="91440" bIns="0" rtlCol="0" anchor="b" anchorCtr="0">
            <a:noAutofit/>
          </a:bodyPr>
          <a:lstStyle>
            <a:lvl1pPr>
              <a:lnSpc>
                <a:spcPct val="100000"/>
              </a:lnSpc>
              <a:defRPr sz="32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/>
              </a:defRPr>
            </a:lvl1pPr>
          </a:lstStyle>
          <a:p>
            <a:r>
              <a:rPr lang="en-US" dirty="0" smtClean="0"/>
              <a:t>Das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Haupttitel</a:t>
            </a:r>
            <a:endParaRPr lang="de-DE" dirty="0"/>
          </a:p>
        </p:txBody>
      </p:sp>
      <p:sp>
        <p:nvSpPr>
          <p:cNvPr id="16" name="Rectangle 15"/>
          <p:cNvSpPr/>
          <p:nvPr/>
        </p:nvSpPr>
        <p:spPr>
          <a:xfrm>
            <a:off x="0" y="2857501"/>
            <a:ext cx="12192000" cy="4000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latin typeface="Arial Narrow" panose="020B060602020203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17599" y="2936880"/>
            <a:ext cx="8026765" cy="2184400"/>
          </a:xfrm>
          <a:prstGeom prst="rect">
            <a:avLst/>
          </a:prstGeom>
        </p:spPr>
        <p:txBody>
          <a:bodyPr vert="horz" lIns="0" tIns="0" rIns="91440" bIns="0" rtlCol="0" anchor="t" anchorCtr="0">
            <a:noAutofit/>
          </a:bodyPr>
          <a:lstStyle>
            <a:lvl1pPr>
              <a:defRPr lang="de-DE" sz="3200" b="0" baseline="0" dirty="0" smtClean="0">
                <a:solidFill>
                  <a:schemeClr val="bg1"/>
                </a:solidFill>
                <a:latin typeface="+mn-lt"/>
                <a:ea typeface="+mj-ea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de-DE" dirty="0" smtClean="0"/>
              <a:t>Das ist der 2-zeilige Subtitel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17600" y="5808710"/>
            <a:ext cx="72136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de-DE" dirty="0" smtClean="0"/>
              <a:t>Ort, Datum,</a:t>
            </a:r>
          </a:p>
          <a:p>
            <a:pPr lvl="0"/>
            <a:r>
              <a:rPr lang="de-DE" dirty="0" smtClean="0"/>
              <a:t>Autor</a:t>
            </a:r>
          </a:p>
          <a:p>
            <a:pPr lvl="0"/>
            <a:r>
              <a:rPr lang="de-DE" dirty="0" smtClean="0"/>
              <a:t>Status</a:t>
            </a:r>
          </a:p>
          <a:p>
            <a:pPr lvl="0"/>
            <a:endParaRPr lang="de-DE" dirty="0" smtClean="0"/>
          </a:p>
        </p:txBody>
      </p:sp>
      <p:pic>
        <p:nvPicPr>
          <p:cNvPr id="7" name="Picture 8" descr="LOGO_mas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788" y="0"/>
            <a:ext cx="2285726" cy="84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64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E8F5-41A3-4301-A47F-31831316DC49}" type="datetime4">
              <a:rPr lang="de-DE" smtClean="0"/>
              <a:t>24. October 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Hochschule München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55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7F9C7B1-2EC2-4381-AE6A-D48C16AF6BB3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18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EDDF41F-C0CD-4D6D-B1B8-371D59A6A595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999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BF642D4-A5D5-48EB-8816-07EBA5FFB1EE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77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11C4843-1809-40E5-8578-E03375F47FBB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462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83A4E86-E105-42C2-BFCD-87B6057E2C9B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324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27DAB0F-5D0B-4037-9758-854518C8BB94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018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DB60C92-C9DA-4155-9A8C-48BE6E179608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926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135CF49-9A73-47A7-8F65-8E7E92988D2A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206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6224FF2-59FA-4BA9-B22B-606D9A3E51CA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68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1003134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9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5"/>
          <p:cNvSpPr/>
          <p:nvPr/>
        </p:nvSpPr>
        <p:spPr>
          <a:xfrm>
            <a:off x="0" y="6680529"/>
            <a:ext cx="12192000" cy="1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68" y="344169"/>
            <a:ext cx="11168124" cy="995362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de-DE" dirty="0" smtClean="0"/>
              <a:t>Das ist die Standardfolie mit einer zweizeiligen Überschrift. Hier hat man einiges zu sagen.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43279"/>
            <a:ext cx="711200" cy="365125"/>
          </a:xfrm>
        </p:spPr>
        <p:txBody>
          <a:bodyPr/>
          <a:lstStyle>
            <a:lvl1pPr>
              <a:defRPr sz="1000"/>
            </a:lvl1pPr>
          </a:lstStyle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89467" y="1753201"/>
            <a:ext cx="11168125" cy="4759325"/>
          </a:xfrm>
          <a:prstGeom prst="rect">
            <a:avLst/>
          </a:prstGeom>
        </p:spPr>
        <p:txBody>
          <a:bodyPr/>
          <a:lstStyle>
            <a:lvl1pPr marL="287338" indent="-288000">
              <a:buClr>
                <a:schemeClr val="tx1">
                  <a:lumMod val="85000"/>
                  <a:lumOff val="15000"/>
                </a:schemeClr>
              </a:buClr>
              <a:buSzPct val="150000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40000" indent="-252000">
              <a:buClr>
                <a:schemeClr val="tx1">
                  <a:lumMod val="85000"/>
                  <a:lumOff val="15000"/>
                </a:schemeClr>
              </a:buClr>
              <a:buSzPct val="150000"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92000" indent="-216000">
              <a:buClr>
                <a:schemeClr val="tx1">
                  <a:lumMod val="85000"/>
                  <a:lumOff val="15000"/>
                </a:schemeClr>
              </a:buClr>
              <a:buSzPct val="150000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08000" indent="-180000">
              <a:buClr>
                <a:schemeClr val="tx1">
                  <a:lumMod val="85000"/>
                  <a:lumOff val="15000"/>
                </a:schemeClr>
              </a:buClr>
              <a:buSzPct val="150000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Gliederungsebene 1</a:t>
            </a:r>
          </a:p>
          <a:p>
            <a:pPr lvl="1"/>
            <a:r>
              <a:rPr lang="de-DE" dirty="0" smtClean="0"/>
              <a:t>Gliederungsebene 2</a:t>
            </a:r>
          </a:p>
          <a:p>
            <a:pPr lvl="1"/>
            <a:r>
              <a:rPr lang="de-DE" dirty="0" smtClean="0"/>
              <a:t>Gliederungsebene 2</a:t>
            </a:r>
          </a:p>
          <a:p>
            <a:pPr lvl="2"/>
            <a:r>
              <a:rPr lang="de-DE" dirty="0" smtClean="0"/>
              <a:t>Gliederungsebene 3</a:t>
            </a:r>
          </a:p>
          <a:p>
            <a:pPr lvl="3"/>
            <a:r>
              <a:rPr lang="de-DE" dirty="0" smtClean="0"/>
              <a:t>Gliederungsebne 4</a:t>
            </a:r>
          </a:p>
          <a:p>
            <a:pPr lvl="3"/>
            <a:r>
              <a:rPr lang="de-DE" dirty="0" smtClean="0"/>
              <a:t>Dann ist es aber auch gut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7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A1FED02-8F29-43DF-99E3-E0A5929004FF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707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AB9FDA6-75A4-4AC5-A518-6C4F5DCE22DA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0790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1D29804-6381-442D-8431-54AF06AA6573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970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475A12F-773D-40F3-975C-324319C18717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8246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CA68869-28F7-4FC2-8022-69F8909D12EE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248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D26D645-7457-46F8-A8FF-6A879952E15F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214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C080181-388A-463F-B5F5-A0B0BA591070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5055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D65EB56-45A2-4D1A-9B6C-55DE4D0EDF5A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6954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DAF41A4-9F3F-4224-A411-7368417F9465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1803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D5FE5AD-E500-4D34-9E44-6DC9EBD25FB2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52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038831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5"/>
          <p:cNvSpPr/>
          <p:nvPr/>
        </p:nvSpPr>
        <p:spPr>
          <a:xfrm>
            <a:off x="0" y="6680529"/>
            <a:ext cx="12192000" cy="1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68" y="344169"/>
            <a:ext cx="11168124" cy="995362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de-DE" dirty="0" smtClean="0"/>
              <a:t>Das ist die Standardfolie mit einer zweizeiligen Überschrift. Hier hat man einiges zu sagen.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43279"/>
            <a:ext cx="711200" cy="365125"/>
          </a:xfrm>
        </p:spPr>
        <p:txBody>
          <a:bodyPr/>
          <a:lstStyle>
            <a:lvl1pPr>
              <a:defRPr sz="1000"/>
            </a:lvl1pPr>
          </a:lstStyle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89467" y="1753201"/>
            <a:ext cx="11168125" cy="4759325"/>
          </a:xfrm>
          <a:prstGeom prst="rect">
            <a:avLst/>
          </a:prstGeom>
        </p:spPr>
        <p:txBody>
          <a:bodyPr/>
          <a:lstStyle>
            <a:lvl1pPr marL="287338" indent="-288000">
              <a:buClr>
                <a:schemeClr val="accent4"/>
              </a:buClr>
              <a:buSzPct val="150000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40000" indent="-252000">
              <a:buClr>
                <a:schemeClr val="tx1">
                  <a:lumMod val="75000"/>
                  <a:lumOff val="25000"/>
                </a:schemeClr>
              </a:buClr>
              <a:buSzPct val="150000"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92000" indent="-216000">
              <a:buClr>
                <a:schemeClr val="tx1">
                  <a:lumMod val="75000"/>
                  <a:lumOff val="25000"/>
                </a:schemeClr>
              </a:buClr>
              <a:buSzPct val="150000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08000" indent="-180000">
              <a:buClr>
                <a:schemeClr val="tx1">
                  <a:lumMod val="75000"/>
                  <a:lumOff val="25000"/>
                </a:schemeClr>
              </a:buClr>
              <a:buSzPct val="150000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Gliederungsebene 1</a:t>
            </a:r>
          </a:p>
          <a:p>
            <a:pPr lvl="1"/>
            <a:r>
              <a:rPr lang="de-DE" dirty="0" smtClean="0"/>
              <a:t>Gliederungsebene 2</a:t>
            </a:r>
          </a:p>
          <a:p>
            <a:pPr lvl="1"/>
            <a:r>
              <a:rPr lang="de-DE" dirty="0" smtClean="0"/>
              <a:t>Gliederungsebene 2</a:t>
            </a:r>
          </a:p>
          <a:p>
            <a:pPr lvl="2"/>
            <a:r>
              <a:rPr lang="de-DE" dirty="0" smtClean="0"/>
              <a:t>Gliederungsebene 3</a:t>
            </a:r>
          </a:p>
          <a:p>
            <a:pPr lvl="3"/>
            <a:r>
              <a:rPr lang="de-DE" dirty="0" smtClean="0"/>
              <a:t>Gliederungsebne 4</a:t>
            </a:r>
          </a:p>
          <a:p>
            <a:pPr lvl="3"/>
            <a:r>
              <a:rPr lang="de-DE" dirty="0" smtClean="0"/>
              <a:t>Dann ist es aber auch gut</a:t>
            </a:r>
          </a:p>
        </p:txBody>
      </p:sp>
    </p:spTree>
    <p:extLst>
      <p:ext uri="{BB962C8B-B14F-4D97-AF65-F5344CB8AC3E}">
        <p14:creationId xmlns:p14="http://schemas.microsoft.com/office/powerpoint/2010/main" val="428449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4235FCF-D5BC-44C9-B9DE-48EFF4593A2D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2698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EEF625A-31C6-4C43-A417-E21D122C48C9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6624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569E491-B4C2-46B6-A237-FACFE3FBE201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5309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9B8F62F-A418-41F2-A2B8-0712C2875A78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7090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E4A0E54-2F12-40C8-9BEB-C4B6394B4ECD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351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E05A7F5-773C-4881-A0C4-FD42EFE01DC0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4516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4714CE8-8790-46E3-A6C5-5A488DF231B9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660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3E987FC-42D9-453A-9633-2C730DEED79C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4027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858E51C-64A7-4E7C-AB35-CFC5B09D3A53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228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7FDC5D2-36A7-438D-9651-EF40CEE3BFF8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82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2112008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5"/>
          <p:cNvSpPr/>
          <p:nvPr/>
        </p:nvSpPr>
        <p:spPr>
          <a:xfrm>
            <a:off x="0" y="6680529"/>
            <a:ext cx="12192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68" y="344169"/>
            <a:ext cx="11168124" cy="995362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de-DE" dirty="0" smtClean="0"/>
              <a:t>Das ist die Standardfolie mit einer zweizeiligen Überschrift. Hier hat man einiges zu sagen.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43279"/>
            <a:ext cx="711200" cy="365125"/>
          </a:xfrm>
        </p:spPr>
        <p:txBody>
          <a:bodyPr/>
          <a:lstStyle>
            <a:lvl1pPr>
              <a:defRPr sz="1000"/>
            </a:lvl1pPr>
          </a:lstStyle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89467" y="1753201"/>
            <a:ext cx="11168125" cy="4759325"/>
          </a:xfrm>
          <a:prstGeom prst="rect">
            <a:avLst/>
          </a:prstGeom>
        </p:spPr>
        <p:txBody>
          <a:bodyPr/>
          <a:lstStyle>
            <a:lvl1pPr marL="287338" indent="-288000">
              <a:buClr>
                <a:schemeClr val="accent4"/>
              </a:buClr>
              <a:buSzPct val="150000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40000" indent="-252000">
              <a:buClr>
                <a:schemeClr val="tx1">
                  <a:lumMod val="75000"/>
                  <a:lumOff val="25000"/>
                </a:schemeClr>
              </a:buClr>
              <a:buSzPct val="150000"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92000" indent="-216000">
              <a:buClr>
                <a:schemeClr val="tx1">
                  <a:lumMod val="75000"/>
                  <a:lumOff val="25000"/>
                </a:schemeClr>
              </a:buClr>
              <a:buSzPct val="150000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08000" indent="-180000">
              <a:buClr>
                <a:schemeClr val="tx1">
                  <a:lumMod val="75000"/>
                  <a:lumOff val="25000"/>
                </a:schemeClr>
              </a:buClr>
              <a:buSzPct val="150000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Gliederungsebene 1</a:t>
            </a:r>
          </a:p>
          <a:p>
            <a:pPr lvl="1"/>
            <a:r>
              <a:rPr lang="de-DE" dirty="0" smtClean="0"/>
              <a:t>Gliederungsebene 2</a:t>
            </a:r>
          </a:p>
          <a:p>
            <a:pPr lvl="1"/>
            <a:r>
              <a:rPr lang="de-DE" dirty="0" smtClean="0"/>
              <a:t>Gliederungsebene 2</a:t>
            </a:r>
          </a:p>
          <a:p>
            <a:pPr lvl="2"/>
            <a:r>
              <a:rPr lang="de-DE" dirty="0" smtClean="0"/>
              <a:t>Gliederungsebene 3</a:t>
            </a:r>
          </a:p>
          <a:p>
            <a:pPr lvl="3"/>
            <a:r>
              <a:rPr lang="de-DE" dirty="0" smtClean="0"/>
              <a:t>Gliederungsebne 4</a:t>
            </a:r>
          </a:p>
          <a:p>
            <a:pPr lvl="3"/>
            <a:r>
              <a:rPr lang="de-DE" dirty="0" smtClean="0"/>
              <a:t>Dann ist es aber auch gut</a:t>
            </a:r>
          </a:p>
        </p:txBody>
      </p:sp>
    </p:spTree>
    <p:extLst>
      <p:ext uri="{BB962C8B-B14F-4D97-AF65-F5344CB8AC3E}">
        <p14:creationId xmlns:p14="http://schemas.microsoft.com/office/powerpoint/2010/main" val="342351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8EDA7CF-0B25-4927-9C0E-D25F75C14022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351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1DB4873-AA39-4F92-AC07-5D311AB9735E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036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0E188F9-1BFA-4825-9F8A-513A15D12057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68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7F478BD-39EA-4984-8260-14496EFFC047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715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6347743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5"/>
          <p:cNvSpPr/>
          <p:nvPr/>
        </p:nvSpPr>
        <p:spPr>
          <a:xfrm>
            <a:off x="0" y="6680529"/>
            <a:ext cx="12192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68" y="344169"/>
            <a:ext cx="11168124" cy="995362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de-DE" dirty="0" smtClean="0"/>
              <a:t>Das ist die Standardfolie mit einer zweizeiligen Überschrift. Hier hat man einiges zu sagen.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43279"/>
            <a:ext cx="711200" cy="365125"/>
          </a:xfrm>
        </p:spPr>
        <p:txBody>
          <a:bodyPr/>
          <a:lstStyle>
            <a:lvl1pPr>
              <a:defRPr sz="1000"/>
            </a:lvl1pPr>
          </a:lstStyle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89467" y="1753201"/>
            <a:ext cx="11168125" cy="4759325"/>
          </a:xfrm>
          <a:prstGeom prst="rect">
            <a:avLst/>
          </a:prstGeom>
        </p:spPr>
        <p:txBody>
          <a:bodyPr/>
          <a:lstStyle>
            <a:lvl1pPr marL="287338" indent="-288000">
              <a:buClr>
                <a:schemeClr val="accent4"/>
              </a:buClr>
              <a:buSzPct val="150000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40000" indent="-252000">
              <a:buClr>
                <a:schemeClr val="tx1">
                  <a:lumMod val="75000"/>
                  <a:lumOff val="25000"/>
                </a:schemeClr>
              </a:buClr>
              <a:buSzPct val="150000"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92000" indent="-216000">
              <a:buClr>
                <a:schemeClr val="tx1">
                  <a:lumMod val="75000"/>
                  <a:lumOff val="25000"/>
                </a:schemeClr>
              </a:buClr>
              <a:buSzPct val="150000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08000" indent="-180000">
              <a:buClr>
                <a:schemeClr val="tx1">
                  <a:lumMod val="75000"/>
                  <a:lumOff val="25000"/>
                </a:schemeClr>
              </a:buClr>
              <a:buSzPct val="150000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Gliederungsebene 1</a:t>
            </a:r>
          </a:p>
          <a:p>
            <a:pPr lvl="1"/>
            <a:r>
              <a:rPr lang="de-DE" dirty="0" smtClean="0"/>
              <a:t>Gliederungsebene 2</a:t>
            </a:r>
          </a:p>
          <a:p>
            <a:pPr lvl="1"/>
            <a:r>
              <a:rPr lang="de-DE" dirty="0" smtClean="0"/>
              <a:t>Gliederungsebene 2</a:t>
            </a:r>
          </a:p>
          <a:p>
            <a:pPr lvl="2"/>
            <a:r>
              <a:rPr lang="de-DE" dirty="0" smtClean="0"/>
              <a:t>Gliederungsebene 3</a:t>
            </a:r>
          </a:p>
          <a:p>
            <a:pPr lvl="3"/>
            <a:r>
              <a:rPr lang="de-DE" dirty="0" smtClean="0"/>
              <a:t>Gliederungsebne 4</a:t>
            </a:r>
          </a:p>
          <a:p>
            <a:pPr lvl="3"/>
            <a:r>
              <a:rPr lang="de-DE" dirty="0" smtClean="0"/>
              <a:t>Dann ist es aber auch gut</a:t>
            </a:r>
          </a:p>
        </p:txBody>
      </p:sp>
    </p:spTree>
    <p:extLst>
      <p:ext uri="{BB962C8B-B14F-4D97-AF65-F5344CB8AC3E}">
        <p14:creationId xmlns:p14="http://schemas.microsoft.com/office/powerpoint/2010/main" val="344976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bg>
      <p:bgPr>
        <a:solidFill>
          <a:srgbClr val="6C6C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7749245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31404"/>
            <a:ext cx="711200" cy="365125"/>
          </a:xfrm>
        </p:spPr>
        <p:txBody>
          <a:bodyPr/>
          <a:lstStyle>
            <a:lvl1pPr>
              <a:defRPr sz="1000"/>
            </a:lvl1pPr>
          </a:lstStyle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89467" y="333688"/>
            <a:ext cx="10938933" cy="99536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cxnSp>
        <p:nvCxnSpPr>
          <p:cNvPr id="25" name="Straight Connector 12"/>
          <p:cNvCxnSpPr/>
          <p:nvPr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6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5756272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31404"/>
            <a:ext cx="711200" cy="365125"/>
          </a:xfrm>
        </p:spPr>
        <p:txBody>
          <a:bodyPr/>
          <a:lstStyle>
            <a:lvl1pPr>
              <a:defRPr sz="1000"/>
            </a:lvl1pPr>
          </a:lstStyle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89467" y="333688"/>
            <a:ext cx="10938933" cy="99536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cxnSp>
        <p:nvCxnSpPr>
          <p:cNvPr id="7" name="Straight Connector 12"/>
          <p:cNvCxnSpPr/>
          <p:nvPr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74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9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31404"/>
            <a:ext cx="711200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  <p:cxnSp>
        <p:nvCxnSpPr>
          <p:cNvPr id="25" name="Straight Connector 12"/>
          <p:cNvCxnSpPr/>
          <p:nvPr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9467" y="333688"/>
            <a:ext cx="10938933" cy="99536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229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1143656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1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5"/>
          <p:cNvSpPr/>
          <p:nvPr/>
        </p:nvSpPr>
        <p:spPr>
          <a:xfrm>
            <a:off x="0" y="6680529"/>
            <a:ext cx="12192000" cy="1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31404"/>
            <a:ext cx="711200" cy="365125"/>
          </a:xfrm>
        </p:spPr>
        <p:txBody>
          <a:bodyPr/>
          <a:lstStyle>
            <a:lvl1pPr>
              <a:defRPr sz="1000"/>
            </a:lvl1pPr>
          </a:lstStyle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89467" y="333688"/>
            <a:ext cx="10938933" cy="99536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cxnSp>
        <p:nvCxnSpPr>
          <p:cNvPr id="25" name="Straight Connector 12"/>
          <p:cNvCxnSpPr/>
          <p:nvPr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64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6" Type="http://schemas.openxmlformats.org/officeDocument/2006/relationships/tags" Target="../tags/tag1.xml"/><Relationship Id="rId47" Type="http://schemas.openxmlformats.org/officeDocument/2006/relationships/oleObject" Target="../embeddings/oleObject1.bin"/><Relationship Id="rId48" Type="http://schemas.openxmlformats.org/officeDocument/2006/relationships/image" Target="../media/image1.emf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theme" Target="../theme/theme1.xml"/><Relationship Id="rId45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46"/>
            </p:custDataLst>
            <p:extLst>
              <p:ext uri="{D42A27DB-BD31-4B8C-83A1-F6EECF244321}">
                <p14:modId xmlns:p14="http://schemas.microsoft.com/office/powerpoint/2010/main" val="3535664569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" name="think-cell Folie" r:id="rId47" imgW="359" imgH="358" progId="TCLayout.ActiveDocument.1">
                  <p:embed/>
                </p:oleObj>
              </mc:Choice>
              <mc:Fallback>
                <p:oleObj name="think-cell Folie" r:id="rId47" imgW="359" imgH="35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6648" y="6486526"/>
            <a:ext cx="1454149" cy="365125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DE" smtClean="0"/>
              <a:t>Hochschule München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04600" y="6486526"/>
            <a:ext cx="711200" cy="365125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l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508710" y="6486526"/>
            <a:ext cx="2978149" cy="365125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04FF091-6AFD-46C0-A7CF-A8042EB4153F}" type="datetime4">
              <a:rPr lang="de-DE" smtClean="0"/>
              <a:t>24. October 2016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39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81" r:id="rId19"/>
    <p:sldLayoutId id="2147483682" r:id="rId20"/>
    <p:sldLayoutId id="2147483683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2" r:id="rId28"/>
    <p:sldLayoutId id="2147483694" r:id="rId29"/>
    <p:sldLayoutId id="2147483696" r:id="rId30"/>
    <p:sldLayoutId id="2147483698" r:id="rId31"/>
    <p:sldLayoutId id="2147483700" r:id="rId32"/>
    <p:sldLayoutId id="2147483702" r:id="rId33"/>
    <p:sldLayoutId id="2147483704" r:id="rId34"/>
    <p:sldLayoutId id="2147483706" r:id="rId35"/>
    <p:sldLayoutId id="2147483707" r:id="rId36"/>
    <p:sldLayoutId id="2147483708" r:id="rId37"/>
    <p:sldLayoutId id="2147483709" r:id="rId38"/>
    <p:sldLayoutId id="2147483710" r:id="rId39"/>
    <p:sldLayoutId id="2147483711" r:id="rId40"/>
    <p:sldLayoutId id="2147483712" r:id="rId41"/>
    <p:sldLayoutId id="2147483713" r:id="rId42"/>
    <p:sldLayoutId id="2147483714" r:id="rId4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2800" b="1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Arial"/>
        </a:defRPr>
      </a:lvl1pPr>
    </p:titleStyle>
    <p:bodyStyle>
      <a:lvl1pPr marL="269875" indent="-269875" algn="l" defTabSz="457200" rtl="0" eaLnBrk="1" latinLnBrk="0" hangingPunct="1">
        <a:lnSpc>
          <a:spcPct val="100000"/>
        </a:lnSpc>
        <a:spcBef>
          <a:spcPts val="390"/>
        </a:spcBef>
        <a:spcAft>
          <a:spcPts val="780"/>
        </a:spcAft>
        <a:buClr>
          <a:schemeClr val="tx1">
            <a:lumMod val="85000"/>
            <a:lumOff val="15000"/>
          </a:schemeClr>
        </a:buClr>
        <a:buSzPct val="165000"/>
        <a:buFont typeface="Arial"/>
        <a:buChar char="■"/>
        <a:defRPr sz="16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1pPr>
      <a:lvl2pPr marL="482600" indent="-217488" algn="l" defTabSz="457200" rtl="0" eaLnBrk="1" latinLnBrk="0" hangingPunct="1">
        <a:lnSpc>
          <a:spcPct val="100000"/>
        </a:lnSpc>
        <a:spcBef>
          <a:spcPct val="20000"/>
        </a:spcBef>
        <a:spcAft>
          <a:spcPts val="672"/>
        </a:spcAft>
        <a:buClr>
          <a:schemeClr val="tx1">
            <a:lumMod val="85000"/>
            <a:lumOff val="15000"/>
          </a:schemeClr>
        </a:buClr>
        <a:buSzPct val="150000"/>
        <a:buFont typeface="Lucida Grande"/>
        <a:buChar char="■"/>
        <a:defRPr sz="1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2pPr>
      <a:lvl3pPr marL="6477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72"/>
        </a:spcAft>
        <a:buClr>
          <a:schemeClr val="tx1">
            <a:lumMod val="85000"/>
            <a:lumOff val="15000"/>
          </a:schemeClr>
        </a:buClr>
        <a:buSzPct val="150000"/>
        <a:buFont typeface="Lucida Grande"/>
        <a:buChar char="■"/>
        <a:defRPr sz="1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3pPr>
      <a:lvl4pPr marL="806450" indent="-216000" algn="l" defTabSz="457200" rtl="0" eaLnBrk="1" latinLnBrk="0" hangingPunct="1">
        <a:spcBef>
          <a:spcPct val="20000"/>
        </a:spcBef>
        <a:spcAft>
          <a:spcPts val="576"/>
        </a:spcAft>
        <a:buClr>
          <a:schemeClr val="tx1">
            <a:lumMod val="85000"/>
            <a:lumOff val="15000"/>
          </a:schemeClr>
        </a:buClr>
        <a:buSzPct val="150000"/>
        <a:buFont typeface="Lucida Grande"/>
        <a:buChar char="■"/>
        <a:defRPr sz="1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4pPr>
      <a:lvl5pPr marL="920750" indent="-216000" algn="l" defTabSz="534988" rtl="0" eaLnBrk="1" latinLnBrk="0" hangingPunct="1">
        <a:spcBef>
          <a:spcPct val="20000"/>
        </a:spcBef>
        <a:spcAft>
          <a:spcPts val="480"/>
        </a:spcAft>
        <a:buClr>
          <a:schemeClr val="tx1">
            <a:lumMod val="85000"/>
            <a:lumOff val="15000"/>
          </a:schemeClr>
        </a:buClr>
        <a:buSzPct val="150000"/>
        <a:buFont typeface="Lucida Grande"/>
        <a:buChar char="■"/>
        <a:defRPr sz="1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oleObject" Target="../embeddings/oleObject10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10.vml"/><Relationship Id="rId2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docker.com/compose/reference" TargetMode="External"/><Relationship Id="rId3" Type="http://schemas.openxmlformats.org/officeDocument/2006/relationships/hyperlink" Target="https://docs.docker.com/compose/compose-fi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3282FB-536A-4491-BC5C-9B3AAEEA56EF}" type="slidenum">
              <a:rPr lang="de-DE" smtClean="0"/>
              <a:t>1</a:t>
            </a:fld>
            <a:endParaRPr lang="de-DE"/>
          </a:p>
        </p:txBody>
      </p:sp>
      <p:pic>
        <p:nvPicPr>
          <p:cNvPr id="4" name="Picture 2" descr="http://www.atbreak.com/wp-content/uploads/2012/06/over-the-cloud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08"/>
          <a:stretch/>
        </p:blipFill>
        <p:spPr bwMode="auto">
          <a:xfrm>
            <a:off x="0" y="0"/>
            <a:ext cx="12192000" cy="700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0" y="4397804"/>
            <a:ext cx="12192000" cy="2316163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920" y="0"/>
            <a:ext cx="2384080" cy="8853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380" y="4382306"/>
            <a:ext cx="6743700" cy="213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20843" y="5283109"/>
            <a:ext cx="3235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Source Code Pro" charset="0"/>
                <a:ea typeface="Source Code Pro" charset="0"/>
                <a:cs typeface="Source Code Pro" charset="0"/>
              </a:rPr>
              <a:t>Composition</a:t>
            </a:r>
            <a:endParaRPr lang="en-US" sz="3600" b="1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34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Cloud Native Stack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271430" y="3781758"/>
            <a:ext cx="9144587" cy="7683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6" name="Rechteck 5"/>
          <p:cNvSpPr/>
          <p:nvPr/>
        </p:nvSpPr>
        <p:spPr>
          <a:xfrm>
            <a:off x="1271430" y="2776116"/>
            <a:ext cx="9144587" cy="7683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8" name="Rechteck 7"/>
          <p:cNvSpPr/>
          <p:nvPr/>
        </p:nvSpPr>
        <p:spPr>
          <a:xfrm>
            <a:off x="1271430" y="1683993"/>
            <a:ext cx="6428219" cy="7683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9" name="Rechteck 8"/>
          <p:cNvSpPr/>
          <p:nvPr/>
        </p:nvSpPr>
        <p:spPr>
          <a:xfrm>
            <a:off x="1280698" y="4823851"/>
            <a:ext cx="9135320" cy="768350"/>
          </a:xfrm>
          <a:prstGeom prst="rect">
            <a:avLst/>
          </a:prstGeom>
          <a:solidFill>
            <a:srgbClr val="386B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3" name="Textfeld 12"/>
          <p:cNvSpPr txBox="1"/>
          <p:nvPr/>
        </p:nvSpPr>
        <p:spPr>
          <a:xfrm>
            <a:off x="4385818" y="4951994"/>
            <a:ext cx="1944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Virtualization</a:t>
            </a:r>
            <a:endParaRPr lang="de-DE" sz="2400" dirty="0">
              <a:solidFill>
                <a:schemeClr val="bg1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040820" y="3925006"/>
            <a:ext cx="2634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Cluster Scheduler</a:t>
            </a:r>
            <a:endParaRPr lang="de-DE" sz="2400" dirty="0">
              <a:solidFill>
                <a:schemeClr val="bg1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040820" y="2864065"/>
            <a:ext cx="2956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Cluster </a:t>
            </a:r>
            <a:r>
              <a:rPr lang="de-DE" sz="2400" dirty="0" err="1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Orchestrator</a:t>
            </a:r>
            <a:endParaRPr lang="de-DE" sz="2400" dirty="0">
              <a:solidFill>
                <a:schemeClr val="bg1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1431224" y="1789030"/>
            <a:ext cx="3924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Cloud Native App </a:t>
            </a:r>
            <a:r>
              <a:rPr lang="de-DE" sz="2400" dirty="0" err="1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Platform</a:t>
            </a:r>
            <a:endParaRPr lang="de-DE" sz="2400" dirty="0">
              <a:solidFill>
                <a:schemeClr val="bg1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5518951" y="1798941"/>
            <a:ext cx="2083544" cy="5018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8199203" y="2864065"/>
            <a:ext cx="2083544" cy="5018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chemeClr val="tx1"/>
                </a:solidFill>
              </a:rPr>
              <a:t>Applications</a:t>
            </a:r>
            <a:endParaRPr lang="de-DE" sz="2400" dirty="0" smtClean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8199203" y="3907227"/>
            <a:ext cx="2083544" cy="5018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8199203" y="4951994"/>
            <a:ext cx="2083544" cy="5018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Resources</a:t>
            </a:r>
            <a:endParaRPr lang="de-DE" sz="2400" dirty="0" smtClean="0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7854715" y="1683017"/>
            <a:ext cx="2561301" cy="7683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/>
              <a:t>Classical</a:t>
            </a:r>
            <a:r>
              <a:rPr lang="de-DE" sz="2400" dirty="0" smtClean="0"/>
              <a:t> </a:t>
            </a:r>
            <a:r>
              <a:rPr lang="de-DE" sz="2400" dirty="0" err="1" smtClean="0"/>
              <a:t>Applications</a:t>
            </a: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92565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3282FB-536A-4491-BC5C-9B3AAEEA56EF}" type="slidenum">
              <a:rPr lang="de-DE" smtClean="0"/>
              <a:t>3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Docker Networking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08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Objekt 5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think-cell Folie" r:id="rId5" imgW="648" imgH="649" progId="TCLayout.ActiveDocument.1">
                  <p:embed/>
                </p:oleObj>
              </mc:Choice>
              <mc:Fallback>
                <p:oleObj name="think-cell Folie" r:id="rId5" imgW="648" imgH="64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Docker Networking Modes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3282FB-536A-4491-BC5C-9B3AAEEA56EF}" type="slidenum">
              <a:rPr lang="de-DE" smtClean="0"/>
              <a:t>4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976375" y="1623250"/>
            <a:ext cx="2413000" cy="19939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6" name="Rechteck 5"/>
          <p:cNvSpPr/>
          <p:nvPr/>
        </p:nvSpPr>
        <p:spPr>
          <a:xfrm>
            <a:off x="1192275" y="2257237"/>
            <a:ext cx="749300" cy="9576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6" name="Rechteck 15"/>
          <p:cNvSpPr/>
          <p:nvPr/>
        </p:nvSpPr>
        <p:spPr>
          <a:xfrm>
            <a:off x="2295127" y="2257237"/>
            <a:ext cx="799320" cy="9576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29" name="Textfeld 28"/>
          <p:cNvSpPr txBox="1"/>
          <p:nvPr/>
        </p:nvSpPr>
        <p:spPr>
          <a:xfrm>
            <a:off x="8241860" y="3621016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Overlay</a:t>
            </a:r>
            <a:r>
              <a:rPr lang="de-DE" dirty="0" smtClean="0"/>
              <a:t> Network 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7717226" y="1631379"/>
            <a:ext cx="3151714" cy="19939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27" name="Rechteck 26"/>
          <p:cNvSpPr/>
          <p:nvPr/>
        </p:nvSpPr>
        <p:spPr>
          <a:xfrm>
            <a:off x="7922838" y="2253242"/>
            <a:ext cx="1079202" cy="9576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28" name="Rechteck 27"/>
          <p:cNvSpPr/>
          <p:nvPr/>
        </p:nvSpPr>
        <p:spPr>
          <a:xfrm>
            <a:off x="9573540" y="2254831"/>
            <a:ext cx="1087670" cy="9576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58" name="Rechteck 57"/>
          <p:cNvSpPr/>
          <p:nvPr/>
        </p:nvSpPr>
        <p:spPr>
          <a:xfrm>
            <a:off x="4328866" y="1950176"/>
            <a:ext cx="2360156" cy="15033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80" name="Textfeld 79"/>
          <p:cNvSpPr txBox="1"/>
          <p:nvPr/>
        </p:nvSpPr>
        <p:spPr>
          <a:xfrm>
            <a:off x="1725675" y="3643705"/>
            <a:ext cx="113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Bridge</a:t>
            </a:r>
            <a:endParaRPr lang="de-DE" dirty="0"/>
          </a:p>
        </p:txBody>
      </p:sp>
      <p:sp>
        <p:nvSpPr>
          <p:cNvPr id="81" name="Textfeld 80"/>
          <p:cNvSpPr txBox="1"/>
          <p:nvPr/>
        </p:nvSpPr>
        <p:spPr>
          <a:xfrm>
            <a:off x="4468566" y="3452279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Host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094567" y="1329030"/>
            <a:ext cx="2107314" cy="6281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7" name="Textfeld 6"/>
          <p:cNvSpPr txBox="1"/>
          <p:nvPr/>
        </p:nvSpPr>
        <p:spPr>
          <a:xfrm>
            <a:off x="1729140" y="1643253"/>
            <a:ext cx="199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chemeClr val="bg1"/>
                </a:solidFill>
              </a:rPr>
              <a:t>1.2.3.4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1331975" y="1399490"/>
            <a:ext cx="469900" cy="49014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1579625" y="1889631"/>
            <a:ext cx="0" cy="122535"/>
          </a:xfrm>
          <a:prstGeom prst="straightConnector1">
            <a:avLst/>
          </a:prstGeom>
          <a:ln w="31750" cmpd="sng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1319275" y="1473270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:81</a:t>
            </a:r>
            <a:endParaRPr lang="de-DE" dirty="0"/>
          </a:p>
        </p:txBody>
      </p:sp>
      <p:sp>
        <p:nvSpPr>
          <p:cNvPr id="18" name="Ellipse 17"/>
          <p:cNvSpPr/>
          <p:nvPr/>
        </p:nvSpPr>
        <p:spPr>
          <a:xfrm>
            <a:off x="2449575" y="1399490"/>
            <a:ext cx="469900" cy="49014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2684525" y="1889631"/>
            <a:ext cx="0" cy="122535"/>
          </a:xfrm>
          <a:prstGeom prst="straightConnector1">
            <a:avLst/>
          </a:prstGeom>
          <a:ln w="31750" cmpd="sng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2424175" y="1473270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:82</a:t>
            </a:r>
            <a:endParaRPr lang="de-DE" dirty="0"/>
          </a:p>
        </p:txBody>
      </p:sp>
      <p:sp>
        <p:nvSpPr>
          <p:cNvPr id="83" name="Rechteck 82"/>
          <p:cNvSpPr/>
          <p:nvPr/>
        </p:nvSpPr>
        <p:spPr>
          <a:xfrm>
            <a:off x="1225041" y="1990958"/>
            <a:ext cx="688007" cy="67306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8" name="Ellipse 7"/>
          <p:cNvSpPr/>
          <p:nvPr/>
        </p:nvSpPr>
        <p:spPr>
          <a:xfrm>
            <a:off x="1331975" y="2012166"/>
            <a:ext cx="469900" cy="49014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3" name="Textfeld 12"/>
          <p:cNvSpPr txBox="1"/>
          <p:nvPr/>
        </p:nvSpPr>
        <p:spPr>
          <a:xfrm>
            <a:off x="1319275" y="2083039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:80</a:t>
            </a:r>
            <a:endParaRPr lang="de-DE" dirty="0"/>
          </a:p>
        </p:txBody>
      </p:sp>
      <p:sp>
        <p:nvSpPr>
          <p:cNvPr id="84" name="Rechteck 83"/>
          <p:cNvSpPr/>
          <p:nvPr/>
        </p:nvSpPr>
        <p:spPr>
          <a:xfrm>
            <a:off x="2359758" y="1990460"/>
            <a:ext cx="688007" cy="67356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7" name="Ellipse 16"/>
          <p:cNvSpPr/>
          <p:nvPr/>
        </p:nvSpPr>
        <p:spPr>
          <a:xfrm>
            <a:off x="2449575" y="2012166"/>
            <a:ext cx="469900" cy="49014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21" name="Textfeld 20"/>
          <p:cNvSpPr txBox="1"/>
          <p:nvPr/>
        </p:nvSpPr>
        <p:spPr>
          <a:xfrm>
            <a:off x="2424175" y="2083039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:80</a:t>
            </a:r>
            <a:endParaRPr lang="de-DE" dirty="0"/>
          </a:p>
        </p:txBody>
      </p:sp>
      <p:sp>
        <p:nvSpPr>
          <p:cNvPr id="56" name="Textfeld 55"/>
          <p:cNvSpPr txBox="1"/>
          <p:nvPr/>
        </p:nvSpPr>
        <p:spPr>
          <a:xfrm>
            <a:off x="1177527" y="2435454"/>
            <a:ext cx="841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bg1"/>
                </a:solidFill>
              </a:rPr>
              <a:t>localhost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2320527" y="2426433"/>
            <a:ext cx="841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bg1"/>
                </a:solidFill>
              </a:rPr>
              <a:t>localhost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8657024" y="2276283"/>
            <a:ext cx="462936" cy="90584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35" name="Ellipse 34"/>
          <p:cNvSpPr/>
          <p:nvPr/>
        </p:nvSpPr>
        <p:spPr>
          <a:xfrm>
            <a:off x="8908908" y="3008446"/>
            <a:ext cx="169332" cy="1533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36" name="Ellipse 35"/>
          <p:cNvSpPr/>
          <p:nvPr/>
        </p:nvSpPr>
        <p:spPr>
          <a:xfrm>
            <a:off x="8908908" y="2545175"/>
            <a:ext cx="169332" cy="1533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37" name="Ellipse 36"/>
          <p:cNvSpPr/>
          <p:nvPr/>
        </p:nvSpPr>
        <p:spPr>
          <a:xfrm>
            <a:off x="8908908" y="2776811"/>
            <a:ext cx="169332" cy="1533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38" name="Ellipse 37"/>
          <p:cNvSpPr/>
          <p:nvPr/>
        </p:nvSpPr>
        <p:spPr>
          <a:xfrm>
            <a:off x="8908908" y="2313539"/>
            <a:ext cx="169332" cy="1533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88" name="Rechteck 87"/>
          <p:cNvSpPr/>
          <p:nvPr/>
        </p:nvSpPr>
        <p:spPr>
          <a:xfrm>
            <a:off x="9404773" y="2296046"/>
            <a:ext cx="462936" cy="8860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39" name="Ellipse 38"/>
          <p:cNvSpPr/>
          <p:nvPr/>
        </p:nvSpPr>
        <p:spPr>
          <a:xfrm>
            <a:off x="9468767" y="3021376"/>
            <a:ext cx="169332" cy="1533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40" name="Ellipse 39"/>
          <p:cNvSpPr/>
          <p:nvPr/>
        </p:nvSpPr>
        <p:spPr>
          <a:xfrm>
            <a:off x="9468767" y="2558105"/>
            <a:ext cx="169332" cy="1533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41" name="Ellipse 40"/>
          <p:cNvSpPr/>
          <p:nvPr/>
        </p:nvSpPr>
        <p:spPr>
          <a:xfrm>
            <a:off x="9468767" y="2789741"/>
            <a:ext cx="169332" cy="1533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42" name="Ellipse 41"/>
          <p:cNvSpPr/>
          <p:nvPr/>
        </p:nvSpPr>
        <p:spPr>
          <a:xfrm>
            <a:off x="9468767" y="2326469"/>
            <a:ext cx="169332" cy="1533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9102585" y="2734771"/>
            <a:ext cx="366182" cy="0"/>
          </a:xfrm>
          <a:prstGeom prst="straightConnector1">
            <a:avLst/>
          </a:prstGeom>
          <a:ln w="31750" cmpd="sng">
            <a:solidFill>
              <a:srgbClr val="92D05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 rot="5400000">
            <a:off x="8336923" y="2684745"/>
            <a:ext cx="919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5.6.7.8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90" name="Textfeld 89"/>
          <p:cNvSpPr txBox="1"/>
          <p:nvPr/>
        </p:nvSpPr>
        <p:spPr>
          <a:xfrm rot="16200000">
            <a:off x="9293944" y="2494579"/>
            <a:ext cx="919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5.6.7.9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4467276" y="1606479"/>
            <a:ext cx="2107314" cy="7413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59" name="Rechteck 58"/>
          <p:cNvSpPr/>
          <p:nvPr/>
        </p:nvSpPr>
        <p:spPr>
          <a:xfrm>
            <a:off x="4544766" y="1974563"/>
            <a:ext cx="749300" cy="9576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65" name="Rechteck 64"/>
          <p:cNvSpPr/>
          <p:nvPr/>
        </p:nvSpPr>
        <p:spPr>
          <a:xfrm>
            <a:off x="5662366" y="1974563"/>
            <a:ext cx="800100" cy="9576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75" name="Textfeld 74"/>
          <p:cNvSpPr txBox="1"/>
          <p:nvPr/>
        </p:nvSpPr>
        <p:spPr>
          <a:xfrm>
            <a:off x="4434014" y="1562352"/>
            <a:ext cx="110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1.2.3.4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7" name="Ellipse 76"/>
          <p:cNvSpPr/>
          <p:nvPr/>
        </p:nvSpPr>
        <p:spPr>
          <a:xfrm>
            <a:off x="4623156" y="1892960"/>
            <a:ext cx="169332" cy="1533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78" name="Ellipse 77"/>
          <p:cNvSpPr/>
          <p:nvPr/>
        </p:nvSpPr>
        <p:spPr>
          <a:xfrm>
            <a:off x="4991456" y="1905637"/>
            <a:ext cx="169332" cy="1533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79" name="Ellipse 78"/>
          <p:cNvSpPr/>
          <p:nvPr/>
        </p:nvSpPr>
        <p:spPr>
          <a:xfrm>
            <a:off x="5961484" y="1892960"/>
            <a:ext cx="169332" cy="1533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98" name="Ellipse 97"/>
          <p:cNvSpPr/>
          <p:nvPr/>
        </p:nvSpPr>
        <p:spPr>
          <a:xfrm>
            <a:off x="8947239" y="4687636"/>
            <a:ext cx="169332" cy="1533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05" name="Rechteck 104"/>
          <p:cNvSpPr/>
          <p:nvPr/>
        </p:nvSpPr>
        <p:spPr>
          <a:xfrm>
            <a:off x="8898953" y="5035436"/>
            <a:ext cx="269534" cy="28525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07" name="Rechteck 106"/>
          <p:cNvSpPr/>
          <p:nvPr/>
        </p:nvSpPr>
        <p:spPr>
          <a:xfrm>
            <a:off x="8898953" y="5432212"/>
            <a:ext cx="269534" cy="2359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08" name="Rechteck 107"/>
          <p:cNvSpPr/>
          <p:nvPr/>
        </p:nvSpPr>
        <p:spPr>
          <a:xfrm>
            <a:off x="8912470" y="5792635"/>
            <a:ext cx="269534" cy="32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4" name="Textfeld 13"/>
          <p:cNvSpPr txBox="1"/>
          <p:nvPr/>
        </p:nvSpPr>
        <p:spPr>
          <a:xfrm>
            <a:off x="9168487" y="4594653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Bound</a:t>
            </a:r>
            <a:r>
              <a:rPr lang="de-DE" dirty="0" smtClean="0"/>
              <a:t> </a:t>
            </a:r>
            <a:r>
              <a:rPr lang="de-DE" dirty="0" err="1" smtClean="0"/>
              <a:t>port</a:t>
            </a:r>
            <a:endParaRPr lang="de-DE" dirty="0"/>
          </a:p>
        </p:txBody>
      </p:sp>
      <p:sp>
        <p:nvSpPr>
          <p:cNvPr id="122" name="Textfeld 121"/>
          <p:cNvSpPr txBox="1"/>
          <p:nvPr/>
        </p:nvSpPr>
        <p:spPr>
          <a:xfrm>
            <a:off x="9170406" y="501343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Network </a:t>
            </a:r>
            <a:r>
              <a:rPr lang="de-DE" dirty="0" err="1" smtClean="0"/>
              <a:t>interface</a:t>
            </a:r>
            <a:endParaRPr lang="de-DE" dirty="0"/>
          </a:p>
        </p:txBody>
      </p:sp>
      <p:sp>
        <p:nvSpPr>
          <p:cNvPr id="126" name="Textfeld 125"/>
          <p:cNvSpPr txBox="1"/>
          <p:nvPr/>
        </p:nvSpPr>
        <p:spPr>
          <a:xfrm>
            <a:off x="9179150" y="536901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Guest</a:t>
            </a:r>
            <a:endParaRPr lang="de-DE" dirty="0"/>
          </a:p>
        </p:txBody>
      </p:sp>
      <p:sp>
        <p:nvSpPr>
          <p:cNvPr id="127" name="Textfeld 126"/>
          <p:cNvSpPr txBox="1"/>
          <p:nvPr/>
        </p:nvSpPr>
        <p:spPr>
          <a:xfrm>
            <a:off x="9203338" y="578324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Host</a:t>
            </a:r>
            <a:endParaRPr lang="de-DE" dirty="0"/>
          </a:p>
        </p:txBody>
      </p:sp>
      <p:sp>
        <p:nvSpPr>
          <p:cNvPr id="45" name="Rectangle 44"/>
          <p:cNvSpPr/>
          <p:nvPr/>
        </p:nvSpPr>
        <p:spPr>
          <a:xfrm>
            <a:off x="920343" y="4782599"/>
            <a:ext cx="74029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docker</a:t>
            </a:r>
            <a:r>
              <a:rPr lang="en-US" dirty="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 network </a:t>
            </a:r>
            <a:r>
              <a:rPr lang="en-US" b="1" dirty="0" smtClean="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ls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docker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network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inspect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bridge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docker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network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create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--driver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overlay multi-host-network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docker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network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connect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multi-host-network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container1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7" name="Rechteck 90"/>
          <p:cNvSpPr/>
          <p:nvPr/>
        </p:nvSpPr>
        <p:spPr>
          <a:xfrm>
            <a:off x="8500164" y="1758825"/>
            <a:ext cx="567918" cy="31304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DNS</a:t>
            </a:r>
            <a:endParaRPr lang="de-DE" dirty="0" smtClean="0"/>
          </a:p>
        </p:txBody>
      </p:sp>
      <p:sp>
        <p:nvSpPr>
          <p:cNvPr id="138" name="Rechteck 90"/>
          <p:cNvSpPr/>
          <p:nvPr/>
        </p:nvSpPr>
        <p:spPr>
          <a:xfrm>
            <a:off x="9238810" y="1751229"/>
            <a:ext cx="715373" cy="3266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IPAM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79699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3282FB-536A-4491-BC5C-9B3AAEEA56EF}" type="slidenum">
              <a:rPr lang="de-DE" smtClean="0"/>
              <a:t>5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Docker </a:t>
            </a:r>
            <a:r>
              <a:rPr lang="de-DE" dirty="0" err="1" smtClean="0"/>
              <a:t>Compose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315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Compose</a:t>
            </a:r>
            <a:r>
              <a:rPr lang="de-DE" dirty="0" smtClean="0"/>
              <a:t>: Building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Wiring</a:t>
            </a:r>
            <a:r>
              <a:rPr lang="de-DE" dirty="0" smtClean="0"/>
              <a:t> Multiple Containers </a:t>
            </a:r>
            <a:r>
              <a:rPr lang="de-DE" dirty="0" err="1" smtClean="0"/>
              <a:t>Locally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3282FB-536A-4491-BC5C-9B3AAEEA56EF}" type="slidenum">
              <a:rPr lang="de-DE" smtClean="0"/>
              <a:t>6</a:t>
            </a:fld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21590" y="1047724"/>
            <a:ext cx="122161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err="1" smtClean="0">
                <a:latin typeface="Source Code Pro" panose="020B0509030403020204" pitchFamily="49" charset="0"/>
              </a:rPr>
              <a:t>consul</a:t>
            </a:r>
            <a:r>
              <a:rPr lang="de-DE" b="1" dirty="0">
                <a:latin typeface="Source Code Pro" panose="020B0509030403020204" pitchFamily="49" charset="0"/>
              </a:rPr>
              <a:t>:</a:t>
            </a:r>
          </a:p>
          <a:p>
            <a:r>
              <a:rPr lang="de-DE" dirty="0">
                <a:latin typeface="Source Code Pro" panose="020B0509030403020204" pitchFamily="49" charset="0"/>
              </a:rPr>
              <a:t>  </a:t>
            </a:r>
            <a:r>
              <a:rPr lang="de-DE" dirty="0" err="1">
                <a:latin typeface="Source Code Pro" panose="020B0509030403020204" pitchFamily="49" charset="0"/>
              </a:rPr>
              <a:t>image</a:t>
            </a:r>
            <a:r>
              <a:rPr lang="de-DE" dirty="0">
                <a:latin typeface="Source Code Pro" panose="020B0509030403020204" pitchFamily="49" charset="0"/>
              </a:rPr>
              <a:t>: </a:t>
            </a:r>
            <a:r>
              <a:rPr lang="de-DE" dirty="0" err="1">
                <a:latin typeface="Source Code Pro" panose="020B0509030403020204" pitchFamily="49" charset="0"/>
              </a:rPr>
              <a:t>gliderlabs</a:t>
            </a:r>
            <a:r>
              <a:rPr lang="de-DE" dirty="0">
                <a:latin typeface="Source Code Pro" panose="020B0509030403020204" pitchFamily="49" charset="0"/>
              </a:rPr>
              <a:t>/consul-server:0.6</a:t>
            </a:r>
          </a:p>
          <a:p>
            <a:r>
              <a:rPr lang="de-DE" dirty="0">
                <a:latin typeface="Source Code Pro" panose="020B0509030403020204" pitchFamily="49" charset="0"/>
              </a:rPr>
              <a:t>  </a:t>
            </a:r>
            <a:r>
              <a:rPr lang="de-DE" dirty="0" err="1">
                <a:latin typeface="Source Code Pro" panose="020B0509030403020204" pitchFamily="49" charset="0"/>
              </a:rPr>
              <a:t>command</a:t>
            </a:r>
            <a:r>
              <a:rPr lang="de-DE" dirty="0">
                <a:latin typeface="Source Code Pro" panose="020B0509030403020204" pitchFamily="49" charset="0"/>
              </a:rPr>
              <a:t>: "-</a:t>
            </a:r>
            <a:r>
              <a:rPr lang="de-DE" dirty="0" err="1">
                <a:latin typeface="Source Code Pro" panose="020B0509030403020204" pitchFamily="49" charset="0"/>
              </a:rPr>
              <a:t>data</a:t>
            </a:r>
            <a:r>
              <a:rPr lang="de-DE" dirty="0">
                <a:latin typeface="Source Code Pro" panose="020B0509030403020204" pitchFamily="49" charset="0"/>
              </a:rPr>
              <a:t>-dir /</a:t>
            </a:r>
            <a:r>
              <a:rPr lang="de-DE" dirty="0" err="1">
                <a:latin typeface="Source Code Pro" panose="020B0509030403020204" pitchFamily="49" charset="0"/>
              </a:rPr>
              <a:t>tmp</a:t>
            </a:r>
            <a:r>
              <a:rPr lang="de-DE" dirty="0">
                <a:latin typeface="Source Code Pro" panose="020B0509030403020204" pitchFamily="49" charset="0"/>
              </a:rPr>
              <a:t>/</a:t>
            </a:r>
            <a:r>
              <a:rPr lang="de-DE" dirty="0" err="1">
                <a:latin typeface="Source Code Pro" panose="020B0509030403020204" pitchFamily="49" charset="0"/>
              </a:rPr>
              <a:t>consul</a:t>
            </a:r>
            <a:r>
              <a:rPr lang="de-DE" dirty="0">
                <a:latin typeface="Source Code Pro" panose="020B0509030403020204" pitchFamily="49" charset="0"/>
              </a:rPr>
              <a:t> -bootstrap-</a:t>
            </a:r>
            <a:r>
              <a:rPr lang="de-DE" dirty="0" err="1">
                <a:latin typeface="Source Code Pro" panose="020B0509030403020204" pitchFamily="49" charset="0"/>
              </a:rPr>
              <a:t>expect</a:t>
            </a:r>
            <a:r>
              <a:rPr lang="de-DE" dirty="0">
                <a:latin typeface="Source Code Pro" panose="020B0509030403020204" pitchFamily="49" charset="0"/>
              </a:rPr>
              <a:t> 1 -server -</a:t>
            </a:r>
            <a:r>
              <a:rPr lang="de-DE" dirty="0" err="1">
                <a:latin typeface="Source Code Pro" panose="020B0509030403020204" pitchFamily="49" charset="0"/>
              </a:rPr>
              <a:t>ui</a:t>
            </a:r>
            <a:r>
              <a:rPr lang="de-DE" dirty="0">
                <a:latin typeface="Source Code Pro" panose="020B0509030403020204" pitchFamily="49" charset="0"/>
              </a:rPr>
              <a:t> -</a:t>
            </a:r>
            <a:r>
              <a:rPr lang="de-DE" dirty="0" err="1">
                <a:latin typeface="Source Code Pro" panose="020B0509030403020204" pitchFamily="49" charset="0"/>
              </a:rPr>
              <a:t>node</a:t>
            </a:r>
            <a:r>
              <a:rPr lang="de-DE" dirty="0">
                <a:latin typeface="Source Code Pro" panose="020B0509030403020204" pitchFamily="49" charset="0"/>
              </a:rPr>
              <a:t>=</a:t>
            </a:r>
            <a:r>
              <a:rPr lang="de-DE" dirty="0" err="1">
                <a:latin typeface="Source Code Pro" panose="020B0509030403020204" pitchFamily="49" charset="0"/>
              </a:rPr>
              <a:t>consul</a:t>
            </a:r>
            <a:r>
              <a:rPr lang="de-DE" dirty="0">
                <a:latin typeface="Source Code Pro" panose="020B0509030403020204" pitchFamily="49" charset="0"/>
              </a:rPr>
              <a:t>-server"</a:t>
            </a:r>
          </a:p>
          <a:p>
            <a:r>
              <a:rPr lang="de-DE" dirty="0">
                <a:latin typeface="Source Code Pro" panose="020B0509030403020204" pitchFamily="49" charset="0"/>
              </a:rPr>
              <a:t>  </a:t>
            </a:r>
            <a:r>
              <a:rPr lang="de-DE" dirty="0" err="1">
                <a:latin typeface="Source Code Pro" panose="020B0509030403020204" pitchFamily="49" charset="0"/>
              </a:rPr>
              <a:t>environment</a:t>
            </a:r>
            <a:r>
              <a:rPr lang="de-DE" dirty="0">
                <a:latin typeface="Source Code Pro" panose="020B0509030403020204" pitchFamily="49" charset="0"/>
              </a:rPr>
              <a:t>:</a:t>
            </a:r>
          </a:p>
          <a:p>
            <a:r>
              <a:rPr lang="de-DE" dirty="0">
                <a:latin typeface="Source Code Pro" panose="020B0509030403020204" pitchFamily="49" charset="0"/>
              </a:rPr>
              <a:t>    - GOMAXPROCS=10</a:t>
            </a:r>
          </a:p>
          <a:p>
            <a:r>
              <a:rPr lang="de-DE" dirty="0">
                <a:latin typeface="Source Code Pro" panose="020B0509030403020204" pitchFamily="49" charset="0"/>
              </a:rPr>
              <a:t>  </a:t>
            </a:r>
            <a:r>
              <a:rPr lang="de-DE" dirty="0" err="1">
                <a:latin typeface="Source Code Pro" panose="020B0509030403020204" pitchFamily="49" charset="0"/>
              </a:rPr>
              <a:t>ports</a:t>
            </a:r>
            <a:r>
              <a:rPr lang="de-DE" dirty="0">
                <a:latin typeface="Source Code Pro" panose="020B0509030403020204" pitchFamily="49" charset="0"/>
              </a:rPr>
              <a:t>:</a:t>
            </a:r>
          </a:p>
          <a:p>
            <a:r>
              <a:rPr lang="de-DE" dirty="0">
                <a:latin typeface="Source Code Pro" panose="020B0509030403020204" pitchFamily="49" charset="0"/>
              </a:rPr>
              <a:t>    - "8300:8300"     #</a:t>
            </a:r>
            <a:r>
              <a:rPr lang="de-DE" dirty="0" err="1">
                <a:latin typeface="Source Code Pro" panose="020B0509030403020204" pitchFamily="49" charset="0"/>
              </a:rPr>
              <a:t>server</a:t>
            </a:r>
            <a:r>
              <a:rPr lang="de-DE" dirty="0">
                <a:latin typeface="Source Code Pro" panose="020B0509030403020204" pitchFamily="49" charset="0"/>
              </a:rPr>
              <a:t> - Server RPC </a:t>
            </a:r>
            <a:r>
              <a:rPr lang="de-DE" dirty="0" err="1">
                <a:latin typeface="Source Code Pro" panose="020B0509030403020204" pitchFamily="49" charset="0"/>
              </a:rPr>
              <a:t>address</a:t>
            </a:r>
            <a:r>
              <a:rPr lang="de-DE" dirty="0">
                <a:latin typeface="Source Code Pro" panose="020B0509030403020204" pitchFamily="49" charset="0"/>
              </a:rPr>
              <a:t>. Default 8300.</a:t>
            </a:r>
          </a:p>
          <a:p>
            <a:r>
              <a:rPr lang="de-DE" dirty="0">
                <a:latin typeface="Source Code Pro" panose="020B0509030403020204" pitchFamily="49" charset="0"/>
              </a:rPr>
              <a:t>    - "8500:8500"     #http - The HTTP API, -1 </a:t>
            </a:r>
            <a:r>
              <a:rPr lang="de-DE" dirty="0" err="1">
                <a:latin typeface="Source Code Pro" panose="020B0509030403020204" pitchFamily="49" charset="0"/>
              </a:rPr>
              <a:t>to</a:t>
            </a:r>
            <a:r>
              <a:rPr lang="de-DE" dirty="0">
                <a:latin typeface="Source Code Pro" panose="020B0509030403020204" pitchFamily="49" charset="0"/>
              </a:rPr>
              <a:t> </a:t>
            </a:r>
            <a:r>
              <a:rPr lang="de-DE" dirty="0" err="1">
                <a:latin typeface="Source Code Pro" panose="020B0509030403020204" pitchFamily="49" charset="0"/>
              </a:rPr>
              <a:t>disable</a:t>
            </a:r>
            <a:r>
              <a:rPr lang="de-DE" dirty="0">
                <a:latin typeface="Source Code Pro" panose="020B0509030403020204" pitchFamily="49" charset="0"/>
              </a:rPr>
              <a:t>. Default 8500.</a:t>
            </a:r>
          </a:p>
          <a:p>
            <a:r>
              <a:rPr lang="de-DE" dirty="0">
                <a:latin typeface="Source Code Pro" panose="020B0509030403020204" pitchFamily="49" charset="0"/>
              </a:rPr>
              <a:t>    - "8600:8600/</a:t>
            </a:r>
            <a:r>
              <a:rPr lang="de-DE" dirty="0" err="1">
                <a:latin typeface="Source Code Pro" panose="020B0509030403020204" pitchFamily="49" charset="0"/>
              </a:rPr>
              <a:t>udp</a:t>
            </a:r>
            <a:r>
              <a:rPr lang="de-DE" dirty="0">
                <a:latin typeface="Source Code Pro" panose="020B0509030403020204" pitchFamily="49" charset="0"/>
              </a:rPr>
              <a:t>" #</a:t>
            </a:r>
            <a:r>
              <a:rPr lang="de-DE" dirty="0" err="1">
                <a:latin typeface="Source Code Pro" panose="020B0509030403020204" pitchFamily="49" charset="0"/>
              </a:rPr>
              <a:t>dns</a:t>
            </a:r>
            <a:r>
              <a:rPr lang="de-DE" dirty="0">
                <a:latin typeface="Source Code Pro" panose="020B0509030403020204" pitchFamily="49" charset="0"/>
              </a:rPr>
              <a:t> - The DNS </a:t>
            </a:r>
            <a:r>
              <a:rPr lang="de-DE" dirty="0" err="1">
                <a:latin typeface="Source Code Pro" panose="020B0509030403020204" pitchFamily="49" charset="0"/>
              </a:rPr>
              <a:t>server</a:t>
            </a:r>
            <a:r>
              <a:rPr lang="de-DE" dirty="0">
                <a:latin typeface="Source Code Pro" panose="020B0509030403020204" pitchFamily="49" charset="0"/>
              </a:rPr>
              <a:t>, -1 </a:t>
            </a:r>
            <a:r>
              <a:rPr lang="de-DE" dirty="0" err="1">
                <a:latin typeface="Source Code Pro" panose="020B0509030403020204" pitchFamily="49" charset="0"/>
              </a:rPr>
              <a:t>to</a:t>
            </a:r>
            <a:r>
              <a:rPr lang="de-DE" dirty="0">
                <a:latin typeface="Source Code Pro" panose="020B0509030403020204" pitchFamily="49" charset="0"/>
              </a:rPr>
              <a:t> </a:t>
            </a:r>
            <a:r>
              <a:rPr lang="de-DE" dirty="0" err="1">
                <a:latin typeface="Source Code Pro" panose="020B0509030403020204" pitchFamily="49" charset="0"/>
              </a:rPr>
              <a:t>disable</a:t>
            </a:r>
            <a:r>
              <a:rPr lang="de-DE" dirty="0">
                <a:latin typeface="Source Code Pro" panose="020B0509030403020204" pitchFamily="49" charset="0"/>
              </a:rPr>
              <a:t>. Default 8600.</a:t>
            </a:r>
          </a:p>
          <a:p>
            <a:endParaRPr lang="de-DE" dirty="0">
              <a:latin typeface="Source Code Pro" panose="020B0509030403020204" pitchFamily="49" charset="0"/>
            </a:endParaRPr>
          </a:p>
          <a:p>
            <a:r>
              <a:rPr lang="de-DE" b="1" dirty="0" err="1">
                <a:latin typeface="Source Code Pro" panose="020B0509030403020204" pitchFamily="49" charset="0"/>
              </a:rPr>
              <a:t>zwitscher-chuck</a:t>
            </a:r>
            <a:r>
              <a:rPr lang="de-DE" b="1" dirty="0">
                <a:latin typeface="Source Code Pro" panose="020B0509030403020204" pitchFamily="49" charset="0"/>
              </a:rPr>
              <a:t>:</a:t>
            </a:r>
          </a:p>
          <a:p>
            <a:r>
              <a:rPr lang="de-DE" dirty="0">
                <a:latin typeface="Source Code Pro" panose="020B0509030403020204" pitchFamily="49" charset="0"/>
              </a:rPr>
              <a:t>  </a:t>
            </a:r>
            <a:r>
              <a:rPr lang="de-DE" dirty="0" err="1">
                <a:latin typeface="Source Code Pro" panose="020B0509030403020204" pitchFamily="49" charset="0"/>
              </a:rPr>
              <a:t>build</a:t>
            </a:r>
            <a:r>
              <a:rPr lang="de-DE" dirty="0">
                <a:latin typeface="Source Code Pro" panose="020B0509030403020204" pitchFamily="49" charset="0"/>
              </a:rPr>
              <a:t>: ../../</a:t>
            </a:r>
            <a:r>
              <a:rPr lang="de-DE" dirty="0" err="1">
                <a:latin typeface="Source Code Pro" panose="020B0509030403020204" pitchFamily="49" charset="0"/>
              </a:rPr>
              <a:t>services</a:t>
            </a:r>
            <a:r>
              <a:rPr lang="de-DE" dirty="0">
                <a:latin typeface="Source Code Pro" panose="020B0509030403020204" pitchFamily="49" charset="0"/>
              </a:rPr>
              <a:t>/</a:t>
            </a:r>
            <a:r>
              <a:rPr lang="de-DE" dirty="0" err="1">
                <a:latin typeface="Source Code Pro" panose="020B0509030403020204" pitchFamily="49" charset="0"/>
              </a:rPr>
              <a:t>zwitscher-app-chuck</a:t>
            </a:r>
            <a:endParaRPr lang="de-DE" dirty="0">
              <a:latin typeface="Source Code Pro" panose="020B0509030403020204" pitchFamily="49" charset="0"/>
            </a:endParaRPr>
          </a:p>
          <a:p>
            <a:r>
              <a:rPr lang="de-DE" dirty="0">
                <a:latin typeface="Source Code Pro" panose="020B0509030403020204" pitchFamily="49" charset="0"/>
              </a:rPr>
              <a:t>  </a:t>
            </a:r>
            <a:r>
              <a:rPr lang="de-DE" dirty="0" err="1">
                <a:latin typeface="Source Code Pro" panose="020B0509030403020204" pitchFamily="49" charset="0"/>
              </a:rPr>
              <a:t>ports</a:t>
            </a:r>
            <a:r>
              <a:rPr lang="de-DE" dirty="0">
                <a:latin typeface="Source Code Pro" panose="020B0509030403020204" pitchFamily="49" charset="0"/>
              </a:rPr>
              <a:t>:</a:t>
            </a:r>
          </a:p>
          <a:p>
            <a:r>
              <a:rPr lang="de-DE" dirty="0">
                <a:latin typeface="Source Code Pro" panose="020B0509030403020204" pitchFamily="49" charset="0"/>
              </a:rPr>
              <a:t>    - "12340:12340"   #</a:t>
            </a:r>
            <a:r>
              <a:rPr lang="de-DE" dirty="0" err="1">
                <a:latin typeface="Source Code Pro" panose="020B0509030403020204" pitchFamily="49" charset="0"/>
              </a:rPr>
              <a:t>chuck</a:t>
            </a:r>
            <a:r>
              <a:rPr lang="de-DE" dirty="0">
                <a:latin typeface="Source Code Pro" panose="020B0509030403020204" pitchFamily="49" charset="0"/>
              </a:rPr>
              <a:t> REST </a:t>
            </a:r>
            <a:r>
              <a:rPr lang="de-DE" dirty="0" err="1">
                <a:latin typeface="Source Code Pro" panose="020B0509030403020204" pitchFamily="49" charset="0"/>
              </a:rPr>
              <a:t>service</a:t>
            </a:r>
            <a:endParaRPr lang="de-DE" dirty="0">
              <a:latin typeface="Source Code Pro" panose="020B0509030403020204" pitchFamily="49" charset="0"/>
            </a:endParaRPr>
          </a:p>
          <a:p>
            <a:r>
              <a:rPr lang="de-DE" dirty="0">
                <a:latin typeface="Source Code Pro" panose="020B0509030403020204" pitchFamily="49" charset="0"/>
              </a:rPr>
              <a:t>  links:</a:t>
            </a:r>
          </a:p>
          <a:p>
            <a:r>
              <a:rPr lang="de-DE" dirty="0">
                <a:latin typeface="Source Code Pro" panose="020B0509030403020204" pitchFamily="49" charset="0"/>
              </a:rPr>
              <a:t>    - </a:t>
            </a:r>
            <a:r>
              <a:rPr lang="de-DE" dirty="0" err="1">
                <a:latin typeface="Source Code Pro" panose="020B0509030403020204" pitchFamily="49" charset="0"/>
              </a:rPr>
              <a:t>consul</a:t>
            </a:r>
            <a:endParaRPr lang="de-DE" dirty="0">
              <a:latin typeface="Source Code Pro" panose="020B0509030403020204" pitchFamily="49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968237" y="5084579"/>
            <a:ext cx="5147563" cy="923330"/>
          </a:xfrm>
          <a:prstGeom prst="rect">
            <a:avLst/>
          </a:prstGeom>
          <a:solidFill>
            <a:srgbClr val="FFFFCC"/>
          </a:solidFill>
        </p:spPr>
        <p:txBody>
          <a:bodyPr wrap="none">
            <a:spAutoFit/>
          </a:bodyPr>
          <a:lstStyle/>
          <a:p>
            <a:r>
              <a:rPr lang="de-DE" dirty="0" err="1">
                <a:solidFill>
                  <a:srgbClr val="333333"/>
                </a:solidFill>
                <a:latin typeface="Source Code Pro" panose="020B0509030403020204" pitchFamily="49" charset="0"/>
              </a:rPr>
              <a:t>docker-compose</a:t>
            </a:r>
            <a:r>
              <a:rPr lang="de-DE" dirty="0">
                <a:solidFill>
                  <a:srgbClr val="333333"/>
                </a:solidFill>
                <a:latin typeface="Source Code Pro" panose="020B0509030403020204" pitchFamily="49" charset="0"/>
              </a:rPr>
              <a:t> -f </a:t>
            </a:r>
            <a:r>
              <a:rPr lang="de-DE" dirty="0" err="1" smtClean="0">
                <a:solidFill>
                  <a:srgbClr val="333333"/>
                </a:solidFill>
                <a:latin typeface="Source Code Pro" panose="020B0509030403020204" pitchFamily="49" charset="0"/>
              </a:rPr>
              <a:t>compose.yml</a:t>
            </a:r>
            <a:r>
              <a:rPr lang="de-DE" dirty="0" smtClean="0">
                <a:solidFill>
                  <a:srgbClr val="333333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333333"/>
                </a:solidFill>
                <a:latin typeface="Source Code Pro" panose="020B0509030403020204" pitchFamily="49" charset="0"/>
              </a:rPr>
              <a:t>build</a:t>
            </a:r>
            <a:endParaRPr lang="de-DE" dirty="0" smtClean="0">
              <a:solidFill>
                <a:srgbClr val="333333"/>
              </a:solidFill>
              <a:latin typeface="Source Code Pro" panose="020B0509030403020204" pitchFamily="49" charset="0"/>
            </a:endParaRPr>
          </a:p>
          <a:p>
            <a:r>
              <a:rPr lang="en-US" dirty="0" err="1">
                <a:latin typeface="Source Code Pro" panose="020B0509030403020204" pitchFamily="49" charset="0"/>
              </a:rPr>
              <a:t>docker</a:t>
            </a:r>
            <a:r>
              <a:rPr lang="en-US" dirty="0">
                <a:latin typeface="Source Code Pro" panose="020B0509030403020204" pitchFamily="49" charset="0"/>
              </a:rPr>
              <a:t>-compose -f </a:t>
            </a:r>
            <a:r>
              <a:rPr lang="de-DE" dirty="0" err="1" smtClean="0">
                <a:solidFill>
                  <a:srgbClr val="333333"/>
                </a:solidFill>
                <a:latin typeface="Source Code Pro" panose="020B0509030403020204" pitchFamily="49" charset="0"/>
              </a:rPr>
              <a:t>compose.yml</a:t>
            </a:r>
            <a:r>
              <a:rPr lang="de-DE" dirty="0" smtClean="0">
                <a:solidFill>
                  <a:srgbClr val="333333"/>
                </a:solidFill>
                <a:latin typeface="Source Code Pro" panose="020B0509030403020204" pitchFamily="49" charset="0"/>
              </a:rPr>
              <a:t> </a:t>
            </a:r>
            <a:r>
              <a:rPr lang="en-US" dirty="0" smtClean="0">
                <a:latin typeface="Source Code Pro" panose="020B0509030403020204" pitchFamily="49" charset="0"/>
              </a:rPr>
              <a:t>up –d</a:t>
            </a:r>
          </a:p>
          <a:p>
            <a:r>
              <a:rPr lang="de-DE" dirty="0" err="1">
                <a:latin typeface="Source Code Pro" panose="020B0509030403020204" pitchFamily="49" charset="0"/>
              </a:rPr>
              <a:t>docker-compose</a:t>
            </a:r>
            <a:r>
              <a:rPr lang="de-DE" dirty="0">
                <a:latin typeface="Source Code Pro" panose="020B0509030403020204" pitchFamily="49" charset="0"/>
              </a:rPr>
              <a:t> -f </a:t>
            </a:r>
            <a:r>
              <a:rPr lang="de-DE" dirty="0" err="1">
                <a:solidFill>
                  <a:srgbClr val="333333"/>
                </a:solidFill>
                <a:latin typeface="Source Code Pro" panose="020B0509030403020204" pitchFamily="49" charset="0"/>
              </a:rPr>
              <a:t>compose.yml</a:t>
            </a:r>
            <a:r>
              <a:rPr lang="de-DE" dirty="0">
                <a:solidFill>
                  <a:srgbClr val="333333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latin typeface="Source Code Pro" panose="020B0509030403020204" pitchFamily="49" charset="0"/>
              </a:rPr>
              <a:t>ps</a:t>
            </a:r>
            <a:endParaRPr lang="de-DE" dirty="0">
              <a:latin typeface="Source Code Pro" panose="020B0509030403020204" pitchFamily="49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968237" y="6007909"/>
            <a:ext cx="4711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docs.docker.com/compose/reference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121590" y="5649564"/>
            <a:ext cx="504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docs.docker.com/compose/compose-file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463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qaware-folienmaster-1.01">
  <a:themeElements>
    <a:clrScheme name="QAware_Colors">
      <a:dk1>
        <a:srgbClr val="000000"/>
      </a:dk1>
      <a:lt1>
        <a:sysClr val="window" lastClr="FFFFFF"/>
      </a:lt1>
      <a:dk2>
        <a:srgbClr val="666666"/>
      </a:dk2>
      <a:lt2>
        <a:srgbClr val="D2D2D2"/>
      </a:lt2>
      <a:accent1>
        <a:srgbClr val="B34316"/>
      </a:accent1>
      <a:accent2>
        <a:srgbClr val="C84B23"/>
      </a:accent2>
      <a:accent3>
        <a:srgbClr val="CC4B29"/>
      </a:accent3>
      <a:accent4>
        <a:srgbClr val="386B9B"/>
      </a:accent4>
      <a:accent5>
        <a:srgbClr val="619CBB"/>
      </a:accent5>
      <a:accent6>
        <a:srgbClr val="B1D5E3"/>
      </a:accent6>
      <a:hlink>
        <a:srgbClr val="11365A"/>
      </a:hlink>
      <a:folHlink>
        <a:srgbClr val="B2B2B2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solidFill>
            <a:schemeClr val="accent4"/>
          </a:solidFill>
        </a:ln>
        <a:effectLst/>
      </a:spPr>
      <a:bodyPr rtlCol="0" anchor="ctr"/>
      <a:lstStyle>
        <a:defPPr algn="ctr">
          <a:defRPr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 cmpd="sng">
          <a:solidFill>
            <a:schemeClr val="tx2"/>
          </a:solidFill>
          <a:headEnd w="lg" len="med"/>
          <a:tailEnd type="triangl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938</TotalTime>
  <Words>268</Words>
  <Application>Microsoft Macintosh PowerPoint</Application>
  <PresentationFormat>Widescreen</PresentationFormat>
  <Paragraphs>73</Paragraphs>
  <Slides>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 Narrow</vt:lpstr>
      <vt:lpstr>Calibri</vt:lpstr>
      <vt:lpstr>Cambria Math</vt:lpstr>
      <vt:lpstr>Consolas</vt:lpstr>
      <vt:lpstr>Lucida Grande</vt:lpstr>
      <vt:lpstr>Source Code Pro</vt:lpstr>
      <vt:lpstr>Arial</vt:lpstr>
      <vt:lpstr>qaware-folienmaster-1.01</vt:lpstr>
      <vt:lpstr>think-cell Folie</vt:lpstr>
      <vt:lpstr>PowerPoint Presentation</vt:lpstr>
      <vt:lpstr>The Cloud Native Stack</vt:lpstr>
      <vt:lpstr>Docker Networking</vt:lpstr>
      <vt:lpstr>Docker Networking Modes</vt:lpstr>
      <vt:lpstr>Docker Compose</vt:lpstr>
      <vt:lpstr>Compose: Building and Wiring Multiple Containers Locally.</vt:lpstr>
    </vt:vector>
  </TitlesOfParts>
  <Company>QAware GmbH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von Kommunikationssystemen im Internet</dc:title>
  <dc:creator>Christine Kantsperger</dc:creator>
  <cp:lastModifiedBy>Josef Adersberger</cp:lastModifiedBy>
  <cp:revision>523</cp:revision>
  <dcterms:created xsi:type="dcterms:W3CDTF">2014-10-08T07:51:16Z</dcterms:created>
  <dcterms:modified xsi:type="dcterms:W3CDTF">2016-10-24T18:25:22Z</dcterms:modified>
</cp:coreProperties>
</file>