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35" r:id="rId2"/>
    <p:sldId id="438" r:id="rId3"/>
    <p:sldId id="442" r:id="rId4"/>
    <p:sldId id="439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71669" autoAdjust="0"/>
  </p:normalViewPr>
  <p:slideViewPr>
    <p:cSldViewPr snapToGrid="0">
      <p:cViewPr>
        <p:scale>
          <a:sx n="70" d="100"/>
          <a:sy n="7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A2DA-643A-463C-866E-F35E694B91DA}" type="datetimeFigureOut">
              <a:rPr lang="de-DE" smtClean="0"/>
              <a:t>24.10.16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ADDB0-2A0F-4F20-9C2F-50EEC6A37E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6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B449-486F-456A-B109-598711D3768F}" type="datetimeFigureOut">
              <a:rPr lang="de-DE" smtClean="0"/>
              <a:t>24.10.16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4E32A-773C-4929-8D99-18F8AD191A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99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2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07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3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8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8F5-41A3-4301-A47F-31831316DC49}" type="datetime4">
              <a:rPr lang="de-DE" smtClean="0"/>
              <a:t>24. October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7F9C7B1-2EC2-4381-AE6A-D48C16AF6BB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1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EDDF41F-C0CD-4D6D-B1B8-371D59A6A595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BF642D4-A5D5-48EB-8816-07EBA5FFB1E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7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11C4843-1809-40E5-8578-E03375F47FBB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6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3A4E86-E105-42C2-BFCD-87B6057E2C9B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2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7DAB0F-5D0B-4037-9758-854518C8BB94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1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B60C92-C9DA-4155-9A8C-48BE6E17960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35CF49-9A73-47A7-8F65-8E7E92988D2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06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224FF2-59FA-4BA9-B22B-606D9A3E51C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031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tx1">
                  <a:lumMod val="85000"/>
                  <a:lumOff val="15000"/>
                </a:schemeClr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85000"/>
                  <a:lumOff val="1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85000"/>
                  <a:lumOff val="1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85000"/>
                  <a:lumOff val="1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1FED02-8F29-43DF-99E3-E0A5929004FF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B9FDA6-75A4-4AC5-A518-6C4F5DCE22D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1D29804-6381-442D-8431-54AF06AA657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97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75A12F-773D-40F3-975C-324319C1871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24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A68869-28F7-4FC2-8022-69F8909D12E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D26D645-7457-46F8-A8FF-6A879952E15F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1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080181-388A-463F-B5F5-A0B0BA591070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05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65EB56-45A2-4D1A-9B6C-55DE4D0EDF5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95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DAF41A4-9F3F-4224-A411-7368417F9465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80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5FE5AD-E500-4D34-9E44-6DC9EBD25FB2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38831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42844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235FCF-D5BC-44C9-B9DE-48EFF4593A2D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69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EF625A-31C6-4C43-A417-E21D122C48C9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6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9E491-B4C2-46B6-A237-FACFE3FBE201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30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B8F62F-A418-41F2-A2B8-0712C2875A7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9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4A0E54-2F12-40C8-9BEB-C4B6394B4ECD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05A7F5-773C-4881-A0C4-FD42EFE01DC0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51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714CE8-8790-46E3-A6C5-5A488DF231B9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E987FC-42D9-453A-9633-2C730DEED79C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02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858E51C-64A7-4E7C-AB35-CFC5B09D3A5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2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FDC5D2-36A7-438D-9651-EF40CEE3BFF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11200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235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EDA7CF-0B25-4927-9C0E-D25F75C14022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DB4873-AA39-4F92-AC07-5D311AB9735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3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E188F9-1BFA-4825-9F8A-513A15D1205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F478BD-39EA-4984-8260-14496EFFC04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1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477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497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7492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56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7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2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1436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tags" Target="../tags/tag1.xml"/><Relationship Id="rId47" Type="http://schemas.openxmlformats.org/officeDocument/2006/relationships/oleObject" Target="../embeddings/oleObject1.bin"/><Relationship Id="rId48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5356645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" name="think-cell Folie" r:id="rId47" imgW="359" imgH="358" progId="TCLayout.ActiveDocument.1">
                  <p:embed/>
                </p:oleObj>
              </mc:Choice>
              <mc:Fallback>
                <p:oleObj name="think-cell Folie" r:id="rId47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04FF091-6AFD-46C0-A7CF-A8042EB4153F}" type="datetime4">
              <a:rPr lang="de-DE" smtClean="0"/>
              <a:t>24. October 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2" r:id="rId28"/>
    <p:sldLayoutId id="2147483694" r:id="rId29"/>
    <p:sldLayoutId id="2147483696" r:id="rId30"/>
    <p:sldLayoutId id="2147483698" r:id="rId31"/>
    <p:sldLayoutId id="2147483700" r:id="rId32"/>
    <p:sldLayoutId id="2147483702" r:id="rId33"/>
    <p:sldLayoutId id="2147483704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6460" y="528310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latin typeface="Source Code Pro" charset="0"/>
                <a:ea typeface="Source Code Pro" charset="0"/>
                <a:cs typeface="Source Code Pro" charset="0"/>
              </a:rPr>
              <a:t>Orchestration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Cluster-Orchestrierung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10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89467" y="1097525"/>
            <a:ext cx="5942906" cy="5415002"/>
          </a:xfrm>
        </p:spPr>
        <p:txBody>
          <a:bodyPr/>
          <a:lstStyle/>
          <a:p>
            <a:r>
              <a:rPr lang="de-DE" dirty="0" smtClean="0"/>
              <a:t>Eine Anwendung, die in mehrere Betriebskomponenten (Container) aufgeteilt ist, auf mehreren Knoten laufen lassen.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/>
              <a:t>Running</a:t>
            </a:r>
            <a:r>
              <a:rPr lang="de-DE" dirty="0"/>
              <a:t> Containers on Multiple Hosts“.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err="1" smtClean="0"/>
              <a:t>DockerCon</a:t>
            </a:r>
            <a:r>
              <a:rPr lang="de-DE" sz="1400" dirty="0" smtClean="0"/>
              <a:t> </a:t>
            </a:r>
            <a:r>
              <a:rPr lang="de-DE" sz="1400" dirty="0"/>
              <a:t>SF 2015: Orchestration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 smtClean="0"/>
              <a:t>Sysadmins</a:t>
            </a:r>
            <a:endParaRPr lang="de-DE" sz="1400" dirty="0" smtClean="0"/>
          </a:p>
          <a:p>
            <a:r>
              <a:rPr lang="de-DE" dirty="0" smtClean="0"/>
              <a:t>Orchestrierung hat den Anspruch, alle Standard-Betriebsprozeduren einer Anwendung zu automatisieren.</a:t>
            </a:r>
          </a:p>
          <a:p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7267827" y="3431400"/>
            <a:ext cx="3530009" cy="5635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Cluster-</a:t>
            </a:r>
            <a:r>
              <a:rPr lang="de-DE" dirty="0" err="1" smtClean="0"/>
              <a:t>Orchestrierer</a:t>
            </a:r>
            <a:endParaRPr lang="de-DE" dirty="0" smtClean="0"/>
          </a:p>
        </p:txBody>
      </p:sp>
      <p:sp>
        <p:nvSpPr>
          <p:cNvPr id="6" name="Pfeil nach unten 5"/>
          <p:cNvSpPr/>
          <p:nvPr/>
        </p:nvSpPr>
        <p:spPr>
          <a:xfrm>
            <a:off x="8719170" y="2621905"/>
            <a:ext cx="627321" cy="71238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7" name="Pfeil nach unten 6"/>
          <p:cNvSpPr/>
          <p:nvPr/>
        </p:nvSpPr>
        <p:spPr>
          <a:xfrm>
            <a:off x="8719170" y="4090442"/>
            <a:ext cx="627321" cy="71238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Textfeld 7"/>
          <p:cNvSpPr txBox="1"/>
          <p:nvPr/>
        </p:nvSpPr>
        <p:spPr>
          <a:xfrm>
            <a:off x="6391383" y="1080781"/>
            <a:ext cx="5368817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Blaupause der Anwendung</a:t>
            </a:r>
            <a:r>
              <a:rPr lang="de-DE" dirty="0" smtClean="0"/>
              <a:t>, die den gewünschten Betriebszustand der Anwendung beschreibt: Betriebskomponenten, deren Betriebsanforderungen sowie deren angebotenen und benötigten Schnittstellen.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12074" y="4891404"/>
            <a:ext cx="5841407" cy="120032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Steuerungsaktivitäten im Cluster</a:t>
            </a:r>
            <a:r>
              <a:rPr lang="de-DE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Start von Containern auf Knoten (</a:t>
            </a:r>
            <a:r>
              <a:rPr lang="de-DE" dirty="0" smtClean="0">
                <a:sym typeface="Wingdings" panose="05000000000000000000" pitchFamily="2" charset="2"/>
              </a:rPr>
              <a:t> Scheduler)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Verknüpfung von Containern (</a:t>
            </a:r>
            <a:r>
              <a:rPr lang="de-DE" dirty="0" smtClean="0">
                <a:sym typeface="Wingdings" panose="05000000000000000000" pitchFamily="2" charset="2"/>
              </a:rPr>
              <a:t> NW-Virtualisierung)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63" y="3794132"/>
            <a:ext cx="3910790" cy="10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Objekt 4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bgerundetes Rechteck 44"/>
          <p:cNvSpPr/>
          <p:nvPr/>
        </p:nvSpPr>
        <p:spPr>
          <a:xfrm>
            <a:off x="6687804" y="3447644"/>
            <a:ext cx="4433778" cy="82760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Blaupause einer Anwendung (vereinfacht)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11</a:t>
            </a:fld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9468" y="1924658"/>
            <a:ext cx="5572125" cy="26951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5" name="Rechteck 14"/>
          <p:cNvSpPr/>
          <p:nvPr/>
        </p:nvSpPr>
        <p:spPr>
          <a:xfrm>
            <a:off x="4388371" y="4000591"/>
            <a:ext cx="1315016" cy="423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6" name="Rechteck 15"/>
          <p:cNvSpPr/>
          <p:nvPr/>
        </p:nvSpPr>
        <p:spPr>
          <a:xfrm>
            <a:off x="583700" y="4000591"/>
            <a:ext cx="1308184" cy="423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3288" y="197589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83700" y="3261292"/>
            <a:ext cx="5119687" cy="423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583701" y="2486990"/>
            <a:ext cx="5119687" cy="423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4516869" y="2910931"/>
            <a:ext cx="1" cy="350361"/>
          </a:xfrm>
          <a:prstGeom prst="straightConnector1">
            <a:avLst/>
          </a:prstGeom>
          <a:ln w="31750" cmpd="sng">
            <a:solidFill>
              <a:schemeClr val="bg1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6" idx="0"/>
          </p:cNvCxnSpPr>
          <p:nvPr/>
        </p:nvCxnSpPr>
        <p:spPr>
          <a:xfrm flipH="1">
            <a:off x="1237792" y="3685233"/>
            <a:ext cx="538676" cy="315358"/>
          </a:xfrm>
          <a:prstGeom prst="straightConnector1">
            <a:avLst/>
          </a:prstGeom>
          <a:ln w="31750" cmpd="sng">
            <a:solidFill>
              <a:schemeClr val="bg1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84420" y="3695735"/>
            <a:ext cx="153417" cy="281996"/>
          </a:xfrm>
          <a:prstGeom prst="straightConnector1">
            <a:avLst/>
          </a:prstGeom>
          <a:ln w="31750" cmpd="sng">
            <a:solidFill>
              <a:schemeClr val="bg1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548855" y="2901445"/>
            <a:ext cx="9204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b</a:t>
            </a:r>
            <a:r>
              <a:rPr lang="de-DE" sz="1400" dirty="0" smtClean="0">
                <a:solidFill>
                  <a:schemeClr val="bg1"/>
                </a:solidFill>
              </a:rPr>
              <a:t>ieten an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326263" y="3689825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benötigen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847307" y="2134942"/>
            <a:ext cx="1988288" cy="420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HAproxy</a:t>
            </a:r>
            <a:endParaRPr lang="de-DE" dirty="0" smtClean="0"/>
          </a:p>
        </p:txBody>
      </p:sp>
      <p:sp>
        <p:nvSpPr>
          <p:cNvPr id="27" name="Abgerundetes Rechteck 26"/>
          <p:cNvSpPr/>
          <p:nvPr/>
        </p:nvSpPr>
        <p:spPr>
          <a:xfrm>
            <a:off x="6812700" y="3668813"/>
            <a:ext cx="1988288" cy="420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NGINX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8980302" y="3668813"/>
            <a:ext cx="1988288" cy="420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NGINX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7890134" y="5065404"/>
            <a:ext cx="1988288" cy="420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</a:p>
        </p:txBody>
      </p:sp>
      <p:cxnSp>
        <p:nvCxnSpPr>
          <p:cNvPr id="31" name="Gerader Verbinder 30"/>
          <p:cNvCxnSpPr>
            <a:stCxn id="26" idx="2"/>
            <a:endCxn id="27" idx="0"/>
          </p:cNvCxnSpPr>
          <p:nvPr/>
        </p:nvCxnSpPr>
        <p:spPr>
          <a:xfrm flipH="1">
            <a:off x="7806844" y="2555510"/>
            <a:ext cx="1034607" cy="1113303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6" idx="2"/>
            <a:endCxn id="28" idx="0"/>
          </p:cNvCxnSpPr>
          <p:nvPr/>
        </p:nvCxnSpPr>
        <p:spPr>
          <a:xfrm>
            <a:off x="8841451" y="2555510"/>
            <a:ext cx="1132995" cy="1113303"/>
          </a:xfrm>
          <a:prstGeom prst="straightConnector1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26" idx="0"/>
          </p:cNvCxnSpPr>
          <p:nvPr/>
        </p:nvCxnSpPr>
        <p:spPr>
          <a:xfrm>
            <a:off x="8841451" y="1717654"/>
            <a:ext cx="0" cy="417288"/>
          </a:xfrm>
          <a:prstGeom prst="straightConnector1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7" idx="2"/>
            <a:endCxn id="29" idx="0"/>
          </p:cNvCxnSpPr>
          <p:nvPr/>
        </p:nvCxnSpPr>
        <p:spPr>
          <a:xfrm>
            <a:off x="7806844" y="4089381"/>
            <a:ext cx="1077434" cy="976023"/>
          </a:xfrm>
          <a:prstGeom prst="straightConnector1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8" idx="2"/>
            <a:endCxn id="29" idx="0"/>
          </p:cNvCxnSpPr>
          <p:nvPr/>
        </p:nvCxnSpPr>
        <p:spPr>
          <a:xfrm flipH="1">
            <a:off x="8884278" y="4089381"/>
            <a:ext cx="1090168" cy="976023"/>
          </a:xfrm>
          <a:prstGeom prst="straightConnector1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8345561" y="1369171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 80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2284860" y="59453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Metamodell</a:t>
            </a:r>
            <a:endParaRPr lang="de-DE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8487089" y="59374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Modell</a:t>
            </a:r>
            <a:endParaRPr lang="de-DE" b="1" dirty="0"/>
          </a:p>
        </p:txBody>
      </p:sp>
      <p:sp>
        <p:nvSpPr>
          <p:cNvPr id="48" name="Abgerundetes Rechteck 47"/>
          <p:cNvSpPr/>
          <p:nvPr/>
        </p:nvSpPr>
        <p:spPr>
          <a:xfrm>
            <a:off x="9974446" y="2134942"/>
            <a:ext cx="1988288" cy="420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HAproxy</a:t>
            </a:r>
            <a:r>
              <a:rPr lang="de-DE" dirty="0" smtClean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standby</a:t>
            </a:r>
            <a:r>
              <a:rPr lang="de-DE" sz="1400" dirty="0" smtClean="0"/>
              <a:t>)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7618706" y="1982598"/>
            <a:ext cx="4433778" cy="797816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50" name="Textfeld 49"/>
          <p:cNvSpPr txBox="1"/>
          <p:nvPr/>
        </p:nvSpPr>
        <p:spPr>
          <a:xfrm>
            <a:off x="9996692" y="314200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Skalierung</a:t>
            </a:r>
            <a:endParaRPr lang="de-DE" sz="1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9590750" y="1668117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Ausfallsicherheit / Replikation</a:t>
            </a:r>
            <a:endParaRPr lang="de-DE" sz="1400" i="1" dirty="0"/>
          </a:p>
        </p:txBody>
      </p:sp>
      <p:sp>
        <p:nvSpPr>
          <p:cNvPr id="52" name="Abgerundetes Rechteck 51"/>
          <p:cNvSpPr/>
          <p:nvPr/>
        </p:nvSpPr>
        <p:spPr>
          <a:xfrm>
            <a:off x="7682022" y="4898927"/>
            <a:ext cx="2314670" cy="741645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53" name="Textfeld 52"/>
          <p:cNvSpPr txBox="1"/>
          <p:nvPr/>
        </p:nvSpPr>
        <p:spPr>
          <a:xfrm>
            <a:off x="9283210" y="460920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/>
              <a:t>Stateful</a:t>
            </a:r>
            <a:endParaRPr lang="de-DE" sz="1400" i="1" dirty="0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1763603" y="2910931"/>
            <a:ext cx="6612" cy="384962"/>
          </a:xfrm>
          <a:prstGeom prst="straightConnector1">
            <a:avLst/>
          </a:prstGeom>
          <a:ln w="31750" cmpd="sng">
            <a:solidFill>
              <a:schemeClr val="bg1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799791" y="2912088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benötigen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008195" y="4000591"/>
            <a:ext cx="2270696" cy="423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Rechen-Ressourcen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3334027" y="3694830"/>
            <a:ext cx="0" cy="295152"/>
          </a:xfrm>
          <a:prstGeom prst="straightConnector1">
            <a:avLst/>
          </a:prstGeom>
          <a:ln w="31750" cmpd="sng">
            <a:solidFill>
              <a:schemeClr val="bg1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1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6" grpId="0" animBg="1"/>
      <p:bldP spid="27" grpId="0" animBg="1"/>
      <p:bldP spid="28" grpId="0" animBg="1"/>
      <p:bldP spid="29" grpId="0" animBg="1"/>
      <p:bldP spid="43" grpId="0"/>
      <p:bldP spid="47" grpId="0"/>
      <p:bldP spid="48" grpId="0" animBg="1"/>
      <p:bldP spid="49" grpId="0" animBg="1"/>
      <p:bldP spid="50" grpId="0"/>
      <p:bldP spid="51" grpId="0"/>
      <p:bldP spid="52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Cluster-</a:t>
            </a:r>
            <a:r>
              <a:rPr lang="de-DE" dirty="0" err="1" smtClean="0"/>
              <a:t>Orchestrierer</a:t>
            </a:r>
            <a:r>
              <a:rPr lang="de-DE" dirty="0" smtClean="0"/>
              <a:t> automatisiert vielerlei Betriebsaufgaben für Anwendung auf einem Cluster.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12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1600" dirty="0" err="1" smtClean="0"/>
              <a:t>Scheduling</a:t>
            </a:r>
            <a:r>
              <a:rPr lang="de-DE" sz="1600" dirty="0" smtClean="0"/>
              <a:t> von Containern mit applikationsspezifischen </a:t>
            </a:r>
            <a:r>
              <a:rPr lang="de-DE" sz="1600" dirty="0" err="1" smtClean="0"/>
              <a:t>Constraints</a:t>
            </a:r>
            <a:r>
              <a:rPr lang="de-DE" sz="1600" dirty="0" smtClean="0"/>
              <a:t> (z.B. </a:t>
            </a:r>
            <a:r>
              <a:rPr lang="de-DE" sz="1600" dirty="0" err="1" smtClean="0"/>
              <a:t>Deployment</a:t>
            </a:r>
            <a:r>
              <a:rPr lang="de-DE" sz="1600" dirty="0" smtClean="0"/>
              <a:t>- und Start-Reihenfolgen, Gruppierung, …) – in Kooperation mit dem Cluster Scheduler.</a:t>
            </a:r>
          </a:p>
          <a:p>
            <a:r>
              <a:rPr lang="de-DE" sz="1600" dirty="0" smtClean="0"/>
              <a:t>Aufbau von notwendigen Netzwerk-Verbindungen zwischen Containern.</a:t>
            </a:r>
          </a:p>
          <a:p>
            <a:r>
              <a:rPr lang="de-DE" sz="1600" dirty="0" smtClean="0"/>
              <a:t>Bereitstellung von persistenten Speichern für zustandsbehaftete Container.</a:t>
            </a:r>
          </a:p>
          <a:p>
            <a:r>
              <a:rPr lang="de-DE" sz="1600" dirty="0" smtClean="0"/>
              <a:t>(Auto-) Skalierung von Containern.</a:t>
            </a:r>
          </a:p>
          <a:p>
            <a:r>
              <a:rPr lang="de-DE" sz="1600" dirty="0" smtClean="0"/>
              <a:t>Re-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von Containern im Fehlerfall (Auto-</a:t>
            </a:r>
            <a:r>
              <a:rPr lang="de-DE" sz="1600" dirty="0" err="1" smtClean="0"/>
              <a:t>Healing</a:t>
            </a:r>
            <a:r>
              <a:rPr lang="de-DE" sz="1600" dirty="0" smtClean="0"/>
              <a:t>) oder zur Performance-Optimierung.</a:t>
            </a:r>
          </a:p>
          <a:p>
            <a:r>
              <a:rPr lang="de-DE" sz="1600" dirty="0" smtClean="0"/>
              <a:t>Container-Logistik: Verwaltung und Bereitstellung von Containern. Package-Management: Verwaltung und Bereitstellung von Applikationen.</a:t>
            </a:r>
          </a:p>
          <a:p>
            <a:r>
              <a:rPr lang="de-DE" sz="1600" dirty="0" smtClean="0"/>
              <a:t>Bereitstellung von Administrationsschnittstellen (Remote-API, Kommandozeile).</a:t>
            </a:r>
          </a:p>
          <a:p>
            <a:r>
              <a:rPr lang="de-DE" sz="1600" dirty="0" smtClean="0"/>
              <a:t>Management von Services: Service Discovery, </a:t>
            </a:r>
            <a:r>
              <a:rPr lang="de-DE" sz="1600" dirty="0" err="1" smtClean="0"/>
              <a:t>Naming</a:t>
            </a:r>
            <a:r>
              <a:rPr lang="de-DE" sz="1600" dirty="0" smtClean="0"/>
              <a:t>, Load </a:t>
            </a:r>
            <a:r>
              <a:rPr lang="de-DE" sz="1600" dirty="0" err="1" smtClean="0"/>
              <a:t>Balancing</a:t>
            </a:r>
            <a:r>
              <a:rPr lang="de-DE" sz="1600" dirty="0"/>
              <a:t>.</a:t>
            </a:r>
            <a:endParaRPr lang="de-DE" sz="1600" dirty="0" smtClean="0"/>
          </a:p>
          <a:p>
            <a:r>
              <a:rPr lang="de-DE" sz="1600" dirty="0" smtClean="0"/>
              <a:t>Automatismen für Rollout-Workflows wie z.B. </a:t>
            </a:r>
            <a:r>
              <a:rPr lang="de-DE" sz="1600" dirty="0" err="1" smtClean="0"/>
              <a:t>Canary</a:t>
            </a:r>
            <a:r>
              <a:rPr lang="de-DE" sz="1600" dirty="0" smtClean="0"/>
              <a:t> Rollout, Zero-Downtime-</a:t>
            </a:r>
            <a:r>
              <a:rPr lang="de-DE" sz="1600" dirty="0" err="1" smtClean="0"/>
              <a:t>Deployment</a:t>
            </a:r>
            <a:r>
              <a:rPr lang="de-DE" sz="1600" dirty="0" smtClean="0"/>
              <a:t>, A/B </a:t>
            </a:r>
            <a:r>
              <a:rPr lang="de-DE" sz="1600" dirty="0" err="1" smtClean="0"/>
              <a:t>Testing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Monitoring und Diagnose von Containern und Services. </a:t>
            </a:r>
            <a:endParaRPr lang="de-DE" sz="1600" dirty="0" smtClean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144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3781758"/>
            <a:ext cx="9144587" cy="768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2776116"/>
            <a:ext cx="9144587" cy="768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48238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385818" y="4951994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39250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28640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789030"/>
            <a:ext cx="392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App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518951" y="1798941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28640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39072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49519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8167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41"/>
          <a:stretch/>
        </p:blipFill>
        <p:spPr>
          <a:xfrm>
            <a:off x="1135619" y="14217"/>
            <a:ext cx="10326603" cy="6843783"/>
          </a:xfrm>
          <a:prstGeom prst="rect">
            <a:avLst/>
          </a:prstGeom>
        </p:spPr>
      </p:pic>
      <p:sp>
        <p:nvSpPr>
          <p:cNvPr id="11" name="Abgerundete rechteckige Legende 10"/>
          <p:cNvSpPr/>
          <p:nvPr/>
        </p:nvSpPr>
        <p:spPr>
          <a:xfrm>
            <a:off x="9117336" y="3122311"/>
            <a:ext cx="2686801" cy="1103236"/>
          </a:xfrm>
          <a:prstGeom prst="wedgeRoundRectCallout">
            <a:avLst>
              <a:gd name="adj1" fmla="val -68735"/>
              <a:gd name="adj2" fmla="val 3512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run</a:t>
            </a:r>
            <a:r>
              <a:rPr lang="de-DE" sz="1600" dirty="0" smtClean="0">
                <a:solidFill>
                  <a:schemeClr val="tx1"/>
                </a:solidFill>
              </a:rPr>
              <a:t> (</a:t>
            </a:r>
            <a:r>
              <a:rPr lang="de-DE" sz="1600" dirty="0" err="1" smtClean="0">
                <a:solidFill>
                  <a:schemeClr val="tx1"/>
                </a:solidFill>
              </a:rPr>
              <a:t>containerized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 on a </a:t>
            </a:r>
            <a:r>
              <a:rPr lang="de-DE" sz="1600" dirty="0" err="1" smtClean="0">
                <a:solidFill>
                  <a:schemeClr val="tx1"/>
                </a:solidFill>
              </a:rPr>
              <a:t>cluster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standard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operations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procedures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63835" y="4539115"/>
            <a:ext cx="2470071" cy="1306514"/>
          </a:xfrm>
          <a:prstGeom prst="wedgeRoundRectCallout">
            <a:avLst>
              <a:gd name="adj1" fmla="val 59666"/>
              <a:gd name="adj2" fmla="val -3707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right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resources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container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execution</a:t>
            </a:r>
            <a:r>
              <a:rPr lang="de-DE" sz="1600" dirty="0" smtClean="0">
                <a:solidFill>
                  <a:schemeClr val="tx1"/>
                </a:solidFill>
              </a:rPr>
              <a:t>? (e.g.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high </a:t>
            </a:r>
            <a:r>
              <a:rPr lang="de-DE" sz="1600" dirty="0" err="1" smtClean="0">
                <a:solidFill>
                  <a:schemeClr val="tx1"/>
                </a:solidFill>
              </a:rPr>
              <a:t>utilization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8623020" y="4377947"/>
            <a:ext cx="3116787" cy="598486"/>
          </a:xfrm>
          <a:prstGeom prst="wedgeRoundRectCallout">
            <a:avLst>
              <a:gd name="adj1" fmla="val -45507"/>
              <a:gd name="adj2" fmla="val 94053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decouple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physical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hardware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6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Available</a:t>
            </a:r>
            <a:r>
              <a:rPr lang="de-DE" dirty="0" smtClean="0"/>
              <a:t> Cluster Operating Systems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46434" name="Picture 2" descr="http://blog.xebia.com/wp-content/uploads/2015/11/nomad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81" y="1877308"/>
            <a:ext cx="3574219" cy="12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36" name="Picture 4" descr="https://mesosphere.com/wp-content/uploads/2016/04/logo-horizontal-sty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7" b="21628"/>
          <a:stretch/>
        </p:blipFill>
        <p:spPr bwMode="auto">
          <a:xfrm>
            <a:off x="1043095" y="1203147"/>
            <a:ext cx="4604498" cy="171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65" y="3247463"/>
            <a:ext cx="3345470" cy="1021168"/>
          </a:xfrm>
          <a:prstGeom prst="rect">
            <a:avLst/>
          </a:prstGeom>
        </p:spPr>
      </p:pic>
      <p:pic>
        <p:nvPicPr>
          <p:cNvPr id="146438" name="Picture 6" descr="https://blog.docker.com/wp-content/uploads/datacenter-tit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51" y="2444567"/>
            <a:ext cx="2496810" cy="299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40" name="Picture 8" descr="https://blog.vshn.ch/content/images/20160811000533-Kubernet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1" y="4229152"/>
            <a:ext cx="2667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42" name="Picture 10" descr="http://danehans.github.io/v3_presentation/images/openshift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27" y="4553149"/>
            <a:ext cx="1658207" cy="165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44" name="Picture 12" descr="https://4d316898179921339078-d9a75669c7c03e35f319fd245eb925b4.ssl.cf2.rackcdn.com/rancher-article/ranch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82" y="5705139"/>
            <a:ext cx="3946222" cy="8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071994" y="621135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+ </a:t>
            </a:r>
            <a:r>
              <a:rPr lang="de-DE" b="1" dirty="0" err="1" smtClean="0"/>
              <a:t>Distributions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066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 </a:t>
            </a:r>
            <a:r>
              <a:rPr lang="de-DE" dirty="0" err="1" smtClean="0"/>
              <a:t>Scheduling</a:t>
            </a:r>
            <a:endParaRPr lang="de-DE" dirty="0"/>
          </a:p>
        </p:txBody>
      </p:sp>
      <p:sp>
        <p:nvSpPr>
          <p:cNvPr id="23" name="Rechteck 4"/>
          <p:cNvSpPr/>
          <p:nvPr/>
        </p:nvSpPr>
        <p:spPr>
          <a:xfrm>
            <a:off x="1271430" y="3781758"/>
            <a:ext cx="9144587" cy="768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4" name="Rechteck 5"/>
          <p:cNvSpPr/>
          <p:nvPr/>
        </p:nvSpPr>
        <p:spPr>
          <a:xfrm>
            <a:off x="1271430" y="27761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5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6" name="Rechteck 8"/>
          <p:cNvSpPr/>
          <p:nvPr/>
        </p:nvSpPr>
        <p:spPr>
          <a:xfrm>
            <a:off x="1280698" y="48238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7" name="Textfeld 12"/>
          <p:cNvSpPr txBox="1"/>
          <p:nvPr/>
        </p:nvSpPr>
        <p:spPr>
          <a:xfrm>
            <a:off x="4385818" y="4951994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7" name="Textfeld 13"/>
          <p:cNvSpPr txBox="1"/>
          <p:nvPr/>
        </p:nvSpPr>
        <p:spPr>
          <a:xfrm>
            <a:off x="4040820" y="39250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8" name="Textfeld 14"/>
          <p:cNvSpPr txBox="1"/>
          <p:nvPr/>
        </p:nvSpPr>
        <p:spPr>
          <a:xfrm>
            <a:off x="4040820" y="28640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9" name="Textfeld 15"/>
          <p:cNvSpPr txBox="1"/>
          <p:nvPr/>
        </p:nvSpPr>
        <p:spPr>
          <a:xfrm>
            <a:off x="1431224" y="1789030"/>
            <a:ext cx="392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App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50" name="Abgerundetes Rechteck 16"/>
          <p:cNvSpPr/>
          <p:nvPr/>
        </p:nvSpPr>
        <p:spPr>
          <a:xfrm>
            <a:off x="5518951" y="1798941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51" name="Abgerundetes Rechteck 17"/>
          <p:cNvSpPr/>
          <p:nvPr/>
        </p:nvSpPr>
        <p:spPr>
          <a:xfrm>
            <a:off x="8199203" y="28640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52" name="Abgerundetes Rechteck 18"/>
          <p:cNvSpPr/>
          <p:nvPr/>
        </p:nvSpPr>
        <p:spPr>
          <a:xfrm>
            <a:off x="8199203" y="39072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3" name="Abgerundetes Rechteck 19"/>
          <p:cNvSpPr/>
          <p:nvPr/>
        </p:nvSpPr>
        <p:spPr>
          <a:xfrm>
            <a:off x="8199203" y="49519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5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430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lke 10"/>
          <p:cNvSpPr/>
          <p:nvPr/>
        </p:nvSpPr>
        <p:spPr>
          <a:xfrm>
            <a:off x="389468" y="4359728"/>
            <a:ext cx="8719457" cy="183968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Problem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6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82786" y="488768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7" name="Rechteck 6"/>
          <p:cNvSpPr/>
          <p:nvPr/>
        </p:nvSpPr>
        <p:spPr>
          <a:xfrm>
            <a:off x="2710843" y="488768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4038900" y="488768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5372399" y="488768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0" name="Rechteck 9"/>
          <p:cNvSpPr/>
          <p:nvPr/>
        </p:nvSpPr>
        <p:spPr>
          <a:xfrm>
            <a:off x="6705898" y="488768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Ellipse 12"/>
          <p:cNvSpPr/>
          <p:nvPr/>
        </p:nvSpPr>
        <p:spPr>
          <a:xfrm>
            <a:off x="1742014" y="1867488"/>
            <a:ext cx="468086" cy="4463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4" name="Ellipse 13"/>
          <p:cNvSpPr/>
          <p:nvPr/>
        </p:nvSpPr>
        <p:spPr>
          <a:xfrm>
            <a:off x="2944886" y="1867488"/>
            <a:ext cx="468086" cy="4463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5" name="Ellipse 14"/>
          <p:cNvSpPr/>
          <p:nvPr/>
        </p:nvSpPr>
        <p:spPr>
          <a:xfrm>
            <a:off x="4398128" y="1867488"/>
            <a:ext cx="468086" cy="4463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Ellipse 15"/>
          <p:cNvSpPr/>
          <p:nvPr/>
        </p:nvSpPr>
        <p:spPr>
          <a:xfrm>
            <a:off x="5530543" y="1867488"/>
            <a:ext cx="468086" cy="4463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Ellipse 16"/>
          <p:cNvSpPr/>
          <p:nvPr/>
        </p:nvSpPr>
        <p:spPr>
          <a:xfrm>
            <a:off x="6749742" y="1867488"/>
            <a:ext cx="468086" cy="4463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Textfeld 17"/>
          <p:cNvSpPr txBox="1"/>
          <p:nvPr/>
        </p:nvSpPr>
        <p:spPr>
          <a:xfrm>
            <a:off x="9342717" y="4482477"/>
            <a:ext cx="2501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Rechen-</a:t>
            </a:r>
            <a:br>
              <a:rPr lang="de-DE" sz="2800" dirty="0" smtClean="0"/>
            </a:br>
            <a:r>
              <a:rPr lang="de-DE" sz="2800" dirty="0" smtClean="0"/>
              <a:t>Ressourcen</a:t>
            </a:r>
          </a:p>
          <a:p>
            <a:r>
              <a:rPr lang="de-DE" sz="2800" dirty="0" smtClean="0"/>
              <a:t>(z.B. per </a:t>
            </a:r>
            <a:r>
              <a:rPr lang="de-DE" sz="2800" dirty="0" err="1" smtClean="0"/>
              <a:t>IaaS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19" name="Textfeld 18"/>
          <p:cNvSpPr txBox="1"/>
          <p:nvPr/>
        </p:nvSpPr>
        <p:spPr>
          <a:xfrm>
            <a:off x="9342717" y="1613591"/>
            <a:ext cx="1686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Rechen-</a:t>
            </a:r>
            <a:br>
              <a:rPr lang="de-DE" sz="2800" dirty="0" smtClean="0"/>
            </a:br>
            <a:r>
              <a:rPr lang="de-DE" sz="2800" dirty="0" smtClean="0"/>
              <a:t>aufgaben</a:t>
            </a:r>
            <a:endParaRPr lang="de-DE" sz="2800" dirty="0"/>
          </a:p>
        </p:txBody>
      </p:sp>
      <p:sp>
        <p:nvSpPr>
          <p:cNvPr id="20" name="Pfeil nach unten 19"/>
          <p:cNvSpPr/>
          <p:nvPr/>
        </p:nvSpPr>
        <p:spPr>
          <a:xfrm>
            <a:off x="3304114" y="2961208"/>
            <a:ext cx="2808512" cy="751114"/>
          </a:xfrm>
          <a:prstGeom prst="downArrow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1" name="Textfeld 20"/>
          <p:cNvSpPr txBox="1"/>
          <p:nvPr/>
        </p:nvSpPr>
        <p:spPr>
          <a:xfrm>
            <a:off x="4513110" y="302260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?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5121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kt 2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hteck 19"/>
          <p:cNvSpPr/>
          <p:nvPr/>
        </p:nvSpPr>
        <p:spPr>
          <a:xfrm>
            <a:off x="1750023" y="1339531"/>
            <a:ext cx="4593471" cy="4076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Datacenter </a:t>
            </a:r>
            <a:r>
              <a:rPr lang="de-DE" dirty="0" err="1" smtClean="0"/>
              <a:t>as</a:t>
            </a:r>
            <a:r>
              <a:rPr lang="de-DE" dirty="0" smtClean="0"/>
              <a:t> a Computer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7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109252" y="1629364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7" name="Rechteck 6"/>
          <p:cNvSpPr/>
          <p:nvPr/>
        </p:nvSpPr>
        <p:spPr>
          <a:xfrm>
            <a:off x="3437309" y="1629364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4765366" y="1629364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1" name="Rechteck 10"/>
          <p:cNvSpPr/>
          <p:nvPr/>
        </p:nvSpPr>
        <p:spPr>
          <a:xfrm>
            <a:off x="2109252" y="253365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Rechteck 11"/>
          <p:cNvSpPr/>
          <p:nvPr/>
        </p:nvSpPr>
        <p:spPr>
          <a:xfrm>
            <a:off x="3437309" y="253365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Rechteck 12"/>
          <p:cNvSpPr/>
          <p:nvPr/>
        </p:nvSpPr>
        <p:spPr>
          <a:xfrm>
            <a:off x="4765366" y="253365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4" name="Rechteck 13"/>
          <p:cNvSpPr/>
          <p:nvPr/>
        </p:nvSpPr>
        <p:spPr>
          <a:xfrm>
            <a:off x="2109252" y="3437946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5" name="Rechteck 14"/>
          <p:cNvSpPr/>
          <p:nvPr/>
        </p:nvSpPr>
        <p:spPr>
          <a:xfrm>
            <a:off x="3437309" y="3437946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Rechteck 15"/>
          <p:cNvSpPr/>
          <p:nvPr/>
        </p:nvSpPr>
        <p:spPr>
          <a:xfrm>
            <a:off x="4765366" y="3437946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Rechteck 16"/>
          <p:cNvSpPr/>
          <p:nvPr/>
        </p:nvSpPr>
        <p:spPr>
          <a:xfrm>
            <a:off x="2109252" y="4342237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Rechteck 17"/>
          <p:cNvSpPr/>
          <p:nvPr/>
        </p:nvSpPr>
        <p:spPr>
          <a:xfrm>
            <a:off x="3437309" y="4342237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9" name="Rechteck 18"/>
          <p:cNvSpPr/>
          <p:nvPr/>
        </p:nvSpPr>
        <p:spPr>
          <a:xfrm>
            <a:off x="4765366" y="4342237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2" name="Rechteck 21"/>
          <p:cNvSpPr/>
          <p:nvPr/>
        </p:nvSpPr>
        <p:spPr>
          <a:xfrm>
            <a:off x="389468" y="5790708"/>
            <a:ext cx="11557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Buch</a:t>
            </a:r>
            <a:r>
              <a:rPr lang="en-US" sz="1400" dirty="0" smtClean="0"/>
              <a:t>: The </a:t>
            </a:r>
            <a:r>
              <a:rPr lang="en-US" sz="1400" dirty="0"/>
              <a:t>Datacenter as a Computer: An Introduction to the Design of Warehouse-Scale Machines, 2009, </a:t>
            </a:r>
            <a:r>
              <a:rPr lang="pt-BR" sz="1400" dirty="0"/>
              <a:t>Luiz André Barroso und Urs Hölzle</a:t>
            </a:r>
            <a:endParaRPr lang="de-DE" sz="1400" dirty="0"/>
          </a:p>
        </p:txBody>
      </p:sp>
      <p:sp>
        <p:nvSpPr>
          <p:cNvPr id="4" name="Rechteck 3"/>
          <p:cNvSpPr/>
          <p:nvPr/>
        </p:nvSpPr>
        <p:spPr>
          <a:xfrm>
            <a:off x="7051064" y="1868285"/>
            <a:ext cx="32873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ym typeface="Wingdings" panose="05000000000000000000" pitchFamily="2" charset="2"/>
              </a:rPr>
              <a:t>Idee</a:t>
            </a:r>
            <a:r>
              <a:rPr lang="de-DE" dirty="0" smtClean="0">
                <a:sym typeface="Wingdings" panose="05000000000000000000" pitchFamily="2" charset="2"/>
              </a:rPr>
              <a:t>: Ein Cluster sieht von Außen aus wie ein großer Computer.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 smtClean="0">
                <a:sym typeface="Wingdings" panose="05000000000000000000" pitchFamily="2" charset="2"/>
              </a:rPr>
              <a:t>Konsequenz</a:t>
            </a:r>
            <a:r>
              <a:rPr lang="de-DE" dirty="0" smtClean="0">
                <a:sym typeface="Wingdings" panose="05000000000000000000" pitchFamily="2" charset="2"/>
              </a:rPr>
              <a:t>: Es müssen als Fundament viele Konzepte klassischer Betriebssysteme übertragen werden (ein Cluster-Betriebssystem). Das gilt insbesondere auch für das </a:t>
            </a:r>
            <a:r>
              <a:rPr lang="de-DE" dirty="0" err="1" smtClean="0">
                <a:sym typeface="Wingdings" panose="05000000000000000000" pitchFamily="2" charset="2"/>
              </a:rPr>
              <a:t>Scheduling</a:t>
            </a:r>
            <a:r>
              <a:rPr lang="de-DE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5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Ressourcen einer Cloud können durch dynamische Partitionierung wesentlich effizienter genutzt werden.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62684" y="165444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Statische Partitionierung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866192" y="166324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Dynamische Partitionierung</a:t>
            </a:r>
            <a:endParaRPr lang="de-DE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712" y="2107227"/>
            <a:ext cx="5800888" cy="269626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849256" y="5005291"/>
            <a:ext cx="580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Vorteile der dynamischen Partitionierung: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Höhere Auslastung der Ressourcen </a:t>
            </a:r>
            <a:r>
              <a:rPr lang="de-DE" dirty="0" smtClean="0">
                <a:sym typeface="Wingdings" panose="05000000000000000000" pitchFamily="2" charset="2"/>
              </a:rPr>
              <a:t> weniger Ressourcen notwendig  geringere Betriebskosten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Potenziell schnellere Ausführung einzelner Tasks,</a:t>
            </a:r>
            <a:br>
              <a:rPr lang="de-DE" dirty="0" smtClean="0"/>
            </a:br>
            <a:r>
              <a:rPr lang="de-DE" dirty="0" smtClean="0"/>
              <a:t>da Ressource opportun genutzt werden können. 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664328" y="1683870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3305972" y="1697139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3" name="Rechteck 32"/>
          <p:cNvSpPr/>
          <p:nvPr/>
        </p:nvSpPr>
        <p:spPr>
          <a:xfrm>
            <a:off x="1992684" y="1694578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522514" y="1544259"/>
            <a:ext cx="0" cy="4540852"/>
          </a:xfrm>
          <a:prstGeom prst="straightConnector1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522514" y="1531864"/>
            <a:ext cx="4081845" cy="12395"/>
          </a:xfrm>
          <a:prstGeom prst="straightConnector1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37820" y="60650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498093" y="116253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Cluster-Zustand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664328" y="2838760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2" name="Rechteck 41"/>
          <p:cNvSpPr/>
          <p:nvPr/>
        </p:nvSpPr>
        <p:spPr>
          <a:xfrm>
            <a:off x="3305972" y="2852029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3" name="Rechteck 42"/>
          <p:cNvSpPr/>
          <p:nvPr/>
        </p:nvSpPr>
        <p:spPr>
          <a:xfrm>
            <a:off x="1992684" y="2849468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4" name="Rechteck 43"/>
          <p:cNvSpPr/>
          <p:nvPr/>
        </p:nvSpPr>
        <p:spPr>
          <a:xfrm>
            <a:off x="664328" y="3973545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5" name="Rechteck 44"/>
          <p:cNvSpPr/>
          <p:nvPr/>
        </p:nvSpPr>
        <p:spPr>
          <a:xfrm>
            <a:off x="3305972" y="3986814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6" name="Rechteck 45"/>
          <p:cNvSpPr/>
          <p:nvPr/>
        </p:nvSpPr>
        <p:spPr>
          <a:xfrm>
            <a:off x="1992684" y="3984253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7" name="Rechteck 46"/>
          <p:cNvSpPr/>
          <p:nvPr/>
        </p:nvSpPr>
        <p:spPr>
          <a:xfrm>
            <a:off x="664328" y="5088883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8" name="Rechteck 47"/>
          <p:cNvSpPr/>
          <p:nvPr/>
        </p:nvSpPr>
        <p:spPr>
          <a:xfrm>
            <a:off x="3305972" y="5102152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9" name="Rechteck 48"/>
          <p:cNvSpPr/>
          <p:nvPr/>
        </p:nvSpPr>
        <p:spPr>
          <a:xfrm>
            <a:off x="1992684" y="5099591"/>
            <a:ext cx="1186543" cy="783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50" name="Grafik 49"/>
          <p:cNvPicPr>
            <a:picLocks noChangeAspect="1"/>
          </p:cNvPicPr>
          <p:nvPr/>
        </p:nvPicPr>
        <p:blipFill rotWithShape="1">
          <a:blip r:embed="rId3"/>
          <a:srcRect l="5505" t="3606" r="84292" b="70906"/>
          <a:stretch/>
        </p:blipFill>
        <p:spPr>
          <a:xfrm>
            <a:off x="1002789" y="1791937"/>
            <a:ext cx="494553" cy="574176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 rotWithShape="1">
          <a:blip r:embed="rId3"/>
          <a:srcRect l="2682" t="45555" r="81891" b="42887"/>
          <a:stretch/>
        </p:blipFill>
        <p:spPr>
          <a:xfrm>
            <a:off x="2058046" y="3057529"/>
            <a:ext cx="1055817" cy="367650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 rotWithShape="1">
          <a:blip r:embed="rId3"/>
          <a:srcRect l="5094" t="78139" r="84713" b="4968"/>
          <a:stretch/>
        </p:blipFill>
        <p:spPr>
          <a:xfrm>
            <a:off x="3570765" y="1839114"/>
            <a:ext cx="641422" cy="494068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 rotWithShape="1">
          <a:blip r:embed="rId3"/>
          <a:srcRect l="5505" t="3606" r="84292" b="70906"/>
          <a:stretch/>
        </p:blipFill>
        <p:spPr>
          <a:xfrm>
            <a:off x="2331145" y="1824051"/>
            <a:ext cx="494553" cy="574176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 rotWithShape="1">
          <a:blip r:embed="rId3"/>
          <a:srcRect l="5505" t="3606" r="84292" b="70906"/>
          <a:stretch/>
        </p:blipFill>
        <p:spPr>
          <a:xfrm>
            <a:off x="1002789" y="2954266"/>
            <a:ext cx="494553" cy="574176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 rotWithShape="1">
          <a:blip r:embed="rId3"/>
          <a:srcRect l="5094" t="78139" r="84713" b="4968"/>
          <a:stretch/>
        </p:blipFill>
        <p:spPr>
          <a:xfrm>
            <a:off x="3578532" y="3019041"/>
            <a:ext cx="641422" cy="494068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 rotWithShape="1">
          <a:blip r:embed="rId3"/>
          <a:srcRect l="2682" t="45555" r="81891" b="42887"/>
          <a:stretch/>
        </p:blipFill>
        <p:spPr>
          <a:xfrm>
            <a:off x="733839" y="4192314"/>
            <a:ext cx="1055817" cy="367650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 rotWithShape="1">
          <a:blip r:embed="rId3"/>
          <a:srcRect l="2682" t="45555" r="81891" b="42887"/>
          <a:stretch/>
        </p:blipFill>
        <p:spPr>
          <a:xfrm>
            <a:off x="2091362" y="4192314"/>
            <a:ext cx="1055817" cy="367650"/>
          </a:xfrm>
          <a:prstGeom prst="rect">
            <a:avLst/>
          </a:prstGeom>
        </p:spPr>
      </p:pic>
      <p:pic>
        <p:nvPicPr>
          <p:cNvPr id="58" name="Grafik 57"/>
          <p:cNvPicPr>
            <a:picLocks noChangeAspect="1"/>
          </p:cNvPicPr>
          <p:nvPr/>
        </p:nvPicPr>
        <p:blipFill rotWithShape="1">
          <a:blip r:embed="rId3"/>
          <a:srcRect l="5094" t="78139" r="84713" b="4968"/>
          <a:stretch/>
        </p:blipFill>
        <p:spPr>
          <a:xfrm>
            <a:off x="3578532" y="4129105"/>
            <a:ext cx="641422" cy="494068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 rotWithShape="1">
          <a:blip r:embed="rId3"/>
          <a:srcRect l="5505" t="3606" r="84292" b="70906"/>
          <a:stretch/>
        </p:blipFill>
        <p:spPr>
          <a:xfrm>
            <a:off x="1010323" y="5184532"/>
            <a:ext cx="494553" cy="574176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3"/>
          <a:srcRect l="5094" t="78139" r="84713" b="4968"/>
          <a:stretch/>
        </p:blipFill>
        <p:spPr>
          <a:xfrm>
            <a:off x="2280467" y="5264640"/>
            <a:ext cx="641422" cy="494068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 rotWithShape="1">
          <a:blip r:embed="rId3"/>
          <a:srcRect l="5094" t="78139" r="84713" b="4968"/>
          <a:stretch/>
        </p:blipFill>
        <p:spPr>
          <a:xfrm>
            <a:off x="3564570" y="5251082"/>
            <a:ext cx="641422" cy="494068"/>
          </a:xfrm>
          <a:prstGeom prst="rect">
            <a:avLst/>
          </a:prstGeom>
        </p:spPr>
      </p:pic>
      <p:sp>
        <p:nvSpPr>
          <p:cNvPr id="62" name="Textfeld 61"/>
          <p:cNvSpPr txBox="1"/>
          <p:nvPr/>
        </p:nvSpPr>
        <p:spPr>
          <a:xfrm>
            <a:off x="1532922" y="248180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-- Re-</a:t>
            </a:r>
            <a:r>
              <a:rPr lang="de-DE" dirty="0" err="1" smtClean="0"/>
              <a:t>Scheduling</a:t>
            </a:r>
            <a:r>
              <a:rPr lang="de-DE" dirty="0" smtClean="0"/>
              <a:t> --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1511462" y="36024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-- Re-</a:t>
            </a:r>
            <a:r>
              <a:rPr lang="de-DE" dirty="0" err="1" smtClean="0"/>
              <a:t>Scheduling</a:t>
            </a:r>
            <a:r>
              <a:rPr lang="de-DE" dirty="0" smtClean="0"/>
              <a:t> --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1552311" y="472158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-- Re-</a:t>
            </a:r>
            <a:r>
              <a:rPr lang="de-DE" dirty="0" err="1" smtClean="0"/>
              <a:t>Scheduling</a:t>
            </a:r>
            <a:r>
              <a:rPr lang="de-DE" dirty="0" smtClean="0"/>
              <a:t> --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 Orchestration</a:t>
            </a:r>
            <a:endParaRPr lang="de-DE" dirty="0"/>
          </a:p>
        </p:txBody>
      </p:sp>
      <p:sp>
        <p:nvSpPr>
          <p:cNvPr id="23" name="Rechteck 4"/>
          <p:cNvSpPr/>
          <p:nvPr/>
        </p:nvSpPr>
        <p:spPr>
          <a:xfrm>
            <a:off x="1271430" y="37817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4" name="Rechteck 5"/>
          <p:cNvSpPr/>
          <p:nvPr/>
        </p:nvSpPr>
        <p:spPr>
          <a:xfrm>
            <a:off x="1271430" y="2776116"/>
            <a:ext cx="9144587" cy="768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5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6" name="Rechteck 8"/>
          <p:cNvSpPr/>
          <p:nvPr/>
        </p:nvSpPr>
        <p:spPr>
          <a:xfrm>
            <a:off x="1280698" y="48238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7" name="Textfeld 12"/>
          <p:cNvSpPr txBox="1"/>
          <p:nvPr/>
        </p:nvSpPr>
        <p:spPr>
          <a:xfrm>
            <a:off x="4385818" y="4951994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8" name="Textfeld 13"/>
          <p:cNvSpPr txBox="1"/>
          <p:nvPr/>
        </p:nvSpPr>
        <p:spPr>
          <a:xfrm>
            <a:off x="4040820" y="39250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9" name="Textfeld 14"/>
          <p:cNvSpPr txBox="1"/>
          <p:nvPr/>
        </p:nvSpPr>
        <p:spPr>
          <a:xfrm>
            <a:off x="4040820" y="28640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0" name="Textfeld 15"/>
          <p:cNvSpPr txBox="1"/>
          <p:nvPr/>
        </p:nvSpPr>
        <p:spPr>
          <a:xfrm>
            <a:off x="1431224" y="1789030"/>
            <a:ext cx="392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App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1" name="Abgerundetes Rechteck 16"/>
          <p:cNvSpPr/>
          <p:nvPr/>
        </p:nvSpPr>
        <p:spPr>
          <a:xfrm>
            <a:off x="5518951" y="1798941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2" name="Abgerundetes Rechteck 17"/>
          <p:cNvSpPr/>
          <p:nvPr/>
        </p:nvSpPr>
        <p:spPr>
          <a:xfrm>
            <a:off x="8199203" y="28640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33" name="Abgerundetes Rechteck 18"/>
          <p:cNvSpPr/>
          <p:nvPr/>
        </p:nvSpPr>
        <p:spPr>
          <a:xfrm>
            <a:off x="8199203" y="39072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4" name="Abgerundetes Rechteck 19"/>
          <p:cNvSpPr/>
          <p:nvPr/>
        </p:nvSpPr>
        <p:spPr>
          <a:xfrm>
            <a:off x="8199203" y="49519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35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7977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457</Words>
  <Application>Microsoft Macintosh PowerPoint</Application>
  <PresentationFormat>Widescreen</PresentationFormat>
  <Paragraphs>113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Narrow</vt:lpstr>
      <vt:lpstr>Calibri</vt:lpstr>
      <vt:lpstr>Cambria Math</vt:lpstr>
      <vt:lpstr>Lucida Grande</vt:lpstr>
      <vt:lpstr>Source Code Pro</vt:lpstr>
      <vt:lpstr>Wingdings</vt:lpstr>
      <vt:lpstr>Arial</vt:lpstr>
      <vt:lpstr>qaware-folienmaster-1.01</vt:lpstr>
      <vt:lpstr>think-cell Folie</vt:lpstr>
      <vt:lpstr>PowerPoint Presentation</vt:lpstr>
      <vt:lpstr>The Cloud Native Stack</vt:lpstr>
      <vt:lpstr>PowerPoint Presentation</vt:lpstr>
      <vt:lpstr>Available Cluster Operating Systems</vt:lpstr>
      <vt:lpstr>Cluster Scheduling</vt:lpstr>
      <vt:lpstr>Das Problem</vt:lpstr>
      <vt:lpstr>The Datacenter as a Computer</vt:lpstr>
      <vt:lpstr>Bestehende Ressourcen einer Cloud können durch dynamische Partitionierung wesentlich effizienter genutzt werden.</vt:lpstr>
      <vt:lpstr>Cluster Orchestration</vt:lpstr>
      <vt:lpstr>Cluster-Orchestrierung</vt:lpstr>
      <vt:lpstr>Blaupause einer Anwendung (vereinfacht)</vt:lpstr>
      <vt:lpstr>Ein Cluster-Orchestrierer automatisiert vielerlei Betriebsaufgaben für Anwendung auf einem Cluster.</vt:lpstr>
    </vt:vector>
  </TitlesOfParts>
  <Company>QAware GmbH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von Kommunikationssystemen im Internet</dc:title>
  <dc:creator>Christine Kantsperger</dc:creator>
  <cp:lastModifiedBy>Josef Adersberger</cp:lastModifiedBy>
  <cp:revision>523</cp:revision>
  <dcterms:created xsi:type="dcterms:W3CDTF">2014-10-08T07:51:16Z</dcterms:created>
  <dcterms:modified xsi:type="dcterms:W3CDTF">2016-10-24T18:34:31Z</dcterms:modified>
</cp:coreProperties>
</file>