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tiff" ContentType="image/tiff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597" r:id="rId2"/>
    <p:sldId id="606" r:id="rId3"/>
    <p:sldId id="607" r:id="rId4"/>
    <p:sldId id="608" r:id="rId5"/>
    <p:sldId id="609" r:id="rId6"/>
    <p:sldId id="610" r:id="rId7"/>
    <p:sldId id="611" r:id="rId8"/>
    <p:sldId id="612" r:id="rId9"/>
    <p:sldId id="613" r:id="rId10"/>
    <p:sldId id="614" r:id="rId11"/>
    <p:sldId id="615" r:id="rId12"/>
    <p:sldId id="616" r:id="rId13"/>
    <p:sldId id="617" r:id="rId14"/>
    <p:sldId id="618" r:id="rId15"/>
    <p:sldId id="619" r:id="rId16"/>
    <p:sldId id="621" r:id="rId17"/>
    <p:sldId id="622" r:id="rId18"/>
    <p:sldId id="599" r:id="rId19"/>
    <p:sldId id="628" r:id="rId20"/>
    <p:sldId id="598" r:id="rId21"/>
    <p:sldId id="596" r:id="rId22"/>
  </p:sldIdLst>
  <p:sldSz cx="12192000" cy="6858000"/>
  <p:notesSz cx="7099300" cy="10234613"/>
  <p:custDataLst>
    <p:tags r:id="rId25"/>
  </p:custDataLst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B1D5E3"/>
    <a:srgbClr val="386B9B"/>
    <a:srgbClr val="262626"/>
    <a:srgbClr val="6C6C6C"/>
    <a:srgbClr val="BDDDE7"/>
    <a:srgbClr val="F5F5F5"/>
    <a:srgbClr val="595959"/>
    <a:srgbClr val="D2D2D2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9216" autoAdjust="0"/>
    <p:restoredTop sz="94941" autoAdjust="0"/>
  </p:normalViewPr>
  <p:slideViewPr>
    <p:cSldViewPr snapToGrid="0" snapToObjects="1">
      <p:cViewPr>
        <p:scale>
          <a:sx n="50" d="100"/>
          <a:sy n="50" d="100"/>
        </p:scale>
        <p:origin x="1176" y="1168"/>
      </p:cViewPr>
      <p:guideLst>
        <p:guide orient="horz" pos="2160"/>
        <p:guide pos="381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handoutMaster" Target="handoutMasters/handoutMaster1.xml"/><Relationship Id="rId25" Type="http://schemas.openxmlformats.org/officeDocument/2006/relationships/tags" Target="tags/tag1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9B9DEF3A-83EA-5A42-9887-28D7600E3DEA}" type="datetimeFigureOut">
              <a:rPr lang="de-DE" smtClean="0"/>
              <a:pPr/>
              <a:t>30.10.16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73B8A51C-A989-804A-91CA-DFC71EAF8DE9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342152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24E86720-D4F8-544E-A070-C87B625BF7D9}" type="datetimeFigureOut">
              <a:rPr lang="de-DE" smtClean="0"/>
              <a:pPr/>
              <a:t>30.10.16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4E1250B5-9814-5240-95CB-F8E1F528E3B6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176659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64E32A-773C-4929-8D99-18F8AD191AE6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970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3.emf"/><Relationship Id="rId1" Type="http://schemas.openxmlformats.org/officeDocument/2006/relationships/vmlDrawing" Target="../drawings/vmlDrawing2.vml"/><Relationship Id="rId2" Type="http://schemas.openxmlformats.org/officeDocument/2006/relationships/tags" Target="../tags/tag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3.emf"/><Relationship Id="rId1" Type="http://schemas.openxmlformats.org/officeDocument/2006/relationships/vmlDrawing" Target="../drawings/vmlDrawing3.vml"/><Relationship Id="rId2" Type="http://schemas.openxmlformats.org/officeDocument/2006/relationships/tags" Target="../tags/tag4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3.emf"/><Relationship Id="rId1" Type="http://schemas.openxmlformats.org/officeDocument/2006/relationships/vmlDrawing" Target="../drawings/vmlDrawing4.vml"/><Relationship Id="rId2" Type="http://schemas.openxmlformats.org/officeDocument/2006/relationships/tags" Target="../tags/tag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117599" y="2298170"/>
            <a:ext cx="8026767" cy="520700"/>
          </a:xfrm>
          <a:prstGeom prst="rect">
            <a:avLst/>
          </a:prstGeom>
        </p:spPr>
        <p:txBody>
          <a:bodyPr vert="horz" lIns="0" tIns="0" rIns="91440" bIns="0" rtlCol="0" anchor="b" anchorCtr="0">
            <a:noAutofit/>
          </a:bodyPr>
          <a:lstStyle>
            <a:lvl1pPr>
              <a:lnSpc>
                <a:spcPct val="100000"/>
              </a:lnSpc>
              <a:defRPr sz="32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Arial"/>
              </a:defRPr>
            </a:lvl1pPr>
          </a:lstStyle>
          <a:p>
            <a:r>
              <a:rPr lang="en-US" dirty="0" smtClean="0"/>
              <a:t>Das </a:t>
            </a:r>
            <a:r>
              <a:rPr lang="en-US" dirty="0" err="1" smtClean="0"/>
              <a:t>ist</a:t>
            </a:r>
            <a:r>
              <a:rPr lang="en-US" dirty="0" smtClean="0"/>
              <a:t> </a:t>
            </a:r>
            <a:r>
              <a:rPr lang="en-US" dirty="0" err="1" smtClean="0"/>
              <a:t>der</a:t>
            </a:r>
            <a:r>
              <a:rPr lang="en-US" dirty="0" smtClean="0"/>
              <a:t> </a:t>
            </a:r>
            <a:r>
              <a:rPr lang="en-US" dirty="0" err="1" smtClean="0"/>
              <a:t>Haupttitel</a:t>
            </a:r>
            <a:endParaRPr lang="de-DE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0" y="2857501"/>
            <a:ext cx="12192000" cy="40004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>
              <a:latin typeface="Arial Narrow" panose="020B0606020202030204" pitchFamily="34" charset="0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117599" y="2936880"/>
            <a:ext cx="8026765" cy="2184400"/>
          </a:xfrm>
          <a:prstGeom prst="rect">
            <a:avLst/>
          </a:prstGeom>
        </p:spPr>
        <p:txBody>
          <a:bodyPr vert="horz" lIns="0" tIns="0" rIns="91440" bIns="0" rtlCol="0" anchor="t" anchorCtr="0">
            <a:noAutofit/>
          </a:bodyPr>
          <a:lstStyle>
            <a:lvl1pPr>
              <a:defRPr lang="de-DE" sz="3200" b="0" baseline="0" dirty="0" smtClean="0">
                <a:solidFill>
                  <a:schemeClr val="bg1"/>
                </a:solidFill>
                <a:latin typeface="+mn-lt"/>
                <a:ea typeface="+mj-ea"/>
              </a:defRPr>
            </a:lvl1pPr>
          </a:lstStyle>
          <a:p>
            <a:pPr lvl="0">
              <a:spcBef>
                <a:spcPct val="0"/>
              </a:spcBef>
              <a:buNone/>
            </a:pPr>
            <a:r>
              <a:rPr lang="de-DE" dirty="0" smtClean="0"/>
              <a:t>Das ist der 2-zeilige Subtitel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117600" y="5808710"/>
            <a:ext cx="7213600" cy="1016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de-DE" dirty="0" smtClean="0"/>
              <a:t>Ort, Datum,</a:t>
            </a:r>
          </a:p>
          <a:p>
            <a:pPr lvl="0"/>
            <a:r>
              <a:rPr lang="de-DE" dirty="0" smtClean="0"/>
              <a:t>Autor</a:t>
            </a:r>
          </a:p>
          <a:p>
            <a:pPr lvl="0"/>
            <a:r>
              <a:rPr lang="de-DE" dirty="0" smtClean="0"/>
              <a:t>Status</a:t>
            </a:r>
          </a:p>
          <a:p>
            <a:pPr lvl="0"/>
            <a:endParaRPr lang="de-DE" dirty="0" smtClean="0"/>
          </a:p>
        </p:txBody>
      </p:sp>
      <p:pic>
        <p:nvPicPr>
          <p:cNvPr id="7" name="Picture 8" descr="LOGO_master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02788" y="0"/>
            <a:ext cx="2285726" cy="84148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 5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76273716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604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15"/>
          <p:cNvSpPr/>
          <p:nvPr userDrawn="1"/>
        </p:nvSpPr>
        <p:spPr>
          <a:xfrm>
            <a:off x="0" y="6680529"/>
            <a:ext cx="12192000" cy="18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9468" y="344169"/>
            <a:ext cx="11168124" cy="995362"/>
          </a:xfrm>
          <a:prstGeom prst="rect">
            <a:avLst/>
          </a:prstGeom>
        </p:spPr>
        <p:txBody>
          <a:bodyPr/>
          <a:lstStyle>
            <a:lvl1pPr>
              <a:defRPr sz="28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r>
              <a:rPr lang="de-DE" dirty="0" smtClean="0"/>
              <a:t>Das ist die Standardfolie mit einer zweizeiligen Überschrift. Hier hat man einiges zu sagen.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1404600" y="6543279"/>
            <a:ext cx="711200" cy="365125"/>
          </a:xfrm>
        </p:spPr>
        <p:txBody>
          <a:bodyPr/>
          <a:lstStyle>
            <a:lvl1pPr>
              <a:defRPr sz="1000"/>
            </a:lvl1pPr>
          </a:lstStyle>
          <a:p>
            <a:fld id="{EBCCEB8C-0C59-3646-8774-4E9611D20F23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389467" y="1753201"/>
            <a:ext cx="11168125" cy="4759325"/>
          </a:xfrm>
          <a:prstGeom prst="rect">
            <a:avLst/>
          </a:prstGeom>
        </p:spPr>
        <p:txBody>
          <a:bodyPr/>
          <a:lstStyle>
            <a:lvl1pPr marL="287338" indent="-288000">
              <a:buClr>
                <a:schemeClr val="accent4"/>
              </a:buClr>
              <a:buSzPct val="150000"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540000" indent="-252000">
              <a:buClr>
                <a:schemeClr val="tx1">
                  <a:lumMod val="75000"/>
                  <a:lumOff val="25000"/>
                </a:schemeClr>
              </a:buClr>
              <a:buSzPct val="150000"/>
              <a:defRPr sz="18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792000" indent="-216000">
              <a:buClr>
                <a:schemeClr val="tx1">
                  <a:lumMod val="75000"/>
                  <a:lumOff val="25000"/>
                </a:schemeClr>
              </a:buClr>
              <a:buSzPct val="150000"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marL="1008000" indent="-180000">
              <a:buClr>
                <a:schemeClr val="tx1">
                  <a:lumMod val="75000"/>
                  <a:lumOff val="25000"/>
                </a:schemeClr>
              </a:buClr>
              <a:buSzPct val="150000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buClr>
                <a:schemeClr val="tx1">
                  <a:lumMod val="65000"/>
                  <a:lumOff val="35000"/>
                </a:schemeClr>
              </a:buCl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de-DE" dirty="0" smtClean="0"/>
              <a:t>Gliederungsebene 1</a:t>
            </a:r>
          </a:p>
          <a:p>
            <a:pPr lvl="1"/>
            <a:r>
              <a:rPr lang="de-DE" dirty="0" smtClean="0"/>
              <a:t>Gliederungsebene 2</a:t>
            </a:r>
          </a:p>
          <a:p>
            <a:pPr lvl="1"/>
            <a:r>
              <a:rPr lang="de-DE" dirty="0" smtClean="0"/>
              <a:t>Gliederungsebene 2</a:t>
            </a:r>
          </a:p>
          <a:p>
            <a:pPr lvl="2"/>
            <a:r>
              <a:rPr lang="de-DE" dirty="0" smtClean="0"/>
              <a:t>Gliederungsebene 3</a:t>
            </a:r>
          </a:p>
          <a:p>
            <a:pPr lvl="3"/>
            <a:r>
              <a:rPr lang="de-DE" dirty="0" smtClean="0"/>
              <a:t>Gliederungsebne 4</a:t>
            </a:r>
          </a:p>
          <a:p>
            <a:pPr lvl="3"/>
            <a:r>
              <a:rPr lang="de-DE" dirty="0" smtClean="0"/>
              <a:t>Dann ist es aber auch gut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 rot="5400000">
            <a:off x="11237342" y="6769127"/>
            <a:ext cx="180000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bg>
      <p:bgPr>
        <a:solidFill>
          <a:srgbClr val="6C6C6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90071568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15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1404600" y="6531404"/>
            <a:ext cx="711200" cy="365125"/>
          </a:xfrm>
        </p:spPr>
        <p:txBody>
          <a:bodyPr/>
          <a:lstStyle>
            <a:lvl1pPr>
              <a:defRPr sz="1000"/>
            </a:lvl1pPr>
          </a:lstStyle>
          <a:p>
            <a:fld id="{EBCCEB8C-0C59-3646-8774-4E9611D20F23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389467" y="333688"/>
            <a:ext cx="10938933" cy="995362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cxnSp>
        <p:nvCxnSpPr>
          <p:cNvPr id="25" name="Straight Connector 12"/>
          <p:cNvCxnSpPr/>
          <p:nvPr userDrawn="1"/>
        </p:nvCxnSpPr>
        <p:spPr>
          <a:xfrm rot="5400000">
            <a:off x="11237342" y="6769127"/>
            <a:ext cx="180000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2599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884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1404600" y="6531404"/>
            <a:ext cx="711200" cy="365125"/>
          </a:xfrm>
        </p:spPr>
        <p:txBody>
          <a:bodyPr/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fld id="{EBCCEB8C-0C59-3646-8774-4E9611D20F23}" type="slidenum">
              <a:rPr lang="de-DE" smtClean="0"/>
              <a:pPr/>
              <a:t>‹#›</a:t>
            </a:fld>
            <a:endParaRPr lang="de-DE" dirty="0"/>
          </a:p>
        </p:txBody>
      </p:sp>
      <p:cxnSp>
        <p:nvCxnSpPr>
          <p:cNvPr id="25" name="Straight Connector 12"/>
          <p:cNvCxnSpPr/>
          <p:nvPr userDrawn="1"/>
        </p:nvCxnSpPr>
        <p:spPr>
          <a:xfrm rot="5400000">
            <a:off x="11237342" y="6769127"/>
            <a:ext cx="180000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89467" y="333688"/>
            <a:ext cx="10938933" cy="995362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1430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vmlDrawing" Target="../drawings/vmlDrawing1.vml"/><Relationship Id="rId7" Type="http://schemas.openxmlformats.org/officeDocument/2006/relationships/tags" Target="../tags/tag2.xml"/><Relationship Id="rId8" Type="http://schemas.openxmlformats.org/officeDocument/2006/relationships/oleObject" Target="../embeddings/oleObject1.bin"/><Relationship Id="rId9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 userDrawn="1"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1471876680"/>
              </p:ext>
            </p:ext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47" name="think-cell Folie" r:id="rId8" imgW="359" imgH="358" progId="TCLayout.ActiveDocument.1">
                  <p:embed/>
                </p:oleObj>
              </mc:Choice>
              <mc:Fallback>
                <p:oleObj name="think-cell Folie" r:id="rId8" imgW="359" imgH="358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6648" y="6486526"/>
            <a:ext cx="1454149" cy="365125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l">
              <a:defRPr sz="11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 err="1" smtClean="0"/>
              <a:t>QAware</a:t>
            </a:r>
            <a:r>
              <a:rPr lang="en-US" dirty="0" smtClean="0"/>
              <a:t> 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04600" y="6486526"/>
            <a:ext cx="711200" cy="365125"/>
          </a:xfrm>
          <a:prstGeom prst="rect">
            <a:avLst/>
          </a:prstGeom>
        </p:spPr>
        <p:txBody>
          <a:bodyPr vert="horz" lIns="0" tIns="45720" rIns="0" bIns="45720" rtlCol="0" anchor="b"/>
          <a:lstStyle>
            <a:lvl1pPr algn="l">
              <a:defRPr sz="11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EBCCEB8C-0C59-3646-8774-4E9611D20F23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2"/>
          </p:nvPr>
        </p:nvSpPr>
        <p:spPr>
          <a:xfrm>
            <a:off x="508710" y="6486526"/>
            <a:ext cx="2978149" cy="365125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l">
              <a:defRPr sz="11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de-DE" smtClean="0"/>
              <a:t>12. Februar 2014</a:t>
            </a:r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79" r:id="rId3"/>
    <p:sldLayoutId id="2147483685" r:id="rId4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hdr="0"/>
  <p:txStyles>
    <p:titleStyle>
      <a:lvl1pPr algn="l" defTabSz="457200" rtl="0" eaLnBrk="1" latinLnBrk="0" hangingPunct="1">
        <a:lnSpc>
          <a:spcPts val="3000"/>
        </a:lnSpc>
        <a:spcBef>
          <a:spcPct val="0"/>
        </a:spcBef>
        <a:buNone/>
        <a:defRPr sz="2800" b="1" kern="1200">
          <a:solidFill>
            <a:schemeClr val="tx1">
              <a:lumMod val="85000"/>
              <a:lumOff val="15000"/>
            </a:schemeClr>
          </a:solidFill>
          <a:latin typeface="Arial"/>
          <a:ea typeface="+mj-ea"/>
          <a:cs typeface="Arial"/>
        </a:defRPr>
      </a:lvl1pPr>
    </p:titleStyle>
    <p:bodyStyle>
      <a:lvl1pPr marL="269875" indent="-269875" algn="l" defTabSz="457200" rtl="0" eaLnBrk="1" latinLnBrk="0" hangingPunct="1">
        <a:lnSpc>
          <a:spcPct val="100000"/>
        </a:lnSpc>
        <a:spcBef>
          <a:spcPts val="390"/>
        </a:spcBef>
        <a:spcAft>
          <a:spcPts val="780"/>
        </a:spcAft>
        <a:buClr>
          <a:schemeClr val="tx1">
            <a:lumMod val="85000"/>
            <a:lumOff val="15000"/>
          </a:schemeClr>
        </a:buClr>
        <a:buSzPct val="165000"/>
        <a:buFont typeface="Arial"/>
        <a:buChar char="■"/>
        <a:defRPr sz="1600" kern="1200">
          <a:solidFill>
            <a:schemeClr val="tx1">
              <a:lumMod val="85000"/>
              <a:lumOff val="15000"/>
            </a:schemeClr>
          </a:solidFill>
          <a:latin typeface="Arial"/>
          <a:ea typeface="+mn-ea"/>
          <a:cs typeface="Arial"/>
        </a:defRPr>
      </a:lvl1pPr>
      <a:lvl2pPr marL="482600" indent="-217488" algn="l" defTabSz="457200" rtl="0" eaLnBrk="1" latinLnBrk="0" hangingPunct="1">
        <a:lnSpc>
          <a:spcPct val="100000"/>
        </a:lnSpc>
        <a:spcBef>
          <a:spcPct val="20000"/>
        </a:spcBef>
        <a:spcAft>
          <a:spcPts val="672"/>
        </a:spcAft>
        <a:buClr>
          <a:schemeClr val="tx1">
            <a:lumMod val="85000"/>
            <a:lumOff val="15000"/>
          </a:schemeClr>
        </a:buClr>
        <a:buSzPct val="150000"/>
        <a:buFont typeface="Lucida Grande"/>
        <a:buChar char="■"/>
        <a:defRPr sz="1400" kern="1200">
          <a:solidFill>
            <a:schemeClr val="tx1">
              <a:lumMod val="85000"/>
              <a:lumOff val="15000"/>
            </a:schemeClr>
          </a:solidFill>
          <a:latin typeface="Arial"/>
          <a:ea typeface="+mn-ea"/>
          <a:cs typeface="Arial"/>
        </a:defRPr>
      </a:lvl2pPr>
      <a:lvl3pPr marL="647700" indent="-216000" algn="l" defTabSz="457200" rtl="0" eaLnBrk="1" latinLnBrk="0" hangingPunct="1">
        <a:lnSpc>
          <a:spcPct val="100000"/>
        </a:lnSpc>
        <a:spcBef>
          <a:spcPct val="20000"/>
        </a:spcBef>
        <a:spcAft>
          <a:spcPts val="672"/>
        </a:spcAft>
        <a:buClr>
          <a:schemeClr val="tx1">
            <a:lumMod val="85000"/>
            <a:lumOff val="15000"/>
          </a:schemeClr>
        </a:buClr>
        <a:buSzPct val="150000"/>
        <a:buFont typeface="Lucida Grande"/>
        <a:buChar char="■"/>
        <a:defRPr sz="1400" kern="1200">
          <a:solidFill>
            <a:schemeClr val="tx1">
              <a:lumMod val="85000"/>
              <a:lumOff val="15000"/>
            </a:schemeClr>
          </a:solidFill>
          <a:latin typeface="Arial"/>
          <a:ea typeface="+mn-ea"/>
          <a:cs typeface="Arial"/>
        </a:defRPr>
      </a:lvl3pPr>
      <a:lvl4pPr marL="806450" indent="-216000" algn="l" defTabSz="457200" rtl="0" eaLnBrk="1" latinLnBrk="0" hangingPunct="1">
        <a:spcBef>
          <a:spcPct val="20000"/>
        </a:spcBef>
        <a:spcAft>
          <a:spcPts val="576"/>
        </a:spcAft>
        <a:buClr>
          <a:schemeClr val="tx1">
            <a:lumMod val="85000"/>
            <a:lumOff val="15000"/>
          </a:schemeClr>
        </a:buClr>
        <a:buSzPct val="150000"/>
        <a:buFont typeface="Lucida Grande"/>
        <a:buChar char="■"/>
        <a:defRPr sz="1400" kern="1200">
          <a:solidFill>
            <a:schemeClr val="tx1">
              <a:lumMod val="85000"/>
              <a:lumOff val="15000"/>
            </a:schemeClr>
          </a:solidFill>
          <a:latin typeface="Arial"/>
          <a:ea typeface="+mn-ea"/>
          <a:cs typeface="Arial"/>
        </a:defRPr>
      </a:lvl4pPr>
      <a:lvl5pPr marL="920750" indent="-216000" algn="l" defTabSz="534988" rtl="0" eaLnBrk="1" latinLnBrk="0" hangingPunct="1">
        <a:spcBef>
          <a:spcPct val="20000"/>
        </a:spcBef>
        <a:spcAft>
          <a:spcPts val="480"/>
        </a:spcAft>
        <a:buClr>
          <a:schemeClr val="tx1">
            <a:lumMod val="85000"/>
            <a:lumOff val="15000"/>
          </a:schemeClr>
        </a:buClr>
        <a:buSzPct val="150000"/>
        <a:buFont typeface="Lucida Grande"/>
        <a:buChar char="■"/>
        <a:defRPr sz="1400" kern="1200">
          <a:solidFill>
            <a:schemeClr val="tx1">
              <a:lumMod val="85000"/>
              <a:lumOff val="15000"/>
            </a:schemeClr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17.emf"/><Relationship Id="rId6" Type="http://schemas.openxmlformats.org/officeDocument/2006/relationships/image" Target="../media/image18.png"/><Relationship Id="rId7" Type="http://schemas.openxmlformats.org/officeDocument/2006/relationships/image" Target="../media/image19.jpeg"/><Relationship Id="rId1" Type="http://schemas.openxmlformats.org/officeDocument/2006/relationships/vmlDrawing" Target="../drawings/vmlDrawing5.vml"/><Relationship Id="rId2" Type="http://schemas.openxmlformats.org/officeDocument/2006/relationships/tags" Target="../tags/tag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oleObject" Target="../embeddings/oleObject6.bin"/><Relationship Id="rId5" Type="http://schemas.openxmlformats.org/officeDocument/2006/relationships/image" Target="../media/image20.emf"/><Relationship Id="rId6" Type="http://schemas.openxmlformats.org/officeDocument/2006/relationships/image" Target="../media/image21.jpeg"/><Relationship Id="rId7" Type="http://schemas.openxmlformats.org/officeDocument/2006/relationships/image" Target="../media/image22.jpeg"/><Relationship Id="rId1" Type="http://schemas.openxmlformats.org/officeDocument/2006/relationships/vmlDrawing" Target="../drawings/vmlDrawing6.vml"/><Relationship Id="rId2" Type="http://schemas.openxmlformats.org/officeDocument/2006/relationships/tags" Target="../tags/tag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oleObject" Target="../embeddings/oleObject7.bin"/><Relationship Id="rId5" Type="http://schemas.openxmlformats.org/officeDocument/2006/relationships/image" Target="../media/image17.emf"/><Relationship Id="rId6" Type="http://schemas.openxmlformats.org/officeDocument/2006/relationships/image" Target="../media/image18.png"/><Relationship Id="rId7" Type="http://schemas.openxmlformats.org/officeDocument/2006/relationships/image" Target="../media/image19.jpeg"/><Relationship Id="rId1" Type="http://schemas.openxmlformats.org/officeDocument/2006/relationships/vmlDrawing" Target="../drawings/vmlDrawing7.vml"/><Relationship Id="rId2" Type="http://schemas.openxmlformats.org/officeDocument/2006/relationships/tags" Target="../tags/tag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3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4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tif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oleObject" Target="../embeddings/oleObject8.bin"/><Relationship Id="rId5" Type="http://schemas.openxmlformats.org/officeDocument/2006/relationships/image" Target="../media/image17.emf"/><Relationship Id="rId1" Type="http://schemas.openxmlformats.org/officeDocument/2006/relationships/vmlDrawing" Target="../drawings/vmlDrawing8.vml"/><Relationship Id="rId2" Type="http://schemas.openxmlformats.org/officeDocument/2006/relationships/tags" Target="../tags/tag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neops.com/" TargetMode="External"/><Relationship Id="rId4" Type="http://schemas.openxmlformats.org/officeDocument/2006/relationships/hyperlink" Target="https://blog.risingstack.com/how-enterprises-benefit-from-microservices-architectures" TargetMode="External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neops.com/" TargetMode="External"/><Relationship Id="rId4" Type="http://schemas.openxmlformats.org/officeDocument/2006/relationships/hyperlink" Target="https://blog.risingstack.com/how-enterprises-benefit-from-microservices-architectures" TargetMode="External"/><Relationship Id="rId5" Type="http://schemas.openxmlformats.org/officeDocument/2006/relationships/hyperlink" Target="http://www.baselinemag.com/enterprise-apps/walmart-embraces-microservices-to-get-more-agile.html" TargetMode="External"/><Relationship Id="rId6" Type="http://schemas.openxmlformats.org/officeDocument/2006/relationships/hyperlink" Target="http://techcrunch.com/2014/12/02/walmart-com-reports-biggest-cyber-monday-in-history-mobile-traffic-at-70-over-the-holidays/" TargetMode="External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3282FB-536A-4491-BC5C-9B3AAEEA56EF}" type="slidenum">
              <a:rPr lang="de-DE" smtClean="0"/>
              <a:t>1</a:t>
            </a:fld>
            <a:endParaRPr lang="de-DE"/>
          </a:p>
        </p:txBody>
      </p:sp>
      <p:pic>
        <p:nvPicPr>
          <p:cNvPr id="4" name="Picture 2" descr="http://www.atbreak.com/wp-content/uploads/2012/06/over-the-clouds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508"/>
          <a:stretch/>
        </p:blipFill>
        <p:spPr bwMode="auto">
          <a:xfrm>
            <a:off x="0" y="0"/>
            <a:ext cx="12192000" cy="7002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hteck 6"/>
          <p:cNvSpPr/>
          <p:nvPr/>
        </p:nvSpPr>
        <p:spPr>
          <a:xfrm>
            <a:off x="0" y="4397804"/>
            <a:ext cx="12192000" cy="2316163"/>
          </a:xfrm>
          <a:prstGeom prst="rect">
            <a:avLst/>
          </a:prstGeom>
          <a:solidFill>
            <a:schemeClr val="bg1">
              <a:alpha val="59000"/>
            </a:schemeClr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 smtClean="0"/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7920" y="0"/>
            <a:ext cx="2384080" cy="88530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380" y="4382306"/>
            <a:ext cx="6743700" cy="2133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175812" y="5273627"/>
            <a:ext cx="37898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latin typeface="Source Code Pro" charset="0"/>
                <a:ea typeface="Source Code Pro" charset="0"/>
                <a:cs typeface="Source Code Pro" charset="0"/>
              </a:rPr>
              <a:t>Microservices</a:t>
            </a:r>
            <a:endParaRPr lang="en-US" sz="3600" b="1" dirty="0">
              <a:latin typeface="Source Code Pro" charset="0"/>
              <a:ea typeface="Source Code Pro" charset="0"/>
              <a:cs typeface="Source Code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0466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CCEB8C-0C59-3646-8774-4E9611D20F23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35170" name="Picture 2" descr="http://www.gannett-cdn.com/-mm-/32028db2c48860ed99697f65306f4b0265c9d589/c=0-242-4752-2927&amp;r=x1683&amp;c=3200x1680/local/-/media/2016/06/15/USATODAY/USATODAY/636016110885099049-walmar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35429" y="-144034"/>
            <a:ext cx="13389429" cy="702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hteck 3"/>
          <p:cNvSpPr/>
          <p:nvPr/>
        </p:nvSpPr>
        <p:spPr>
          <a:xfrm>
            <a:off x="-446315" y="4496117"/>
            <a:ext cx="13389429" cy="180702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400" dirty="0" err="1" smtClean="0">
                <a:solidFill>
                  <a:schemeClr val="tx1"/>
                </a:solidFill>
              </a:rPr>
              <a:t>What</a:t>
            </a:r>
            <a:r>
              <a:rPr lang="de-DE" sz="5400" dirty="0" smtClean="0">
                <a:solidFill>
                  <a:schemeClr val="tx1"/>
                </a:solidFill>
              </a:rPr>
              <a:t> </a:t>
            </a:r>
            <a:r>
              <a:rPr lang="de-DE" sz="5400" dirty="0" err="1" smtClean="0">
                <a:solidFill>
                  <a:schemeClr val="tx1"/>
                </a:solidFill>
              </a:rPr>
              <a:t>did</a:t>
            </a:r>
            <a:r>
              <a:rPr lang="de-DE" sz="5400" dirty="0" smtClean="0">
                <a:solidFill>
                  <a:schemeClr val="tx1"/>
                </a:solidFill>
              </a:rPr>
              <a:t> </a:t>
            </a:r>
            <a:r>
              <a:rPr lang="de-DE" sz="5400" dirty="0" err="1" smtClean="0">
                <a:solidFill>
                  <a:schemeClr val="tx1"/>
                </a:solidFill>
              </a:rPr>
              <a:t>they</a:t>
            </a:r>
            <a:r>
              <a:rPr lang="de-DE" sz="5400" dirty="0" smtClean="0">
                <a:solidFill>
                  <a:schemeClr val="tx1"/>
                </a:solidFill>
              </a:rPr>
              <a:t> do?</a:t>
            </a:r>
          </a:p>
        </p:txBody>
      </p:sp>
    </p:spTree>
    <p:extLst>
      <p:ext uri="{BB962C8B-B14F-4D97-AF65-F5344CB8AC3E}">
        <p14:creationId xmlns:p14="http://schemas.microsoft.com/office/powerpoint/2010/main" val="1288355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The GAFA </a:t>
            </a:r>
            <a:r>
              <a:rPr lang="de-DE" dirty="0" err="1" smtClean="0"/>
              <a:t>inspiration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CCEB8C-0C59-3646-8774-4E9611D20F23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>
          <a:xfrm>
            <a:off x="566436" y="3974942"/>
            <a:ext cx="10986104" cy="2275114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 sz="2400" b="1" dirty="0" err="1" smtClean="0"/>
              <a:t>Elastically</a:t>
            </a:r>
            <a:r>
              <a:rPr lang="de-DE" sz="2400" b="1" dirty="0" smtClean="0"/>
              <a:t> </a:t>
            </a:r>
            <a:r>
              <a:rPr lang="de-DE" sz="2400" b="1" dirty="0" err="1"/>
              <a:t>s</a:t>
            </a:r>
            <a:r>
              <a:rPr lang="de-DE" sz="2400" b="1" dirty="0" err="1" smtClean="0"/>
              <a:t>cale</a:t>
            </a:r>
            <a:r>
              <a:rPr lang="de-DE" sz="2400" b="1" dirty="0" smtClean="0"/>
              <a:t>-out</a:t>
            </a:r>
            <a:r>
              <a:rPr lang="de-DE" sz="2400" dirty="0" smtClean="0"/>
              <a:t> (</a:t>
            </a:r>
            <a:r>
              <a:rPr lang="de-DE" sz="2400" dirty="0" err="1" smtClean="0"/>
              <a:t>hyperscale</a:t>
            </a:r>
            <a:r>
              <a:rPr lang="de-DE" sz="2400" dirty="0" smtClean="0"/>
              <a:t>) in </a:t>
            </a:r>
            <a:r>
              <a:rPr lang="de-DE" sz="2400" dirty="0" err="1" smtClean="0"/>
              <a:t>terms</a:t>
            </a:r>
            <a:r>
              <a:rPr lang="de-DE" sz="2400" dirty="0" smtClean="0"/>
              <a:t> </a:t>
            </a:r>
            <a:r>
              <a:rPr lang="de-DE" sz="2400" dirty="0" err="1" smtClean="0"/>
              <a:t>of</a:t>
            </a:r>
            <a:r>
              <a:rPr lang="de-DE" sz="2400" dirty="0" smtClean="0"/>
              <a:t> </a:t>
            </a:r>
            <a:r>
              <a:rPr lang="de-DE" sz="2400" dirty="0" err="1" smtClean="0"/>
              <a:t>traffic</a:t>
            </a:r>
            <a:r>
              <a:rPr lang="de-DE" sz="2400" dirty="0" smtClean="0"/>
              <a:t> </a:t>
            </a:r>
            <a:r>
              <a:rPr lang="de-DE" sz="2400" dirty="0" err="1" smtClean="0"/>
              <a:t>and</a:t>
            </a:r>
            <a:r>
              <a:rPr lang="de-DE" sz="2400" dirty="0" smtClean="0"/>
              <a:t> </a:t>
            </a:r>
            <a:r>
              <a:rPr lang="de-DE" sz="2400" dirty="0" err="1" smtClean="0"/>
              <a:t>data</a:t>
            </a:r>
            <a:endParaRPr lang="de-DE" sz="2400" dirty="0" smtClean="0"/>
          </a:p>
          <a:p>
            <a:r>
              <a:rPr lang="de-DE" sz="2400" b="1" dirty="0" smtClean="0"/>
              <a:t>Pay-</a:t>
            </a:r>
            <a:r>
              <a:rPr lang="de-DE" sz="2400" b="1" dirty="0" err="1" smtClean="0"/>
              <a:t>as</a:t>
            </a:r>
            <a:r>
              <a:rPr lang="de-DE" sz="2400" b="1" dirty="0" smtClean="0"/>
              <a:t>-</a:t>
            </a:r>
            <a:r>
              <a:rPr lang="de-DE" sz="2400" b="1" dirty="0" err="1" smtClean="0"/>
              <a:t>you</a:t>
            </a:r>
            <a:r>
              <a:rPr lang="de-DE" sz="2400" b="1" dirty="0" smtClean="0"/>
              <a:t> </a:t>
            </a:r>
            <a:r>
              <a:rPr lang="de-DE" sz="2400" b="1" dirty="0" err="1" smtClean="0"/>
              <a:t>go</a:t>
            </a:r>
            <a:r>
              <a:rPr lang="de-DE" sz="2400" dirty="0" smtClean="0"/>
              <a:t>: </a:t>
            </a:r>
            <a:r>
              <a:rPr lang="de-DE" sz="2400" dirty="0" err="1"/>
              <a:t>No</a:t>
            </a:r>
            <a:r>
              <a:rPr lang="de-DE" sz="2400" dirty="0"/>
              <a:t> </a:t>
            </a:r>
            <a:r>
              <a:rPr lang="de-DE" sz="2400" dirty="0" err="1"/>
              <a:t>opportunity</a:t>
            </a:r>
            <a:r>
              <a:rPr lang="de-DE" sz="2400" dirty="0"/>
              <a:t> </a:t>
            </a:r>
            <a:r>
              <a:rPr lang="de-DE" sz="2400" dirty="0" err="1" smtClean="0"/>
              <a:t>costs</a:t>
            </a:r>
            <a:r>
              <a:rPr lang="de-DE" sz="2400" dirty="0" smtClean="0"/>
              <a:t> </a:t>
            </a:r>
            <a:br>
              <a:rPr lang="de-DE" sz="2400" dirty="0" smtClean="0"/>
            </a:br>
            <a:r>
              <a:rPr lang="de-DE" sz="2400" dirty="0" smtClean="0"/>
              <a:t>(&lt;10% </a:t>
            </a:r>
            <a:r>
              <a:rPr lang="de-DE" sz="2400" dirty="0" smtClean="0">
                <a:sym typeface="Wingdings" panose="05000000000000000000" pitchFamily="2" charset="2"/>
              </a:rPr>
              <a:t> 40-50% </a:t>
            </a:r>
            <a:r>
              <a:rPr lang="de-DE" sz="2400" dirty="0" err="1" smtClean="0">
                <a:sym typeface="Wingdings" panose="05000000000000000000" pitchFamily="2" charset="2"/>
              </a:rPr>
              <a:t>utilization</a:t>
            </a:r>
            <a:r>
              <a:rPr lang="de-DE" sz="2400" dirty="0" smtClean="0">
                <a:sym typeface="Wingdings" panose="05000000000000000000" pitchFamily="2" charset="2"/>
              </a:rPr>
              <a:t>; </a:t>
            </a:r>
            <a:r>
              <a:rPr lang="de-DE" sz="2400" dirty="0" err="1" smtClean="0">
                <a:sym typeface="Wingdings" panose="05000000000000000000" pitchFamily="2" charset="2"/>
              </a:rPr>
              <a:t>automate</a:t>
            </a:r>
            <a:r>
              <a:rPr lang="de-DE" sz="2400" dirty="0" smtClean="0">
                <a:sym typeface="Wingdings" panose="05000000000000000000" pitchFamily="2" charset="2"/>
              </a:rPr>
              <a:t> </a:t>
            </a:r>
            <a:r>
              <a:rPr lang="de-DE" sz="2400" dirty="0" err="1" smtClean="0">
                <a:sym typeface="Wingdings" panose="05000000000000000000" pitchFamily="2" charset="2"/>
              </a:rPr>
              <a:t>everything</a:t>
            </a:r>
            <a:r>
              <a:rPr lang="de-DE" sz="2400" dirty="0" smtClean="0">
                <a:sym typeface="Wingdings" panose="05000000000000000000" pitchFamily="2" charset="2"/>
              </a:rPr>
              <a:t>)</a:t>
            </a:r>
            <a:endParaRPr lang="de-DE" sz="2400" dirty="0" smtClean="0"/>
          </a:p>
          <a:p>
            <a:r>
              <a:rPr lang="de-DE" sz="2400" b="1" dirty="0" smtClean="0"/>
              <a:t>Feature </a:t>
            </a:r>
            <a:r>
              <a:rPr lang="de-DE" sz="2400" b="1" dirty="0" err="1" smtClean="0"/>
              <a:t>race</a:t>
            </a:r>
            <a:r>
              <a:rPr lang="de-DE" sz="2400" b="1" dirty="0" smtClean="0"/>
              <a:t> </a:t>
            </a:r>
            <a:r>
              <a:rPr lang="de-DE" sz="2400" dirty="0" smtClean="0"/>
              <a:t>(</a:t>
            </a:r>
            <a:r>
              <a:rPr lang="de-DE" sz="2400" dirty="0" err="1" smtClean="0"/>
              <a:t>continuous</a:t>
            </a:r>
            <a:r>
              <a:rPr lang="de-DE" sz="2400" dirty="0" smtClean="0"/>
              <a:t> </a:t>
            </a:r>
            <a:r>
              <a:rPr lang="de-DE" sz="2400" dirty="0" err="1" smtClean="0"/>
              <a:t>delivery</a:t>
            </a:r>
            <a:r>
              <a:rPr lang="de-DE" sz="2400" dirty="0" smtClean="0"/>
              <a:t>): </a:t>
            </a:r>
            <a:r>
              <a:rPr lang="de-DE" sz="2400" dirty="0" err="1" smtClean="0"/>
              <a:t>Develop</a:t>
            </a:r>
            <a:r>
              <a:rPr lang="de-DE" sz="2400" dirty="0" smtClean="0"/>
              <a:t>, </a:t>
            </a:r>
            <a:r>
              <a:rPr lang="de-DE" sz="2400" dirty="0" err="1" smtClean="0"/>
              <a:t>launch</a:t>
            </a:r>
            <a:r>
              <a:rPr lang="de-DE" sz="2400" dirty="0" smtClean="0"/>
              <a:t> </a:t>
            </a:r>
            <a:r>
              <a:rPr lang="de-DE" sz="2400" dirty="0" err="1" smtClean="0"/>
              <a:t>and</a:t>
            </a:r>
            <a:r>
              <a:rPr lang="de-DE" sz="2400" dirty="0" smtClean="0"/>
              <a:t> </a:t>
            </a:r>
            <a:r>
              <a:rPr lang="de-DE" sz="2400" dirty="0" err="1" smtClean="0"/>
              <a:t>operate</a:t>
            </a:r>
            <a:r>
              <a:rPr lang="de-DE" sz="2400" dirty="0" smtClean="0"/>
              <a:t> a </a:t>
            </a:r>
            <a:r>
              <a:rPr lang="de-DE" sz="2400" dirty="0" err="1" smtClean="0"/>
              <a:t>variety</a:t>
            </a:r>
            <a:r>
              <a:rPr lang="de-DE" sz="2400" dirty="0" smtClean="0"/>
              <a:t> </a:t>
            </a:r>
            <a:r>
              <a:rPr lang="de-DE" sz="2400" dirty="0" err="1" smtClean="0"/>
              <a:t>of</a:t>
            </a:r>
            <a:r>
              <a:rPr lang="de-DE" sz="2400" dirty="0" smtClean="0"/>
              <a:t> </a:t>
            </a:r>
            <a:r>
              <a:rPr lang="de-DE" sz="2400" dirty="0" err="1" smtClean="0"/>
              <a:t>features</a:t>
            </a:r>
            <a:r>
              <a:rPr lang="de-DE" sz="2400" dirty="0" smtClean="0"/>
              <a:t> </a:t>
            </a:r>
            <a:r>
              <a:rPr lang="de-DE" sz="2400" dirty="0" err="1" smtClean="0"/>
              <a:t>continuously</a:t>
            </a:r>
            <a:endParaRPr lang="de-DE" sz="2400" dirty="0" smtClean="0"/>
          </a:p>
        </p:txBody>
      </p:sp>
      <p:pic>
        <p:nvPicPr>
          <p:cNvPr id="136194" name="Picture 2" descr="http://internationalschooltechnology.com/wp-content/uploads/2016/05/Google-Apple-Facebook-Amaz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9180" y="1229019"/>
            <a:ext cx="8648700" cy="2724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914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CCEB8C-0C59-3646-8774-4E9611D20F23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Step</a:t>
            </a:r>
            <a:r>
              <a:rPr lang="de-DE" dirty="0" smtClean="0"/>
              <a:t> 1: </a:t>
            </a:r>
            <a:r>
              <a:rPr lang="de-DE" dirty="0" err="1" smtClean="0"/>
              <a:t>Decomposition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325" y="1641288"/>
            <a:ext cx="4965893" cy="408174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2"/>
          <a:srcRect l="82879" t="2449" r="4800" b="92684"/>
          <a:stretch/>
        </p:blipFill>
        <p:spPr>
          <a:xfrm>
            <a:off x="7771627" y="2307091"/>
            <a:ext cx="982791" cy="319088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 rotWithShape="1">
          <a:blip r:embed="rId2"/>
          <a:srcRect l="63506" t="-485" r="29932" b="97274"/>
          <a:stretch/>
        </p:blipFill>
        <p:spPr>
          <a:xfrm>
            <a:off x="8867619" y="2245528"/>
            <a:ext cx="945861" cy="380651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2"/>
          <a:srcRect l="70789" t="223" r="22329" b="97246"/>
          <a:stretch/>
        </p:blipFill>
        <p:spPr>
          <a:xfrm>
            <a:off x="7771627" y="2914805"/>
            <a:ext cx="971525" cy="282420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 rotWithShape="1">
          <a:blip r:embed="rId2"/>
          <a:srcRect l="85081" t="-485" r="8517" b="97274"/>
          <a:stretch/>
        </p:blipFill>
        <p:spPr>
          <a:xfrm>
            <a:off x="8867619" y="2790071"/>
            <a:ext cx="892843" cy="368298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 rotWithShape="1">
          <a:blip r:embed="rId2"/>
          <a:srcRect l="21343" t="2212" r="21694" b="93116"/>
          <a:stretch/>
        </p:blipFill>
        <p:spPr>
          <a:xfrm>
            <a:off x="7782221" y="1790276"/>
            <a:ext cx="2170796" cy="146347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 rotWithShape="1">
          <a:blip r:embed="rId2"/>
          <a:srcRect l="53263" t="41" r="40815" b="97428"/>
          <a:stretch/>
        </p:blipFill>
        <p:spPr>
          <a:xfrm>
            <a:off x="7771627" y="3488501"/>
            <a:ext cx="902905" cy="317237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 rotWithShape="1">
          <a:blip r:embed="rId2"/>
          <a:srcRect l="59458" t="-587" r="36301" b="97375"/>
          <a:stretch/>
        </p:blipFill>
        <p:spPr>
          <a:xfrm>
            <a:off x="7930391" y="4097014"/>
            <a:ext cx="585375" cy="364479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 rotWithShape="1">
          <a:blip r:embed="rId2"/>
          <a:srcRect l="77831" t="-20" r="15527" b="97100"/>
          <a:stretch/>
        </p:blipFill>
        <p:spPr>
          <a:xfrm>
            <a:off x="8987172" y="3577882"/>
            <a:ext cx="915185" cy="330790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 rotWithShape="1">
          <a:blip r:embed="rId2"/>
          <a:srcRect t="49322" b="842"/>
          <a:stretch/>
        </p:blipFill>
        <p:spPr>
          <a:xfrm>
            <a:off x="7928703" y="4816002"/>
            <a:ext cx="1628898" cy="667240"/>
          </a:xfrm>
          <a:prstGeom prst="rect">
            <a:avLst/>
          </a:prstGeom>
        </p:spPr>
      </p:pic>
      <p:sp>
        <p:nvSpPr>
          <p:cNvPr id="14" name="Pfeil nach rechts 13"/>
          <p:cNvSpPr/>
          <p:nvPr/>
        </p:nvSpPr>
        <p:spPr>
          <a:xfrm>
            <a:off x="6429602" y="3108441"/>
            <a:ext cx="936172" cy="1147437"/>
          </a:xfrm>
          <a:prstGeom prst="rightArrow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 smtClean="0"/>
          </a:p>
        </p:txBody>
      </p:sp>
    </p:spTree>
    <p:extLst>
      <p:ext uri="{BB962C8B-B14F-4D97-AF65-F5344CB8AC3E}">
        <p14:creationId xmlns:p14="http://schemas.microsoft.com/office/powerpoint/2010/main" val="1828643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kt 10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13" name="think-cell Folie" r:id="rId4" imgW="290" imgH="290" progId="TCLayout.ActiveDocument.1">
                  <p:embed/>
                </p:oleObj>
              </mc:Choice>
              <mc:Fallback>
                <p:oleObj name="think-cell Folie" r:id="rId4" imgW="290" imgH="29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Cloud Native </a:t>
            </a:r>
            <a:r>
              <a:rPr lang="de-DE" dirty="0" err="1" smtClean="0"/>
              <a:t>Applications</a:t>
            </a:r>
            <a:r>
              <a:rPr lang="de-DE" dirty="0" smtClean="0"/>
              <a:t> </a:t>
            </a:r>
            <a:r>
              <a:rPr lang="de-DE" dirty="0" err="1"/>
              <a:t>M</a:t>
            </a:r>
            <a:r>
              <a:rPr lang="de-DE" dirty="0" err="1" smtClean="0"/>
              <a:t>eans</a:t>
            </a:r>
            <a:r>
              <a:rPr lang="de-DE" dirty="0" smtClean="0"/>
              <a:t>: Components All </a:t>
            </a:r>
            <a:r>
              <a:rPr lang="de-DE" dirty="0" err="1"/>
              <a:t>A</a:t>
            </a:r>
            <a:r>
              <a:rPr lang="de-DE" dirty="0" err="1" smtClean="0"/>
              <a:t>long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smtClean="0"/>
              <a:t>Software </a:t>
            </a:r>
            <a:r>
              <a:rPr lang="de-DE" dirty="0" err="1"/>
              <a:t>L</a:t>
            </a:r>
            <a:r>
              <a:rPr lang="de-DE" dirty="0" err="1" smtClean="0"/>
              <a:t>ifecycle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CCEB8C-0C59-3646-8774-4E9611D20F23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8" name="Richtungspfeil 7"/>
          <p:cNvSpPr/>
          <p:nvPr/>
        </p:nvSpPr>
        <p:spPr>
          <a:xfrm>
            <a:off x="141812" y="1774372"/>
            <a:ext cx="3823303" cy="653142"/>
          </a:xfrm>
          <a:prstGeom prst="homePlat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 smtClean="0"/>
          </a:p>
        </p:txBody>
      </p:sp>
      <p:sp>
        <p:nvSpPr>
          <p:cNvPr id="9" name="Eingekerbter Richtungspfeil 8"/>
          <p:cNvSpPr/>
          <p:nvPr/>
        </p:nvSpPr>
        <p:spPr>
          <a:xfrm>
            <a:off x="3965115" y="1774372"/>
            <a:ext cx="4016829" cy="653142"/>
          </a:xfrm>
          <a:prstGeom prst="chevron">
            <a:avLst/>
          </a:prstGeom>
          <a:solidFill>
            <a:schemeClr val="accent4"/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 smtClean="0">
              <a:solidFill>
                <a:schemeClr val="tx1"/>
              </a:solidFill>
            </a:endParaRPr>
          </a:p>
        </p:txBody>
      </p:sp>
      <p:sp>
        <p:nvSpPr>
          <p:cNvPr id="10" name="Eingekerbter Richtungspfeil 9"/>
          <p:cNvSpPr/>
          <p:nvPr/>
        </p:nvSpPr>
        <p:spPr>
          <a:xfrm>
            <a:off x="7981944" y="1774372"/>
            <a:ext cx="4016829" cy="653142"/>
          </a:xfrm>
          <a:prstGeom prst="chevron">
            <a:avLst/>
          </a:prstGeom>
          <a:solidFill>
            <a:schemeClr val="accent4"/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 smtClean="0">
              <a:solidFill>
                <a:schemeClr val="tx1"/>
              </a:solidFill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994755" y="1839333"/>
            <a:ext cx="1560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 smtClean="0">
                <a:solidFill>
                  <a:schemeClr val="bg1"/>
                </a:solidFill>
              </a:rPr>
              <a:t>DESIGN</a:t>
            </a:r>
            <a:endParaRPr lang="de-DE" sz="2800" dirty="0">
              <a:solidFill>
                <a:schemeClr val="bg1"/>
              </a:solidFill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5264069" y="1843245"/>
            <a:ext cx="12426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 smtClean="0">
                <a:solidFill>
                  <a:schemeClr val="bg1"/>
                </a:solidFill>
              </a:rPr>
              <a:t>BUILD</a:t>
            </a:r>
            <a:endParaRPr lang="de-DE" sz="2800" dirty="0">
              <a:solidFill>
                <a:schemeClr val="bg1"/>
              </a:solidFill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9559821" y="1839333"/>
            <a:ext cx="9637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 smtClean="0">
                <a:solidFill>
                  <a:schemeClr val="bg1"/>
                </a:solidFill>
              </a:rPr>
              <a:t>RUN</a:t>
            </a:r>
            <a:endParaRPr lang="de-DE" sz="2800" dirty="0">
              <a:solidFill>
                <a:schemeClr val="bg1"/>
              </a:solidFill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389468" y="3178628"/>
            <a:ext cx="1101875" cy="50074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 smtClean="0"/>
          </a:p>
        </p:txBody>
      </p:sp>
      <p:sp>
        <p:nvSpPr>
          <p:cNvPr id="13" name="Rechteck 12"/>
          <p:cNvSpPr/>
          <p:nvPr/>
        </p:nvSpPr>
        <p:spPr>
          <a:xfrm>
            <a:off x="1223838" y="4180113"/>
            <a:ext cx="1101875" cy="50074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 smtClean="0"/>
          </a:p>
        </p:txBody>
      </p:sp>
      <p:sp>
        <p:nvSpPr>
          <p:cNvPr id="14" name="Rechteck 13"/>
          <p:cNvSpPr/>
          <p:nvPr/>
        </p:nvSpPr>
        <p:spPr>
          <a:xfrm>
            <a:off x="2325713" y="3178627"/>
            <a:ext cx="1101875" cy="50074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 smtClean="0"/>
          </a:p>
        </p:txBody>
      </p:sp>
      <p:sp>
        <p:nvSpPr>
          <p:cNvPr id="15" name="Ellipse 14"/>
          <p:cNvSpPr/>
          <p:nvPr/>
        </p:nvSpPr>
        <p:spPr>
          <a:xfrm>
            <a:off x="1636384" y="3291296"/>
            <a:ext cx="272143" cy="27540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 smtClean="0"/>
          </a:p>
        </p:txBody>
      </p:sp>
      <p:sp>
        <p:nvSpPr>
          <p:cNvPr id="16" name="Ellipse 15"/>
          <p:cNvSpPr/>
          <p:nvPr/>
        </p:nvSpPr>
        <p:spPr>
          <a:xfrm>
            <a:off x="1636384" y="3804556"/>
            <a:ext cx="272143" cy="250372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 smtClean="0"/>
          </a:p>
        </p:txBody>
      </p:sp>
      <p:sp>
        <p:nvSpPr>
          <p:cNvPr id="17" name="Ellipse 16"/>
          <p:cNvSpPr/>
          <p:nvPr/>
        </p:nvSpPr>
        <p:spPr>
          <a:xfrm>
            <a:off x="2740578" y="2737169"/>
            <a:ext cx="272143" cy="250372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 smtClean="0"/>
          </a:p>
        </p:txBody>
      </p:sp>
      <p:cxnSp>
        <p:nvCxnSpPr>
          <p:cNvPr id="19" name="Gewinkelte Verbindung 18"/>
          <p:cNvCxnSpPr>
            <a:stCxn id="14" idx="0"/>
            <a:endCxn id="17" idx="4"/>
          </p:cNvCxnSpPr>
          <p:nvPr/>
        </p:nvCxnSpPr>
        <p:spPr>
          <a:xfrm rot="16200000" flipV="1">
            <a:off x="2781108" y="3083083"/>
            <a:ext cx="191086" cy="1"/>
          </a:xfrm>
          <a:prstGeom prst="bentConnector3">
            <a:avLst/>
          </a:prstGeom>
          <a:ln w="31750" cmpd="sng">
            <a:solidFill>
              <a:schemeClr val="tx2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Gewinkelte Verbindung 19"/>
          <p:cNvCxnSpPr>
            <a:stCxn id="12" idx="3"/>
            <a:endCxn id="15" idx="2"/>
          </p:cNvCxnSpPr>
          <p:nvPr/>
        </p:nvCxnSpPr>
        <p:spPr>
          <a:xfrm>
            <a:off x="1491343" y="3429000"/>
            <a:ext cx="145041" cy="1"/>
          </a:xfrm>
          <a:prstGeom prst="bentConnector3">
            <a:avLst>
              <a:gd name="adj1" fmla="val 50000"/>
            </a:avLst>
          </a:prstGeom>
          <a:ln w="31750" cmpd="sng">
            <a:solidFill>
              <a:schemeClr val="tx2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Gewinkelte Verbindung 22"/>
          <p:cNvCxnSpPr>
            <a:stCxn id="16" idx="4"/>
            <a:endCxn id="13" idx="0"/>
          </p:cNvCxnSpPr>
          <p:nvPr/>
        </p:nvCxnSpPr>
        <p:spPr>
          <a:xfrm rot="16200000" flipH="1">
            <a:off x="1711024" y="4116360"/>
            <a:ext cx="125185" cy="2320"/>
          </a:xfrm>
          <a:prstGeom prst="bentConnector3">
            <a:avLst>
              <a:gd name="adj1" fmla="val 50000"/>
            </a:avLst>
          </a:prstGeom>
          <a:ln w="31750" cmpd="sng">
            <a:solidFill>
              <a:schemeClr val="tx2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Gewinkelte Verbindung 26"/>
          <p:cNvCxnSpPr>
            <a:stCxn id="12" idx="2"/>
            <a:endCxn id="16" idx="2"/>
          </p:cNvCxnSpPr>
          <p:nvPr/>
        </p:nvCxnSpPr>
        <p:spPr>
          <a:xfrm rot="16200000" flipH="1">
            <a:off x="1163210" y="3456567"/>
            <a:ext cx="250371" cy="695978"/>
          </a:xfrm>
          <a:prstGeom prst="bentConnector2">
            <a:avLst/>
          </a:prstGeom>
          <a:ln w="31750" cmpd="sng">
            <a:solidFill>
              <a:schemeClr val="tx2"/>
            </a:solidFill>
            <a:headEnd w="lg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Gewinkelte Verbindung 28"/>
          <p:cNvCxnSpPr>
            <a:stCxn id="14" idx="2"/>
            <a:endCxn id="16" idx="6"/>
          </p:cNvCxnSpPr>
          <p:nvPr/>
        </p:nvCxnSpPr>
        <p:spPr>
          <a:xfrm rot="5400000">
            <a:off x="2267403" y="3320494"/>
            <a:ext cx="250372" cy="968124"/>
          </a:xfrm>
          <a:prstGeom prst="bentConnector2">
            <a:avLst/>
          </a:prstGeom>
          <a:ln w="31750" cmpd="sng">
            <a:solidFill>
              <a:schemeClr val="tx2"/>
            </a:solidFill>
            <a:headEnd w="lg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Gewinkelte Verbindung 30"/>
          <p:cNvCxnSpPr>
            <a:stCxn id="14" idx="1"/>
            <a:endCxn id="15" idx="6"/>
          </p:cNvCxnSpPr>
          <p:nvPr/>
        </p:nvCxnSpPr>
        <p:spPr>
          <a:xfrm rot="10800000" flipV="1">
            <a:off x="1908527" y="3428999"/>
            <a:ext cx="417186" cy="2"/>
          </a:xfrm>
          <a:prstGeom prst="bentConnector3">
            <a:avLst/>
          </a:prstGeom>
          <a:ln w="31750" cmpd="sng">
            <a:solidFill>
              <a:schemeClr val="tx2"/>
            </a:solidFill>
            <a:headEnd w="lg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hteck 31"/>
          <p:cNvSpPr/>
          <p:nvPr/>
        </p:nvSpPr>
        <p:spPr>
          <a:xfrm>
            <a:off x="239486" y="5138057"/>
            <a:ext cx="3570514" cy="1534886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 err="1" smtClean="0">
                <a:solidFill>
                  <a:schemeClr val="tx1"/>
                </a:solidFill>
              </a:rPr>
              <a:t>Complexity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unit</a:t>
            </a:r>
            <a:endParaRPr lang="de-DE" dirty="0" smtClean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>
                <a:solidFill>
                  <a:schemeClr val="tx1"/>
                </a:solidFill>
              </a:rPr>
              <a:t>D</a:t>
            </a:r>
            <a:r>
              <a:rPr lang="de-DE" dirty="0" smtClean="0">
                <a:solidFill>
                  <a:schemeClr val="tx1"/>
                </a:solidFill>
              </a:rPr>
              <a:t>ata </a:t>
            </a:r>
            <a:r>
              <a:rPr lang="de-DE" dirty="0" err="1" smtClean="0">
                <a:solidFill>
                  <a:schemeClr val="tx1"/>
                </a:solidFill>
              </a:rPr>
              <a:t>integrity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unit</a:t>
            </a:r>
            <a:endParaRPr lang="de-DE" dirty="0" smtClean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 err="1">
                <a:solidFill>
                  <a:schemeClr val="tx1"/>
                </a:solidFill>
              </a:rPr>
              <a:t>C</a:t>
            </a:r>
            <a:r>
              <a:rPr lang="de-DE" dirty="0" err="1" smtClean="0">
                <a:solidFill>
                  <a:schemeClr val="tx1"/>
                </a:solidFill>
              </a:rPr>
              <a:t>oherent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and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cohesive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features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unit</a:t>
            </a:r>
            <a:endParaRPr lang="de-DE" dirty="0" smtClean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 err="1" smtClean="0">
                <a:solidFill>
                  <a:schemeClr val="tx1"/>
                </a:solidFill>
              </a:rPr>
              <a:t>Decoupled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unit</a:t>
            </a:r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33" name="Rechteck 32"/>
          <p:cNvSpPr/>
          <p:nvPr/>
        </p:nvSpPr>
        <p:spPr>
          <a:xfrm>
            <a:off x="4100136" y="5138057"/>
            <a:ext cx="3570514" cy="1534886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 err="1" smtClean="0">
                <a:solidFill>
                  <a:schemeClr val="tx1"/>
                </a:solidFill>
              </a:rPr>
              <a:t>Planning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unit</a:t>
            </a:r>
            <a:endParaRPr lang="de-DE" dirty="0" smtClean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 smtClean="0">
                <a:solidFill>
                  <a:schemeClr val="tx1"/>
                </a:solidFill>
              </a:rPr>
              <a:t>Team </a:t>
            </a:r>
            <a:r>
              <a:rPr lang="de-DE" dirty="0" err="1" smtClean="0">
                <a:solidFill>
                  <a:schemeClr val="tx1"/>
                </a:solidFill>
              </a:rPr>
              <a:t>assignment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unit</a:t>
            </a:r>
            <a:endParaRPr lang="de-DE" dirty="0" smtClean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 smtClean="0">
                <a:solidFill>
                  <a:schemeClr val="tx1"/>
                </a:solidFill>
              </a:rPr>
              <a:t>Knowledge </a:t>
            </a:r>
            <a:r>
              <a:rPr lang="de-DE" dirty="0" err="1" smtClean="0">
                <a:solidFill>
                  <a:schemeClr val="tx1"/>
                </a:solidFill>
              </a:rPr>
              <a:t>unit</a:t>
            </a:r>
            <a:endParaRPr lang="de-DE" dirty="0" smtClean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 smtClean="0">
                <a:solidFill>
                  <a:schemeClr val="tx1"/>
                </a:solidFill>
              </a:rPr>
              <a:t>Development </a:t>
            </a:r>
            <a:r>
              <a:rPr lang="de-DE" dirty="0" err="1" smtClean="0">
                <a:solidFill>
                  <a:schemeClr val="tx1"/>
                </a:solidFill>
              </a:rPr>
              <a:t>unit</a:t>
            </a:r>
            <a:endParaRPr lang="de-DE" dirty="0" smtClean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 smtClean="0">
                <a:solidFill>
                  <a:schemeClr val="tx1"/>
                </a:solidFill>
              </a:rPr>
              <a:t>Integration </a:t>
            </a:r>
            <a:r>
              <a:rPr lang="de-DE" dirty="0" err="1" smtClean="0">
                <a:solidFill>
                  <a:schemeClr val="tx1"/>
                </a:solidFill>
              </a:rPr>
              <a:t>unit</a:t>
            </a:r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34" name="Rechteck 33"/>
          <p:cNvSpPr/>
          <p:nvPr/>
        </p:nvSpPr>
        <p:spPr>
          <a:xfrm>
            <a:off x="8084307" y="5138057"/>
            <a:ext cx="3914465" cy="1534886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 smtClean="0">
                <a:solidFill>
                  <a:schemeClr val="tx1"/>
                </a:solidFill>
              </a:rPr>
              <a:t>Release </a:t>
            </a:r>
            <a:r>
              <a:rPr lang="de-DE" dirty="0" err="1" smtClean="0">
                <a:solidFill>
                  <a:schemeClr val="tx1"/>
                </a:solidFill>
              </a:rPr>
              <a:t>unit</a:t>
            </a:r>
            <a:endParaRPr lang="de-DE" dirty="0" smtClean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 err="1" smtClean="0">
                <a:solidFill>
                  <a:schemeClr val="tx1"/>
                </a:solidFill>
              </a:rPr>
              <a:t>Deployment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unit</a:t>
            </a:r>
            <a:endParaRPr lang="de-DE" dirty="0" smtClean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 err="1" smtClean="0">
                <a:solidFill>
                  <a:schemeClr val="tx1"/>
                </a:solidFill>
              </a:rPr>
              <a:t>Runtime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unit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br>
              <a:rPr lang="de-DE" dirty="0" smtClean="0">
                <a:solidFill>
                  <a:schemeClr val="tx1"/>
                </a:solidFill>
              </a:rPr>
            </a:br>
            <a:r>
              <a:rPr lang="de-DE" dirty="0" smtClean="0">
                <a:solidFill>
                  <a:schemeClr val="tx1"/>
                </a:solidFill>
              </a:rPr>
              <a:t>(</a:t>
            </a:r>
            <a:r>
              <a:rPr lang="de-DE" dirty="0" err="1" smtClean="0">
                <a:solidFill>
                  <a:schemeClr val="tx1"/>
                </a:solidFill>
              </a:rPr>
              <a:t>crash</a:t>
            </a:r>
            <a:r>
              <a:rPr lang="de-DE" dirty="0" smtClean="0">
                <a:solidFill>
                  <a:schemeClr val="tx1"/>
                </a:solidFill>
              </a:rPr>
              <a:t>, </a:t>
            </a:r>
            <a:r>
              <a:rPr lang="de-DE" dirty="0" err="1" smtClean="0">
                <a:solidFill>
                  <a:schemeClr val="tx1"/>
                </a:solidFill>
              </a:rPr>
              <a:t>slow</a:t>
            </a:r>
            <a:r>
              <a:rPr lang="de-DE" dirty="0" smtClean="0">
                <a:solidFill>
                  <a:schemeClr val="tx1"/>
                </a:solidFill>
              </a:rPr>
              <a:t>-down, </a:t>
            </a:r>
            <a:r>
              <a:rPr lang="de-DE" dirty="0" err="1" smtClean="0">
                <a:solidFill>
                  <a:schemeClr val="tx1"/>
                </a:solidFill>
              </a:rPr>
              <a:t>local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access</a:t>
            </a:r>
            <a:r>
              <a:rPr lang="de-DE" dirty="0" smtClean="0">
                <a:solidFill>
                  <a:schemeClr val="tx1"/>
                </a:solidFill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 err="1" smtClean="0">
                <a:solidFill>
                  <a:schemeClr val="tx1"/>
                </a:solidFill>
              </a:rPr>
              <a:t>Scaling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unit</a:t>
            </a:r>
            <a:endParaRPr lang="de-DE" dirty="0" smtClean="0">
              <a:solidFill>
                <a:schemeClr val="tx1"/>
              </a:solidFill>
            </a:endParaRPr>
          </a:p>
        </p:txBody>
      </p:sp>
      <p:pic>
        <p:nvPicPr>
          <p:cNvPr id="36" name="Picture 2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098" t="11276" b="60255"/>
          <a:stretch/>
        </p:blipFill>
        <p:spPr bwMode="auto">
          <a:xfrm>
            <a:off x="4977844" y="3203017"/>
            <a:ext cx="1940026" cy="137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Pfeil nach rechts 34"/>
          <p:cNvSpPr/>
          <p:nvPr/>
        </p:nvSpPr>
        <p:spPr>
          <a:xfrm>
            <a:off x="3654021" y="3701143"/>
            <a:ext cx="772886" cy="375557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 smtClean="0"/>
          </a:p>
        </p:txBody>
      </p:sp>
      <p:sp>
        <p:nvSpPr>
          <p:cNvPr id="38" name="Pfeil nach rechts 37"/>
          <p:cNvSpPr/>
          <p:nvPr/>
        </p:nvSpPr>
        <p:spPr>
          <a:xfrm>
            <a:off x="7404150" y="3633106"/>
            <a:ext cx="772886" cy="375557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 smtClean="0"/>
          </a:p>
        </p:txBody>
      </p:sp>
      <p:pic>
        <p:nvPicPr>
          <p:cNvPr id="138251" name="Picture 11" descr="https://upload.wikimedia.org/wikipedia/commons/c/c9/Container_sizes.jpe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4132" y="2890238"/>
            <a:ext cx="1890210" cy="193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feld 36"/>
          <p:cNvSpPr txBox="1"/>
          <p:nvPr/>
        </p:nvSpPr>
        <p:spPr>
          <a:xfrm rot="20927256">
            <a:off x="699002" y="2591800"/>
            <a:ext cx="2274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Design Components</a:t>
            </a:r>
            <a:endParaRPr lang="de-DE" dirty="0"/>
          </a:p>
        </p:txBody>
      </p:sp>
      <p:sp>
        <p:nvSpPr>
          <p:cNvPr id="42" name="Textfeld 41"/>
          <p:cNvSpPr txBox="1"/>
          <p:nvPr/>
        </p:nvSpPr>
        <p:spPr>
          <a:xfrm rot="20927256">
            <a:off x="4901793" y="2561766"/>
            <a:ext cx="19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Dev</a:t>
            </a:r>
            <a:r>
              <a:rPr lang="de-DE" dirty="0" smtClean="0"/>
              <a:t> Components</a:t>
            </a:r>
            <a:endParaRPr lang="de-DE" dirty="0"/>
          </a:p>
        </p:txBody>
      </p:sp>
      <p:sp>
        <p:nvSpPr>
          <p:cNvPr id="43" name="Textfeld 42"/>
          <p:cNvSpPr txBox="1"/>
          <p:nvPr/>
        </p:nvSpPr>
        <p:spPr>
          <a:xfrm rot="20927256">
            <a:off x="8830855" y="2569419"/>
            <a:ext cx="1980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Ops</a:t>
            </a:r>
            <a:r>
              <a:rPr lang="de-DE" dirty="0" smtClean="0"/>
              <a:t> Components</a:t>
            </a:r>
            <a:endParaRPr lang="de-DE" dirty="0"/>
          </a:p>
        </p:txBody>
      </p:sp>
      <p:sp>
        <p:nvSpPr>
          <p:cNvPr id="40" name="Textfeld 39"/>
          <p:cNvSpPr txBox="1"/>
          <p:nvPr/>
        </p:nvSpPr>
        <p:spPr>
          <a:xfrm>
            <a:off x="3723933" y="4028105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1:1</a:t>
            </a:r>
            <a:endParaRPr lang="de-DE" b="1" dirty="0"/>
          </a:p>
        </p:txBody>
      </p:sp>
      <p:sp>
        <p:nvSpPr>
          <p:cNvPr id="45" name="Textfeld 44"/>
          <p:cNvSpPr txBox="1"/>
          <p:nvPr/>
        </p:nvSpPr>
        <p:spPr>
          <a:xfrm>
            <a:off x="7463853" y="3963181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?:1</a:t>
            </a:r>
            <a:endParaRPr lang="de-DE" b="1" dirty="0"/>
          </a:p>
        </p:txBody>
      </p:sp>
      <p:sp>
        <p:nvSpPr>
          <p:cNvPr id="4" name="TextBox 3"/>
          <p:cNvSpPr txBox="1"/>
          <p:nvPr/>
        </p:nvSpPr>
        <p:spPr>
          <a:xfrm rot="1925018">
            <a:off x="10561506" y="2280519"/>
            <a:ext cx="787395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mtClean="0"/>
              <a:t>NEW!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849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32" grpId="0" animBg="1"/>
      <p:bldP spid="33" grpId="0" animBg="1"/>
      <p:bldP spid="34" grpId="0" animBg="1"/>
      <p:bldP spid="35" grpId="0" animBg="1"/>
      <p:bldP spid="38" grpId="0" animBg="1"/>
      <p:bldP spid="37" grpId="0"/>
      <p:bldP spid="42" grpId="0"/>
      <p:bldP spid="43" grpId="0"/>
      <p:bldP spid="40" grpId="0"/>
      <p:bldP spid="45" grpId="0"/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Objekt 16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37" name="think-cell Folie" r:id="rId4" imgW="327" imgH="327" progId="TCLayout.ActiveDocument.1">
                  <p:embed/>
                </p:oleObj>
              </mc:Choice>
              <mc:Fallback>
                <p:oleObj name="think-cell Folie" r:id="rId4" imgW="327" imgH="327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6" name="Gerader Verbinder 15"/>
          <p:cNvCxnSpPr/>
          <p:nvPr/>
        </p:nvCxnSpPr>
        <p:spPr>
          <a:xfrm flipV="1">
            <a:off x="5900973" y="3938217"/>
            <a:ext cx="4082" cy="397689"/>
          </a:xfrm>
          <a:prstGeom prst="line">
            <a:avLst/>
          </a:prstGeom>
          <a:ln w="31750" cmpd="sng">
            <a:solidFill>
              <a:schemeClr val="tx2"/>
            </a:solidFill>
            <a:headEnd w="lg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The </a:t>
            </a:r>
            <a:r>
              <a:rPr lang="de-DE" dirty="0" err="1" smtClean="0"/>
              <a:t>Anatomy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an </a:t>
            </a:r>
            <a:r>
              <a:rPr lang="de-DE" dirty="0" err="1" smtClean="0"/>
              <a:t>Ops</a:t>
            </a:r>
            <a:r>
              <a:rPr lang="de-DE" dirty="0" smtClean="0"/>
              <a:t> </a:t>
            </a:r>
            <a:r>
              <a:rPr lang="de-DE" dirty="0" err="1" smtClean="0"/>
              <a:t>Component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3282FB-536A-4491-BC5C-9B3AAEEA56EF}" type="slidenum">
              <a:rPr lang="de-DE" smtClean="0"/>
              <a:t>14</a:t>
            </a:fld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5080463" y="2132089"/>
            <a:ext cx="1657351" cy="196179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 smtClean="0"/>
          </a:p>
        </p:txBody>
      </p:sp>
      <p:sp>
        <p:nvSpPr>
          <p:cNvPr id="9" name="Rechteck 8"/>
          <p:cNvSpPr/>
          <p:nvPr/>
        </p:nvSpPr>
        <p:spPr>
          <a:xfrm>
            <a:off x="5198188" y="2779753"/>
            <a:ext cx="1428347" cy="66130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Application</a:t>
            </a:r>
            <a:endParaRPr lang="de-DE" dirty="0" smtClean="0"/>
          </a:p>
        </p:txBody>
      </p:sp>
      <p:cxnSp>
        <p:nvCxnSpPr>
          <p:cNvPr id="14" name="Gerader Verbinder 13"/>
          <p:cNvCxnSpPr>
            <a:stCxn id="5" idx="0"/>
          </p:cNvCxnSpPr>
          <p:nvPr/>
        </p:nvCxnSpPr>
        <p:spPr>
          <a:xfrm flipV="1">
            <a:off x="5909139" y="1734400"/>
            <a:ext cx="4082" cy="397689"/>
          </a:xfrm>
          <a:prstGeom prst="line">
            <a:avLst/>
          </a:prstGeom>
          <a:ln w="31750" cmpd="sng">
            <a:solidFill>
              <a:schemeClr val="tx2"/>
            </a:solidFill>
            <a:headEnd w="lg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Ellipse 14"/>
          <p:cNvSpPr/>
          <p:nvPr/>
        </p:nvSpPr>
        <p:spPr>
          <a:xfrm>
            <a:off x="5754017" y="1571654"/>
            <a:ext cx="310243" cy="302079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 smtClean="0"/>
          </a:p>
        </p:txBody>
      </p:sp>
      <p:sp>
        <p:nvSpPr>
          <p:cNvPr id="18" name="Ellipse 17"/>
          <p:cNvSpPr/>
          <p:nvPr/>
        </p:nvSpPr>
        <p:spPr>
          <a:xfrm>
            <a:off x="5754017" y="4335906"/>
            <a:ext cx="310243" cy="302079"/>
          </a:xfrm>
          <a:prstGeom prst="ellipse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 smtClean="0"/>
          </a:p>
        </p:txBody>
      </p:sp>
      <p:sp>
        <p:nvSpPr>
          <p:cNvPr id="19" name="Rechteck 18"/>
          <p:cNvSpPr/>
          <p:nvPr/>
        </p:nvSpPr>
        <p:spPr>
          <a:xfrm>
            <a:off x="5529499" y="4486945"/>
            <a:ext cx="849086" cy="2420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 smtClean="0"/>
          </a:p>
        </p:txBody>
      </p:sp>
      <p:sp>
        <p:nvSpPr>
          <p:cNvPr id="20" name="Textfeld 19"/>
          <p:cNvSpPr txBox="1"/>
          <p:nvPr/>
        </p:nvSpPr>
        <p:spPr>
          <a:xfrm>
            <a:off x="6064260" y="1549734"/>
            <a:ext cx="1877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Internet </a:t>
            </a:r>
            <a:r>
              <a:rPr lang="de-DE" dirty="0" smtClean="0"/>
              <a:t>Protocol</a:t>
            </a:r>
            <a:endParaRPr lang="de-DE" dirty="0"/>
          </a:p>
        </p:txBody>
      </p:sp>
      <p:sp>
        <p:nvSpPr>
          <p:cNvPr id="21" name="Textfeld 20"/>
          <p:cNvSpPr txBox="1"/>
          <p:nvPr/>
        </p:nvSpPr>
        <p:spPr>
          <a:xfrm>
            <a:off x="6086942" y="4226760"/>
            <a:ext cx="1877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Internet Protocol</a:t>
            </a:r>
            <a:endParaRPr lang="de-DE" dirty="0"/>
          </a:p>
        </p:txBody>
      </p:sp>
      <p:sp>
        <p:nvSpPr>
          <p:cNvPr id="22" name="Ellipse 21"/>
          <p:cNvSpPr/>
          <p:nvPr/>
        </p:nvSpPr>
        <p:spPr>
          <a:xfrm>
            <a:off x="6999071" y="2961944"/>
            <a:ext cx="310243" cy="302079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 smtClean="0"/>
          </a:p>
        </p:txBody>
      </p:sp>
      <p:cxnSp>
        <p:nvCxnSpPr>
          <p:cNvPr id="23" name="Gerader Verbinder 22"/>
          <p:cNvCxnSpPr>
            <a:endCxn id="5" idx="3"/>
          </p:cNvCxnSpPr>
          <p:nvPr/>
        </p:nvCxnSpPr>
        <p:spPr>
          <a:xfrm flipH="1">
            <a:off x="6737814" y="3112984"/>
            <a:ext cx="261257" cy="0"/>
          </a:xfrm>
          <a:prstGeom prst="line">
            <a:avLst/>
          </a:prstGeom>
          <a:ln w="31750" cmpd="sng">
            <a:solidFill>
              <a:schemeClr val="tx2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feld 25"/>
          <p:cNvSpPr txBox="1"/>
          <p:nvPr/>
        </p:nvSpPr>
        <p:spPr>
          <a:xfrm>
            <a:off x="7309314" y="2928317"/>
            <a:ext cx="186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Starting</a:t>
            </a:r>
            <a:r>
              <a:rPr lang="de-DE" dirty="0" smtClean="0"/>
              <a:t> </a:t>
            </a:r>
            <a:r>
              <a:rPr lang="de-DE" dirty="0" err="1" smtClean="0"/>
              <a:t>Inteface</a:t>
            </a:r>
            <a:endParaRPr lang="de-DE" dirty="0"/>
          </a:p>
        </p:txBody>
      </p:sp>
      <p:sp>
        <p:nvSpPr>
          <p:cNvPr id="30" name="Ellipse 29"/>
          <p:cNvSpPr/>
          <p:nvPr/>
        </p:nvSpPr>
        <p:spPr>
          <a:xfrm>
            <a:off x="4508963" y="2975370"/>
            <a:ext cx="310243" cy="302079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 smtClean="0"/>
          </a:p>
        </p:txBody>
      </p:sp>
      <p:cxnSp>
        <p:nvCxnSpPr>
          <p:cNvPr id="31" name="Gerader Verbinder 30"/>
          <p:cNvCxnSpPr/>
          <p:nvPr/>
        </p:nvCxnSpPr>
        <p:spPr>
          <a:xfrm flipH="1">
            <a:off x="4819206" y="3126410"/>
            <a:ext cx="261257" cy="0"/>
          </a:xfrm>
          <a:prstGeom prst="line">
            <a:avLst/>
          </a:prstGeom>
          <a:ln w="31750" cmpd="sng">
            <a:solidFill>
              <a:schemeClr val="tx2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feld 31"/>
          <p:cNvSpPr txBox="1"/>
          <p:nvPr/>
        </p:nvSpPr>
        <p:spPr>
          <a:xfrm>
            <a:off x="2416556" y="2961944"/>
            <a:ext cx="2116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Diagnose Interface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5080463" y="2136606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Container</a:t>
            </a: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115892" name="Picture 180" descr="http://www.autoservicepraxis.de/sixcms/media.php/5172/thumbnails/gm-zuendschloss.jpg.4593516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5098" y="2625632"/>
            <a:ext cx="1677955" cy="1041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5894" name="Picture 182" descr="http://cdn.idealo.com/folder/Product/4206/8/4206894/s1_produktbild_mid/lescars-nx-3014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983" y="2513056"/>
            <a:ext cx="1685848" cy="1404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feld 5"/>
          <p:cNvSpPr txBox="1"/>
          <p:nvPr/>
        </p:nvSpPr>
        <p:spPr>
          <a:xfrm>
            <a:off x="1631235" y="4928079"/>
            <a:ext cx="8911414" cy="14773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de-DE" b="1" dirty="0" err="1" smtClean="0"/>
              <a:t>Contraints</a:t>
            </a:r>
            <a:r>
              <a:rPr lang="de-DE" b="1" dirty="0" smtClean="0"/>
              <a:t> (</a:t>
            </a:r>
            <a:r>
              <a:rPr lang="de-DE" b="1" dirty="0" err="1" smtClean="0"/>
              <a:t>mostly</a:t>
            </a:r>
            <a:r>
              <a:rPr lang="de-DE" b="1" dirty="0" smtClean="0"/>
              <a:t> </a:t>
            </a:r>
            <a:r>
              <a:rPr lang="de-DE" b="1" dirty="0" err="1" smtClean="0"/>
              <a:t>technology-driven</a:t>
            </a:r>
            <a:r>
              <a:rPr lang="de-DE" b="1" dirty="0" smtClean="0"/>
              <a:t>):</a:t>
            </a:r>
            <a:endParaRPr lang="de-DE" b="1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 err="1" smtClean="0"/>
              <a:t>Application</a:t>
            </a:r>
            <a:r>
              <a:rPr lang="de-DE" dirty="0" smtClean="0"/>
              <a:t> </a:t>
            </a:r>
            <a:r>
              <a:rPr lang="de-DE" dirty="0" err="1" smtClean="0"/>
              <a:t>does</a:t>
            </a:r>
            <a:r>
              <a:rPr lang="de-DE" dirty="0" smtClean="0"/>
              <a:t> not </a:t>
            </a:r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kernel</a:t>
            </a:r>
            <a:r>
              <a:rPr lang="de-DE" dirty="0" smtClean="0"/>
              <a:t> </a:t>
            </a:r>
            <a:r>
              <a:rPr lang="de-DE" dirty="0" err="1" smtClean="0"/>
              <a:t>space</a:t>
            </a:r>
            <a:r>
              <a:rPr lang="de-DE" dirty="0" smtClean="0"/>
              <a:t> APIs (e.g. Oracle)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 err="1" smtClean="0"/>
              <a:t>Application</a:t>
            </a:r>
            <a:r>
              <a:rPr lang="de-DE" dirty="0" smtClean="0"/>
              <a:t> </a:t>
            </a:r>
            <a:r>
              <a:rPr lang="de-DE" dirty="0" err="1" smtClean="0"/>
              <a:t>does</a:t>
            </a:r>
            <a:r>
              <a:rPr lang="de-DE" dirty="0" smtClean="0"/>
              <a:t> not listen on </a:t>
            </a:r>
            <a:r>
              <a:rPr lang="de-DE" dirty="0" err="1" smtClean="0"/>
              <a:t>random</a:t>
            </a:r>
            <a:r>
              <a:rPr lang="de-DE" dirty="0" smtClean="0"/>
              <a:t> </a:t>
            </a:r>
            <a:r>
              <a:rPr lang="de-DE" dirty="0" err="1" smtClean="0"/>
              <a:t>ports</a:t>
            </a:r>
            <a:r>
              <a:rPr lang="de-DE" dirty="0" smtClean="0"/>
              <a:t> (e.g. RMI)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 err="1" smtClean="0"/>
              <a:t>Application</a:t>
            </a:r>
            <a:r>
              <a:rPr lang="de-DE" dirty="0"/>
              <a:t> </a:t>
            </a:r>
            <a:r>
              <a:rPr lang="de-DE" dirty="0" err="1" smtClean="0"/>
              <a:t>does</a:t>
            </a:r>
            <a:r>
              <a:rPr lang="de-DE" dirty="0" smtClean="0"/>
              <a:t> not </a:t>
            </a:r>
            <a:r>
              <a:rPr lang="de-DE" dirty="0" err="1" smtClean="0"/>
              <a:t>require</a:t>
            </a:r>
            <a:r>
              <a:rPr lang="de-DE" dirty="0" smtClean="0"/>
              <a:t> an </a:t>
            </a:r>
            <a:r>
              <a:rPr lang="de-DE" dirty="0" err="1" smtClean="0"/>
              <a:t>exotic</a:t>
            </a:r>
            <a:r>
              <a:rPr lang="de-DE" dirty="0" smtClean="0"/>
              <a:t> </a:t>
            </a:r>
            <a:r>
              <a:rPr lang="de-DE" dirty="0" err="1" smtClean="0"/>
              <a:t>operation</a:t>
            </a:r>
            <a:r>
              <a:rPr lang="de-DE" dirty="0" smtClean="0"/>
              <a:t> </a:t>
            </a:r>
            <a:r>
              <a:rPr lang="de-DE" dirty="0" err="1" smtClean="0"/>
              <a:t>system</a:t>
            </a:r>
            <a:r>
              <a:rPr lang="de-DE" dirty="0" smtClean="0"/>
              <a:t> (e.g. z/OS)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 err="1" smtClean="0"/>
              <a:t>Application</a:t>
            </a:r>
            <a:r>
              <a:rPr lang="de-DE" dirty="0" smtClean="0"/>
              <a:t> </a:t>
            </a:r>
            <a:r>
              <a:rPr lang="de-DE" dirty="0" err="1" smtClean="0"/>
              <a:t>uses</a:t>
            </a:r>
            <a:r>
              <a:rPr lang="de-DE" dirty="0" smtClean="0"/>
              <a:t> </a:t>
            </a:r>
            <a:r>
              <a:rPr lang="de-DE" dirty="0" err="1" smtClean="0"/>
              <a:t>endpoints</a:t>
            </a:r>
            <a:r>
              <a:rPr lang="de-DE" dirty="0" smtClean="0"/>
              <a:t> (IPs </a:t>
            </a:r>
            <a:r>
              <a:rPr lang="de-DE" dirty="0" err="1" smtClean="0"/>
              <a:t>and</a:t>
            </a:r>
            <a:r>
              <a:rPr lang="de-DE" dirty="0" smtClean="0"/>
              <a:t> Ports) </a:t>
            </a:r>
            <a:r>
              <a:rPr lang="de-DE" dirty="0" err="1" smtClean="0"/>
              <a:t>which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not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changed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file</a:t>
            </a:r>
            <a:r>
              <a:rPr lang="de-DE" dirty="0" smtClean="0"/>
              <a:t>/</a:t>
            </a:r>
            <a:r>
              <a:rPr lang="de-DE" dirty="0" err="1" smtClean="0"/>
              <a:t>envvar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67468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8" grpId="0" animBg="1"/>
      <p:bldP spid="20" grpId="0"/>
      <p:bldP spid="21" grpId="0"/>
      <p:bldP spid="22" grpId="0" animBg="1"/>
      <p:bldP spid="26" grpId="0"/>
      <p:bldP spid="30" grpId="0" animBg="1"/>
      <p:bldP spid="32" grpId="0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Objekt 24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661" name="think-cell Folie" r:id="rId4" imgW="290" imgH="290" progId="TCLayout.ActiveDocument.1">
                  <p:embed/>
                </p:oleObj>
              </mc:Choice>
              <mc:Fallback>
                <p:oleObj name="think-cell Folie" r:id="rId4" imgW="290" imgH="29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Rechteck 32"/>
          <p:cNvSpPr/>
          <p:nvPr/>
        </p:nvSpPr>
        <p:spPr>
          <a:xfrm>
            <a:off x="1239186" y="334308"/>
            <a:ext cx="9829800" cy="14205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 smtClean="0"/>
          </a:p>
        </p:txBody>
      </p:sp>
      <p:sp>
        <p:nvSpPr>
          <p:cNvPr id="32" name="Rechteck 31"/>
          <p:cNvSpPr/>
          <p:nvPr/>
        </p:nvSpPr>
        <p:spPr>
          <a:xfrm>
            <a:off x="1239186" y="4529391"/>
            <a:ext cx="9829800" cy="18695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 smtClean="0"/>
          </a:p>
        </p:txBody>
      </p:sp>
      <p:sp>
        <p:nvSpPr>
          <p:cNvPr id="24" name="Gleichschenkliges Dreieck 23"/>
          <p:cNvSpPr/>
          <p:nvPr/>
        </p:nvSpPr>
        <p:spPr>
          <a:xfrm>
            <a:off x="6835807" y="1785092"/>
            <a:ext cx="3094265" cy="2677885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 smtClean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>
          <a:xfrm>
            <a:off x="11404600" y="6492875"/>
            <a:ext cx="711200" cy="365125"/>
          </a:xfrm>
        </p:spPr>
        <p:txBody>
          <a:bodyPr/>
          <a:lstStyle/>
          <a:p>
            <a:fld id="{EBCCEB8C-0C59-3646-8774-4E9611D20F23}" type="slidenum">
              <a:rPr lang="de-DE" smtClean="0"/>
              <a:pPr/>
              <a:t>15</a:t>
            </a:fld>
            <a:endParaRPr lang="de-DE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098" t="11276" b="60255"/>
          <a:stretch/>
        </p:blipFill>
        <p:spPr bwMode="auto">
          <a:xfrm>
            <a:off x="2811147" y="819601"/>
            <a:ext cx="1269064" cy="8990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Pfeil nach rechts 5"/>
          <p:cNvSpPr/>
          <p:nvPr/>
        </p:nvSpPr>
        <p:spPr>
          <a:xfrm>
            <a:off x="4588038" y="428661"/>
            <a:ext cx="2804886" cy="375557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 smtClean="0"/>
          </a:p>
        </p:txBody>
      </p:sp>
      <p:pic>
        <p:nvPicPr>
          <p:cNvPr id="7" name="Picture 11" descr="https://upload.wikimedia.org/wikipedia/commons/c/c9/Container_sizes.jpe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0963" y="804218"/>
            <a:ext cx="886076" cy="905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feld 7"/>
          <p:cNvSpPr txBox="1"/>
          <p:nvPr/>
        </p:nvSpPr>
        <p:spPr>
          <a:xfrm>
            <a:off x="2395919" y="408782"/>
            <a:ext cx="2082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 smtClean="0"/>
              <a:t>Dev</a:t>
            </a:r>
            <a:r>
              <a:rPr lang="de-DE" b="1" dirty="0" smtClean="0"/>
              <a:t> Components</a:t>
            </a:r>
            <a:endParaRPr lang="de-DE" b="1" dirty="0"/>
          </a:p>
        </p:txBody>
      </p:sp>
      <p:sp>
        <p:nvSpPr>
          <p:cNvPr id="9" name="Textfeld 8"/>
          <p:cNvSpPr txBox="1"/>
          <p:nvPr/>
        </p:nvSpPr>
        <p:spPr>
          <a:xfrm>
            <a:off x="7392924" y="408782"/>
            <a:ext cx="210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 smtClean="0"/>
              <a:t>Ops</a:t>
            </a:r>
            <a:r>
              <a:rPr lang="de-DE" b="1" dirty="0" smtClean="0"/>
              <a:t> Components</a:t>
            </a:r>
            <a:endParaRPr lang="de-DE" b="1" dirty="0"/>
          </a:p>
        </p:txBody>
      </p:sp>
      <p:sp>
        <p:nvSpPr>
          <p:cNvPr id="10" name="Textfeld 9"/>
          <p:cNvSpPr txBox="1"/>
          <p:nvPr/>
        </p:nvSpPr>
        <p:spPr>
          <a:xfrm>
            <a:off x="5725024" y="702624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?:1</a:t>
            </a:r>
            <a:endParaRPr lang="de-DE" b="1" dirty="0"/>
          </a:p>
        </p:txBody>
      </p:sp>
      <p:sp>
        <p:nvSpPr>
          <p:cNvPr id="11" name="Gleichschenkliges Dreieck 10"/>
          <p:cNvSpPr/>
          <p:nvPr/>
        </p:nvSpPr>
        <p:spPr>
          <a:xfrm>
            <a:off x="1810826" y="1785092"/>
            <a:ext cx="3094265" cy="2677885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 smtClean="0"/>
          </a:p>
        </p:txBody>
      </p:sp>
      <p:sp>
        <p:nvSpPr>
          <p:cNvPr id="12" name="Textfeld 11"/>
          <p:cNvSpPr txBox="1"/>
          <p:nvPr/>
        </p:nvSpPr>
        <p:spPr>
          <a:xfrm>
            <a:off x="2880904" y="2454969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System</a:t>
            </a:r>
            <a:endParaRPr lang="de-DE" dirty="0"/>
          </a:p>
        </p:txBody>
      </p:sp>
      <p:sp>
        <p:nvSpPr>
          <p:cNvPr id="13" name="Textfeld 12"/>
          <p:cNvSpPr txBox="1"/>
          <p:nvPr/>
        </p:nvSpPr>
        <p:spPr>
          <a:xfrm>
            <a:off x="2703716" y="2981179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Subsystems</a:t>
            </a:r>
            <a:endParaRPr lang="de-DE" dirty="0"/>
          </a:p>
        </p:txBody>
      </p:sp>
      <p:sp>
        <p:nvSpPr>
          <p:cNvPr id="14" name="Textfeld 13"/>
          <p:cNvSpPr txBox="1"/>
          <p:nvPr/>
        </p:nvSpPr>
        <p:spPr>
          <a:xfrm>
            <a:off x="2613948" y="3528410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Components</a:t>
            </a:r>
            <a:endParaRPr lang="de-DE" dirty="0"/>
          </a:p>
        </p:txBody>
      </p:sp>
      <p:sp>
        <p:nvSpPr>
          <p:cNvPr id="15" name="Textfeld 14"/>
          <p:cNvSpPr txBox="1"/>
          <p:nvPr/>
        </p:nvSpPr>
        <p:spPr>
          <a:xfrm>
            <a:off x="2902468" y="3995693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Services</a:t>
            </a:r>
            <a:endParaRPr lang="de-DE" dirty="0"/>
          </a:p>
        </p:txBody>
      </p:sp>
      <p:sp>
        <p:nvSpPr>
          <p:cNvPr id="16" name="Pfeil nach rechts 15"/>
          <p:cNvSpPr/>
          <p:nvPr/>
        </p:nvSpPr>
        <p:spPr>
          <a:xfrm rot="10800000">
            <a:off x="4085079" y="2381606"/>
            <a:ext cx="966008" cy="320328"/>
          </a:xfrm>
          <a:prstGeom prst="rightArrow">
            <a:avLst/>
          </a:prstGeom>
          <a:solidFill>
            <a:schemeClr val="accent4"/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 smtClean="0"/>
          </a:p>
        </p:txBody>
      </p:sp>
      <p:sp>
        <p:nvSpPr>
          <p:cNvPr id="17" name="Pfeil nach rechts 16"/>
          <p:cNvSpPr/>
          <p:nvPr/>
        </p:nvSpPr>
        <p:spPr>
          <a:xfrm rot="5400000">
            <a:off x="4927654" y="3378263"/>
            <a:ext cx="1849105" cy="320328"/>
          </a:xfrm>
          <a:prstGeom prst="rightArrow">
            <a:avLst/>
          </a:prstGeom>
          <a:solidFill>
            <a:schemeClr val="accent4"/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 smtClean="0"/>
          </a:p>
        </p:txBody>
      </p:sp>
      <p:sp>
        <p:nvSpPr>
          <p:cNvPr id="18" name="Textfeld 17"/>
          <p:cNvSpPr txBox="1"/>
          <p:nvPr/>
        </p:nvSpPr>
        <p:spPr>
          <a:xfrm>
            <a:off x="4730492" y="2106450"/>
            <a:ext cx="2326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 smtClean="0"/>
              <a:t>Good</a:t>
            </a:r>
            <a:r>
              <a:rPr lang="de-DE" b="1" dirty="0" smtClean="0"/>
              <a:t> </a:t>
            </a:r>
            <a:r>
              <a:rPr lang="de-DE" b="1" dirty="0" err="1" smtClean="0"/>
              <a:t>starting</a:t>
            </a:r>
            <a:r>
              <a:rPr lang="de-DE" b="1" dirty="0" smtClean="0"/>
              <a:t> </a:t>
            </a:r>
            <a:r>
              <a:rPr lang="de-DE" b="1" dirty="0" err="1" smtClean="0"/>
              <a:t>point</a:t>
            </a:r>
            <a:endParaRPr lang="de-DE" b="1" dirty="0"/>
          </a:p>
        </p:txBody>
      </p:sp>
      <p:sp>
        <p:nvSpPr>
          <p:cNvPr id="19" name="Textfeld 18"/>
          <p:cNvSpPr txBox="1"/>
          <p:nvPr/>
        </p:nvSpPr>
        <p:spPr>
          <a:xfrm>
            <a:off x="4387702" y="4578874"/>
            <a:ext cx="2929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 smtClean="0"/>
              <a:t>Decomposition</a:t>
            </a:r>
            <a:r>
              <a:rPr lang="de-DE" b="1" dirty="0" smtClean="0"/>
              <a:t> trade-off</a:t>
            </a:r>
            <a:endParaRPr lang="de-DE" b="1" dirty="0"/>
          </a:p>
        </p:txBody>
      </p:sp>
      <p:sp>
        <p:nvSpPr>
          <p:cNvPr id="20" name="Textfeld 19"/>
          <p:cNvSpPr txBox="1"/>
          <p:nvPr/>
        </p:nvSpPr>
        <p:spPr>
          <a:xfrm>
            <a:off x="7622760" y="3587741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Microservices</a:t>
            </a:r>
            <a:endParaRPr lang="de-DE" dirty="0"/>
          </a:p>
        </p:txBody>
      </p:sp>
      <p:sp>
        <p:nvSpPr>
          <p:cNvPr id="21" name="Textfeld 20"/>
          <p:cNvSpPr txBox="1"/>
          <p:nvPr/>
        </p:nvSpPr>
        <p:spPr>
          <a:xfrm>
            <a:off x="7622759" y="4032258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Nanoservices</a:t>
            </a:r>
            <a:endParaRPr lang="de-DE" dirty="0"/>
          </a:p>
        </p:txBody>
      </p:sp>
      <p:sp>
        <p:nvSpPr>
          <p:cNvPr id="22" name="Textfeld 21"/>
          <p:cNvSpPr txBox="1"/>
          <p:nvPr/>
        </p:nvSpPr>
        <p:spPr>
          <a:xfrm>
            <a:off x="7605312" y="3019206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Macroservices</a:t>
            </a:r>
            <a:endParaRPr lang="de-DE" dirty="0"/>
          </a:p>
        </p:txBody>
      </p:sp>
      <p:sp>
        <p:nvSpPr>
          <p:cNvPr id="23" name="Textfeld 22"/>
          <p:cNvSpPr txBox="1"/>
          <p:nvPr/>
        </p:nvSpPr>
        <p:spPr>
          <a:xfrm>
            <a:off x="7885651" y="2462991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Monolith</a:t>
            </a:r>
            <a:endParaRPr lang="de-DE" dirty="0"/>
          </a:p>
        </p:txBody>
      </p:sp>
      <p:sp>
        <p:nvSpPr>
          <p:cNvPr id="26" name="Pfeil nach rechts 25"/>
          <p:cNvSpPr/>
          <p:nvPr/>
        </p:nvSpPr>
        <p:spPr>
          <a:xfrm>
            <a:off x="5044707" y="2381605"/>
            <a:ext cx="2702687" cy="320329"/>
          </a:xfrm>
          <a:prstGeom prst="rightArrow">
            <a:avLst/>
          </a:prstGeom>
          <a:solidFill>
            <a:schemeClr val="accent4"/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 smtClean="0"/>
          </a:p>
        </p:txBody>
      </p:sp>
      <p:sp>
        <p:nvSpPr>
          <p:cNvPr id="27" name="Textfeld 26"/>
          <p:cNvSpPr txBox="1"/>
          <p:nvPr/>
        </p:nvSpPr>
        <p:spPr>
          <a:xfrm>
            <a:off x="1503755" y="5215247"/>
            <a:ext cx="46625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 smtClean="0"/>
              <a:t>More flexible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scale</a:t>
            </a:r>
            <a:endParaRPr lang="de-DE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 err="1" smtClean="0"/>
              <a:t>Runtime</a:t>
            </a:r>
            <a:r>
              <a:rPr lang="de-DE" dirty="0" smtClean="0"/>
              <a:t> </a:t>
            </a:r>
            <a:r>
              <a:rPr lang="de-DE" dirty="0" err="1" smtClean="0"/>
              <a:t>isolation</a:t>
            </a:r>
            <a:r>
              <a:rPr lang="de-DE" dirty="0"/>
              <a:t> </a:t>
            </a:r>
            <a:r>
              <a:rPr lang="de-DE" dirty="0" smtClean="0"/>
              <a:t>(</a:t>
            </a:r>
            <a:r>
              <a:rPr lang="de-DE" dirty="0" err="1" smtClean="0"/>
              <a:t>crash</a:t>
            </a:r>
            <a:r>
              <a:rPr lang="de-DE" dirty="0" smtClean="0"/>
              <a:t>, </a:t>
            </a:r>
            <a:r>
              <a:rPr lang="de-DE" dirty="0" err="1" smtClean="0"/>
              <a:t>slow</a:t>
            </a:r>
            <a:r>
              <a:rPr lang="de-DE" dirty="0" smtClean="0"/>
              <a:t>-down, …)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 smtClean="0"/>
              <a:t>Independent </a:t>
            </a:r>
            <a:r>
              <a:rPr lang="de-DE" dirty="0" err="1" smtClean="0"/>
              <a:t>releases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deployments</a:t>
            </a:r>
            <a:endParaRPr lang="de-DE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 smtClean="0"/>
              <a:t>Higher </a:t>
            </a:r>
            <a:r>
              <a:rPr lang="de-DE" dirty="0" err="1" smtClean="0"/>
              <a:t>utilization</a:t>
            </a:r>
            <a:r>
              <a:rPr lang="de-DE" dirty="0" smtClean="0"/>
              <a:t> </a:t>
            </a:r>
            <a:r>
              <a:rPr lang="de-DE" dirty="0" err="1" smtClean="0"/>
              <a:t>possible</a:t>
            </a:r>
            <a:endParaRPr lang="de-DE" dirty="0" smtClean="0"/>
          </a:p>
        </p:txBody>
      </p:sp>
      <p:sp>
        <p:nvSpPr>
          <p:cNvPr id="29" name="Textfeld 28"/>
          <p:cNvSpPr txBox="1"/>
          <p:nvPr/>
        </p:nvSpPr>
        <p:spPr>
          <a:xfrm>
            <a:off x="2902468" y="4661019"/>
            <a:ext cx="51488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 smtClean="0">
                <a:solidFill>
                  <a:srgbClr val="00B050"/>
                </a:solidFill>
              </a:rPr>
              <a:t>+</a:t>
            </a:r>
            <a:endParaRPr lang="de-DE" sz="4400" dirty="0">
              <a:solidFill>
                <a:srgbClr val="00B050"/>
              </a:solidFill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8557474" y="4563485"/>
            <a:ext cx="37221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 smtClean="0">
                <a:solidFill>
                  <a:srgbClr val="FF0000"/>
                </a:solidFill>
              </a:rPr>
              <a:t>-</a:t>
            </a:r>
            <a:endParaRPr lang="de-DE" sz="4400" dirty="0">
              <a:solidFill>
                <a:srgbClr val="FF0000"/>
              </a:solidFill>
            </a:endParaRPr>
          </a:p>
        </p:txBody>
      </p:sp>
      <p:sp>
        <p:nvSpPr>
          <p:cNvPr id="31" name="Textfeld 30"/>
          <p:cNvSpPr txBox="1"/>
          <p:nvPr/>
        </p:nvSpPr>
        <p:spPr>
          <a:xfrm>
            <a:off x="6686555" y="5155117"/>
            <a:ext cx="44862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 smtClean="0"/>
              <a:t>Distribution </a:t>
            </a:r>
            <a:r>
              <a:rPr lang="de-DE" dirty="0" err="1" smtClean="0"/>
              <a:t>debt</a:t>
            </a:r>
            <a:r>
              <a:rPr lang="de-DE" dirty="0" smtClean="0"/>
              <a:t>: </a:t>
            </a:r>
            <a:r>
              <a:rPr lang="de-DE" dirty="0" err="1" smtClean="0"/>
              <a:t>Latency</a:t>
            </a:r>
            <a:endParaRPr lang="de-DE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 err="1" smtClean="0"/>
              <a:t>Increasing</a:t>
            </a:r>
            <a:r>
              <a:rPr lang="de-DE" dirty="0" smtClean="0"/>
              <a:t> </a:t>
            </a:r>
            <a:r>
              <a:rPr lang="de-DE" dirty="0" err="1" smtClean="0"/>
              <a:t>infrastructure</a:t>
            </a:r>
            <a:r>
              <a:rPr lang="de-DE" dirty="0" smtClean="0"/>
              <a:t> </a:t>
            </a:r>
            <a:r>
              <a:rPr lang="de-DE" dirty="0" err="1" smtClean="0"/>
              <a:t>complexity</a:t>
            </a:r>
            <a:endParaRPr lang="de-DE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 err="1" smtClean="0"/>
              <a:t>Increasing</a:t>
            </a:r>
            <a:r>
              <a:rPr lang="de-DE" dirty="0" smtClean="0"/>
              <a:t> </a:t>
            </a:r>
            <a:r>
              <a:rPr lang="de-DE" dirty="0" err="1" smtClean="0"/>
              <a:t>troubleshooting</a:t>
            </a:r>
            <a:r>
              <a:rPr lang="de-DE" dirty="0" smtClean="0"/>
              <a:t> </a:t>
            </a:r>
            <a:r>
              <a:rPr lang="de-DE" dirty="0" err="1" smtClean="0"/>
              <a:t>complexity</a:t>
            </a:r>
            <a:endParaRPr lang="de-DE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 err="1" smtClean="0"/>
              <a:t>Increasing</a:t>
            </a:r>
            <a:r>
              <a:rPr lang="de-DE" dirty="0" smtClean="0"/>
              <a:t> </a:t>
            </a:r>
            <a:r>
              <a:rPr lang="de-DE" dirty="0" err="1" smtClean="0"/>
              <a:t>integration</a:t>
            </a:r>
            <a:r>
              <a:rPr lang="de-DE" dirty="0" smtClean="0"/>
              <a:t> </a:t>
            </a:r>
            <a:r>
              <a:rPr lang="de-DE" dirty="0" err="1" smtClean="0"/>
              <a:t>complexity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260627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24" grpId="0" animBg="1"/>
      <p:bldP spid="11" grpId="0" animBg="1"/>
      <p:bldP spid="12" grpId="0"/>
      <p:bldP spid="13" grpId="0"/>
      <p:bldP spid="14" grpId="0"/>
      <p:bldP spid="15" grpId="0"/>
      <p:bldP spid="16" grpId="0" animBg="1"/>
      <p:bldP spid="17" grpId="0" animBg="1"/>
      <p:bldP spid="18" grpId="0"/>
      <p:bldP spid="19" grpId="0"/>
      <p:bldP spid="20" grpId="0"/>
      <p:bldP spid="21" grpId="0"/>
      <p:bldP spid="22" grpId="0"/>
      <p:bldP spid="23" grpId="0"/>
      <p:bldP spid="26" grpId="0" animBg="1"/>
      <p:bldP spid="27" grpId="0"/>
      <p:bldP spid="29" grpId="0"/>
      <p:bldP spid="30" grpId="0"/>
      <p:bldP spid="3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CCEB8C-0C59-3646-8774-4E9611D20F23}" type="slidenum">
              <a:rPr lang="de-DE" smtClean="0"/>
              <a:pPr/>
              <a:t>16</a:t>
            </a:fld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Step</a:t>
            </a:r>
            <a:r>
              <a:rPr lang="de-DE" dirty="0" smtClean="0"/>
              <a:t> 2: </a:t>
            </a:r>
            <a:r>
              <a:rPr lang="de-DE" dirty="0" err="1" smtClean="0"/>
              <a:t>Platformization</a:t>
            </a:r>
            <a:endParaRPr lang="de-DE" dirty="0"/>
          </a:p>
        </p:txBody>
      </p:sp>
      <p:sp>
        <p:nvSpPr>
          <p:cNvPr id="15" name="Rechteck 14"/>
          <p:cNvSpPr/>
          <p:nvPr/>
        </p:nvSpPr>
        <p:spPr>
          <a:xfrm>
            <a:off x="1208315" y="2738488"/>
            <a:ext cx="4504900" cy="15439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 smtClean="0"/>
          </a:p>
        </p:txBody>
      </p:sp>
      <p:sp>
        <p:nvSpPr>
          <p:cNvPr id="16" name="Textfeld 15"/>
          <p:cNvSpPr txBox="1"/>
          <p:nvPr/>
        </p:nvSpPr>
        <p:spPr>
          <a:xfrm>
            <a:off x="3201703" y="2446944"/>
            <a:ext cx="37221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 smtClean="0">
                <a:solidFill>
                  <a:srgbClr val="FF0000"/>
                </a:solidFill>
              </a:rPr>
              <a:t>-</a:t>
            </a:r>
            <a:endParaRPr lang="de-DE" sz="4400" dirty="0">
              <a:solidFill>
                <a:srgbClr val="FF0000"/>
              </a:solidFill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1330784" y="3038576"/>
            <a:ext cx="44862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 smtClean="0"/>
              <a:t>Distribution </a:t>
            </a:r>
            <a:r>
              <a:rPr lang="de-DE" dirty="0" err="1" smtClean="0"/>
              <a:t>debt</a:t>
            </a:r>
            <a:r>
              <a:rPr lang="de-DE" dirty="0" smtClean="0"/>
              <a:t>: </a:t>
            </a:r>
            <a:r>
              <a:rPr lang="de-DE" dirty="0" err="1" smtClean="0"/>
              <a:t>Latency</a:t>
            </a:r>
            <a:endParaRPr lang="de-DE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trike="sngStrike" dirty="0" err="1" smtClean="0"/>
              <a:t>Increasing</a:t>
            </a:r>
            <a:r>
              <a:rPr lang="de-DE" strike="sngStrike" dirty="0" smtClean="0"/>
              <a:t> </a:t>
            </a:r>
            <a:r>
              <a:rPr lang="de-DE" strike="sngStrike" dirty="0" err="1" smtClean="0"/>
              <a:t>infrastructure</a:t>
            </a:r>
            <a:r>
              <a:rPr lang="de-DE" strike="sngStrike" dirty="0" smtClean="0"/>
              <a:t> </a:t>
            </a:r>
            <a:r>
              <a:rPr lang="de-DE" strike="sngStrike" dirty="0" err="1" smtClean="0"/>
              <a:t>complexity</a:t>
            </a:r>
            <a:endParaRPr lang="de-DE" strike="sngStrike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trike="sngStrike" dirty="0" err="1" smtClean="0"/>
              <a:t>Increasing</a:t>
            </a:r>
            <a:r>
              <a:rPr lang="de-DE" strike="sngStrike" dirty="0" smtClean="0"/>
              <a:t> </a:t>
            </a:r>
            <a:r>
              <a:rPr lang="de-DE" strike="sngStrike" dirty="0" err="1" smtClean="0"/>
              <a:t>troubleshooting</a:t>
            </a:r>
            <a:r>
              <a:rPr lang="de-DE" strike="sngStrike" dirty="0" smtClean="0"/>
              <a:t> </a:t>
            </a:r>
            <a:r>
              <a:rPr lang="de-DE" strike="sngStrike" dirty="0" err="1" smtClean="0"/>
              <a:t>complexity</a:t>
            </a:r>
            <a:endParaRPr lang="de-DE" strike="sngStrike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 err="1" smtClean="0"/>
              <a:t>Increasing</a:t>
            </a:r>
            <a:r>
              <a:rPr lang="de-DE" dirty="0" smtClean="0"/>
              <a:t> </a:t>
            </a:r>
            <a:r>
              <a:rPr lang="de-DE" dirty="0" err="1" smtClean="0"/>
              <a:t>integration</a:t>
            </a:r>
            <a:r>
              <a:rPr lang="de-DE" dirty="0" smtClean="0"/>
              <a:t> </a:t>
            </a:r>
            <a:r>
              <a:rPr lang="de-DE" dirty="0" err="1" smtClean="0"/>
              <a:t>complexity</a:t>
            </a:r>
            <a:endParaRPr lang="de-DE" dirty="0" smtClean="0"/>
          </a:p>
        </p:txBody>
      </p:sp>
      <p:sp>
        <p:nvSpPr>
          <p:cNvPr id="18" name="Pfeil nach rechts 17"/>
          <p:cNvSpPr/>
          <p:nvPr/>
        </p:nvSpPr>
        <p:spPr>
          <a:xfrm>
            <a:off x="5817058" y="3216385"/>
            <a:ext cx="812342" cy="576943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 smtClean="0"/>
          </a:p>
        </p:txBody>
      </p:sp>
      <p:pic>
        <p:nvPicPr>
          <p:cNvPr id="143362" name="Picture 2" descr="https://lh3.googleusercontent.com/oBf8M1D0-9AtxPRjosKaXFaFiENdl-LCbB5CpjTPQ_hfgg4XEw4RLDxPmtU6DbTVEg=h9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8817" y="1807388"/>
            <a:ext cx="1823412" cy="3243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feld 18"/>
          <p:cNvSpPr txBox="1"/>
          <p:nvPr/>
        </p:nvSpPr>
        <p:spPr>
          <a:xfrm>
            <a:off x="7034560" y="5159618"/>
            <a:ext cx="2351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smtClean="0">
                <a:solidFill>
                  <a:schemeClr val="bg1"/>
                </a:solidFill>
              </a:rPr>
              <a:t>Cloud </a:t>
            </a:r>
            <a:r>
              <a:rPr lang="de-DE" b="1" dirty="0" smtClean="0">
                <a:solidFill>
                  <a:schemeClr val="bg1"/>
                </a:solidFill>
              </a:rPr>
              <a:t>Native Stack</a:t>
            </a:r>
            <a:r>
              <a:rPr lang="de-DE" b="1" dirty="0" smtClean="0">
                <a:solidFill>
                  <a:schemeClr val="bg1"/>
                </a:solidFill>
              </a:rPr>
              <a:t>!</a:t>
            </a:r>
            <a:endParaRPr lang="de-DE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797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CCEB8C-0C59-3646-8774-4E9611D20F23}" type="slidenum">
              <a:rPr lang="de-DE" smtClean="0"/>
              <a:pPr/>
              <a:t>17</a:t>
            </a:fld>
            <a:endParaRPr lang="de-DE" dirty="0"/>
          </a:p>
        </p:txBody>
      </p:sp>
      <p:pic>
        <p:nvPicPr>
          <p:cNvPr id="145410" name="Picture 2" descr="https://745515a37222097b0902-74ef300a2b2b2d9e236c9459912aaf20.ssl.cf2.rackcdn.com/77377beeeb64db9152e1b3ffc12109ae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926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hteck 3"/>
          <p:cNvSpPr/>
          <p:nvPr/>
        </p:nvSpPr>
        <p:spPr>
          <a:xfrm rot="21179081">
            <a:off x="1466501" y="3499708"/>
            <a:ext cx="4624026" cy="183748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smtClean="0">
                <a:solidFill>
                  <a:schemeClr val="bg1"/>
                </a:solidFill>
              </a:rPr>
              <a:t>The </a:t>
            </a:r>
            <a:r>
              <a:rPr lang="de-DE" b="1" smtClean="0">
                <a:solidFill>
                  <a:schemeClr val="bg1"/>
                </a:solidFill>
              </a:rPr>
              <a:t>4 </a:t>
            </a:r>
            <a:r>
              <a:rPr lang="de-DE" b="1" dirty="0" smtClean="0">
                <a:solidFill>
                  <a:schemeClr val="bg1"/>
                </a:solidFill>
              </a:rPr>
              <a:t>Cloud </a:t>
            </a:r>
            <a:r>
              <a:rPr lang="de-DE" b="1" dirty="0" err="1" smtClean="0">
                <a:solidFill>
                  <a:schemeClr val="bg1"/>
                </a:solidFill>
              </a:rPr>
              <a:t>Commandments</a:t>
            </a:r>
            <a:r>
              <a:rPr lang="de-DE" b="1" dirty="0" smtClean="0">
                <a:solidFill>
                  <a:schemeClr val="bg1"/>
                </a:solidFill>
              </a:rPr>
              <a:t>:</a:t>
            </a:r>
          </a:p>
          <a:p>
            <a:endParaRPr lang="de-DE" b="1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de-DE" b="1" dirty="0" err="1" smtClean="0">
                <a:solidFill>
                  <a:schemeClr val="bg1"/>
                </a:solidFill>
              </a:rPr>
              <a:t>Everything</a:t>
            </a:r>
            <a:r>
              <a:rPr lang="de-DE" b="1" dirty="0" smtClean="0">
                <a:solidFill>
                  <a:schemeClr val="bg1"/>
                </a:solidFill>
              </a:rPr>
              <a:t> Fails All The Time</a:t>
            </a:r>
          </a:p>
          <a:p>
            <a:pPr marL="342900" indent="-342900">
              <a:buFont typeface="+mj-lt"/>
              <a:buAutoNum type="arabicPeriod"/>
            </a:pPr>
            <a:r>
              <a:rPr lang="de-DE" b="1" dirty="0" smtClean="0">
                <a:solidFill>
                  <a:schemeClr val="bg1"/>
                </a:solidFill>
              </a:rPr>
              <a:t>Focus on MTTR not MTTF</a:t>
            </a:r>
          </a:p>
          <a:p>
            <a:pPr marL="342900" indent="-342900">
              <a:buFont typeface="+mj-lt"/>
              <a:buAutoNum type="arabicPeriod"/>
            </a:pPr>
            <a:r>
              <a:rPr lang="de-DE" b="1" dirty="0" err="1" smtClean="0">
                <a:solidFill>
                  <a:schemeClr val="bg1"/>
                </a:solidFill>
              </a:rPr>
              <a:t>Scale</a:t>
            </a:r>
            <a:r>
              <a:rPr lang="de-DE" b="1" dirty="0">
                <a:solidFill>
                  <a:schemeClr val="bg1"/>
                </a:solidFill>
              </a:rPr>
              <a:t> </a:t>
            </a:r>
            <a:r>
              <a:rPr lang="de-DE" b="1" dirty="0" smtClean="0">
                <a:solidFill>
                  <a:schemeClr val="bg1"/>
                </a:solidFill>
              </a:rPr>
              <a:t>out not </a:t>
            </a:r>
            <a:r>
              <a:rPr lang="de-DE" b="1" dirty="0" err="1" smtClean="0">
                <a:solidFill>
                  <a:schemeClr val="bg1"/>
                </a:solidFill>
              </a:rPr>
              <a:t>up</a:t>
            </a:r>
            <a:endParaRPr lang="de-DE" b="1" dirty="0" smtClean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de-DE" b="1" dirty="0" err="1" smtClean="0">
                <a:solidFill>
                  <a:schemeClr val="bg1"/>
                </a:solidFill>
              </a:rPr>
              <a:t>Treat</a:t>
            </a:r>
            <a:r>
              <a:rPr lang="de-DE" b="1" dirty="0" smtClean="0">
                <a:solidFill>
                  <a:schemeClr val="bg1"/>
                </a:solidFill>
              </a:rPr>
              <a:t> </a:t>
            </a:r>
            <a:r>
              <a:rPr lang="de-DE" b="1" dirty="0" err="1" smtClean="0">
                <a:solidFill>
                  <a:schemeClr val="bg1"/>
                </a:solidFill>
              </a:rPr>
              <a:t>resources</a:t>
            </a:r>
            <a:r>
              <a:rPr lang="de-DE" b="1" dirty="0" smtClean="0">
                <a:solidFill>
                  <a:schemeClr val="bg1"/>
                </a:solidFill>
              </a:rPr>
              <a:t> </a:t>
            </a:r>
            <a:r>
              <a:rPr lang="de-DE" b="1" dirty="0" err="1" smtClean="0">
                <a:solidFill>
                  <a:schemeClr val="bg1"/>
                </a:solidFill>
              </a:rPr>
              <a:t>as</a:t>
            </a:r>
            <a:r>
              <a:rPr lang="de-DE" b="1" dirty="0" smtClean="0">
                <a:solidFill>
                  <a:schemeClr val="bg1"/>
                </a:solidFill>
              </a:rPr>
              <a:t> </a:t>
            </a:r>
            <a:r>
              <a:rPr lang="de-DE" b="1" dirty="0" err="1" smtClean="0">
                <a:solidFill>
                  <a:schemeClr val="bg1"/>
                </a:solidFill>
              </a:rPr>
              <a:t>cattle</a:t>
            </a:r>
            <a:r>
              <a:rPr lang="de-DE" b="1" dirty="0" smtClean="0">
                <a:solidFill>
                  <a:schemeClr val="bg1"/>
                </a:solidFill>
              </a:rPr>
              <a:t> not </a:t>
            </a:r>
            <a:r>
              <a:rPr lang="de-DE" b="1" dirty="0" err="1" smtClean="0">
                <a:solidFill>
                  <a:schemeClr val="bg1"/>
                </a:solidFill>
              </a:rPr>
              <a:t>as</a:t>
            </a:r>
            <a:r>
              <a:rPr lang="de-DE" b="1" dirty="0" smtClean="0">
                <a:solidFill>
                  <a:schemeClr val="bg1"/>
                </a:solidFill>
              </a:rPr>
              <a:t> </a:t>
            </a:r>
            <a:r>
              <a:rPr lang="de-DE" b="1" dirty="0" err="1" smtClean="0">
                <a:solidFill>
                  <a:schemeClr val="bg1"/>
                </a:solidFill>
              </a:rPr>
              <a:t>pets</a:t>
            </a:r>
            <a:endParaRPr lang="de-DE" b="1" dirty="0">
              <a:solidFill>
                <a:schemeClr val="bg1"/>
              </a:solidFill>
            </a:endParaRPr>
          </a:p>
          <a:p>
            <a:endParaRPr lang="de-DE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661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55823" y="2624920"/>
            <a:ext cx="9575800" cy="348540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The Cloud Native Stack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CCEB8C-0C59-3646-8774-4E9611D20F23}" type="slidenum">
              <a:rPr lang="de-DE" smtClean="0"/>
              <a:pPr/>
              <a:t>18</a:t>
            </a:fld>
            <a:endParaRPr lang="de-DE" dirty="0"/>
          </a:p>
        </p:txBody>
      </p:sp>
      <p:sp>
        <p:nvSpPr>
          <p:cNvPr id="5" name="Rechteck 4"/>
          <p:cNvSpPr/>
          <p:nvPr/>
        </p:nvSpPr>
        <p:spPr>
          <a:xfrm>
            <a:off x="1271430" y="4086558"/>
            <a:ext cx="9144587" cy="76835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 smtClean="0"/>
          </a:p>
        </p:txBody>
      </p:sp>
      <p:sp>
        <p:nvSpPr>
          <p:cNvPr id="6" name="Rechteck 5"/>
          <p:cNvSpPr/>
          <p:nvPr/>
        </p:nvSpPr>
        <p:spPr>
          <a:xfrm>
            <a:off x="1271430" y="3080916"/>
            <a:ext cx="9144587" cy="768350"/>
          </a:xfrm>
          <a:prstGeom prst="rect">
            <a:avLst/>
          </a:prstGeom>
          <a:solidFill>
            <a:srgbClr val="386B9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 smtClean="0"/>
          </a:p>
        </p:txBody>
      </p:sp>
      <p:sp>
        <p:nvSpPr>
          <p:cNvPr id="8" name="Rechteck 7"/>
          <p:cNvSpPr/>
          <p:nvPr/>
        </p:nvSpPr>
        <p:spPr>
          <a:xfrm>
            <a:off x="1271430" y="1683993"/>
            <a:ext cx="6428219" cy="76835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 smtClean="0"/>
          </a:p>
        </p:txBody>
      </p:sp>
      <p:sp>
        <p:nvSpPr>
          <p:cNvPr id="9" name="Rechteck 8"/>
          <p:cNvSpPr/>
          <p:nvPr/>
        </p:nvSpPr>
        <p:spPr>
          <a:xfrm>
            <a:off x="1280698" y="5128651"/>
            <a:ext cx="9135320" cy="768350"/>
          </a:xfrm>
          <a:prstGeom prst="rect">
            <a:avLst/>
          </a:prstGeom>
          <a:solidFill>
            <a:srgbClr val="386B9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 smtClean="0"/>
          </a:p>
        </p:txBody>
      </p:sp>
      <p:sp>
        <p:nvSpPr>
          <p:cNvPr id="13" name="Textfeld 12"/>
          <p:cNvSpPr txBox="1"/>
          <p:nvPr/>
        </p:nvSpPr>
        <p:spPr>
          <a:xfrm>
            <a:off x="4081018" y="5256794"/>
            <a:ext cx="30052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smtClean="0">
                <a:solidFill>
                  <a:schemeClr val="bg1"/>
                </a:solidFill>
                <a:latin typeface="+mj-lt"/>
                <a:ea typeface="Cambria Math" panose="02040503050406030204" pitchFamily="18" charset="0"/>
              </a:rPr>
              <a:t>Cluster </a:t>
            </a:r>
            <a:r>
              <a:rPr lang="de-DE" sz="2400" dirty="0" err="1" smtClean="0">
                <a:solidFill>
                  <a:schemeClr val="bg1"/>
                </a:solidFill>
                <a:latin typeface="+mj-lt"/>
                <a:ea typeface="Cambria Math" panose="02040503050406030204" pitchFamily="18" charset="0"/>
              </a:rPr>
              <a:t>Virtualization</a:t>
            </a:r>
            <a:endParaRPr lang="de-DE" sz="2400" dirty="0">
              <a:solidFill>
                <a:schemeClr val="bg1"/>
              </a:solidFill>
              <a:latin typeface="+mj-lt"/>
              <a:ea typeface="Cambria Math" panose="02040503050406030204" pitchFamily="18" charset="0"/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4040820" y="4229806"/>
            <a:ext cx="26340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>
                <a:solidFill>
                  <a:schemeClr val="bg1"/>
                </a:solidFill>
                <a:latin typeface="+mj-lt"/>
                <a:ea typeface="Cambria Math" panose="02040503050406030204" pitchFamily="18" charset="0"/>
              </a:rPr>
              <a:t>Cluster Scheduler</a:t>
            </a:r>
            <a:endParaRPr lang="de-DE" sz="2400" dirty="0">
              <a:solidFill>
                <a:schemeClr val="bg1"/>
              </a:solidFill>
              <a:latin typeface="+mj-lt"/>
              <a:ea typeface="Cambria Math" panose="02040503050406030204" pitchFamily="18" charset="0"/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4040820" y="3219665"/>
            <a:ext cx="29562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>
                <a:solidFill>
                  <a:schemeClr val="bg1"/>
                </a:solidFill>
                <a:latin typeface="+mj-lt"/>
                <a:ea typeface="Cambria Math" panose="02040503050406030204" pitchFamily="18" charset="0"/>
              </a:rPr>
              <a:t>Cluster </a:t>
            </a:r>
            <a:r>
              <a:rPr lang="de-DE" sz="2400" dirty="0" err="1" smtClean="0">
                <a:solidFill>
                  <a:schemeClr val="bg1"/>
                </a:solidFill>
                <a:latin typeface="+mj-lt"/>
                <a:ea typeface="Cambria Math" panose="02040503050406030204" pitchFamily="18" charset="0"/>
              </a:rPr>
              <a:t>Orchestrator</a:t>
            </a:r>
            <a:endParaRPr lang="de-DE" sz="2400" dirty="0">
              <a:solidFill>
                <a:schemeClr val="bg1"/>
              </a:solidFill>
              <a:latin typeface="+mj-lt"/>
              <a:ea typeface="Cambria Math" panose="02040503050406030204" pitchFamily="18" charset="0"/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1431224" y="1611230"/>
            <a:ext cx="39240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chemeClr val="bg1"/>
                </a:solidFill>
                <a:latin typeface="+mj-lt"/>
                <a:ea typeface="Cambria Math" panose="02040503050406030204" pitchFamily="18" charset="0"/>
              </a:rPr>
              <a:t>Cloud Native </a:t>
            </a:r>
            <a:br>
              <a:rPr lang="de-DE" sz="2400" dirty="0" smtClean="0">
                <a:solidFill>
                  <a:schemeClr val="bg1"/>
                </a:solidFill>
                <a:latin typeface="+mj-lt"/>
                <a:ea typeface="Cambria Math" panose="02040503050406030204" pitchFamily="18" charset="0"/>
              </a:rPr>
            </a:br>
            <a:r>
              <a:rPr lang="de-DE" sz="2400" dirty="0" err="1" smtClean="0">
                <a:solidFill>
                  <a:schemeClr val="bg1"/>
                </a:solidFill>
                <a:latin typeface="+mj-lt"/>
                <a:ea typeface="Cambria Math" panose="02040503050406030204" pitchFamily="18" charset="0"/>
              </a:rPr>
              <a:t>Application</a:t>
            </a:r>
            <a:r>
              <a:rPr lang="de-DE" sz="2400" dirty="0" smtClean="0">
                <a:solidFill>
                  <a:schemeClr val="bg1"/>
                </a:solidFill>
                <a:latin typeface="+mj-lt"/>
                <a:ea typeface="Cambria Math" panose="02040503050406030204" pitchFamily="18" charset="0"/>
              </a:rPr>
              <a:t> </a:t>
            </a:r>
            <a:r>
              <a:rPr lang="de-DE" sz="2400" dirty="0" err="1" smtClean="0">
                <a:solidFill>
                  <a:schemeClr val="bg1"/>
                </a:solidFill>
                <a:latin typeface="+mj-lt"/>
                <a:ea typeface="Cambria Math" panose="02040503050406030204" pitchFamily="18" charset="0"/>
              </a:rPr>
              <a:t>Platform</a:t>
            </a:r>
            <a:endParaRPr lang="de-DE" sz="2400" dirty="0">
              <a:solidFill>
                <a:schemeClr val="bg1"/>
              </a:solidFill>
              <a:latin typeface="+mj-lt"/>
              <a:ea typeface="Cambria Math" panose="02040503050406030204" pitchFamily="18" charset="0"/>
            </a:endParaRPr>
          </a:p>
        </p:txBody>
      </p:sp>
      <p:sp>
        <p:nvSpPr>
          <p:cNvPr id="17" name="Abgerundetes Rechteck 16"/>
          <p:cNvSpPr/>
          <p:nvPr/>
        </p:nvSpPr>
        <p:spPr>
          <a:xfrm>
            <a:off x="4927600" y="1782823"/>
            <a:ext cx="2674895" cy="54332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smtClean="0">
                <a:solidFill>
                  <a:schemeClr val="tx1"/>
                </a:solidFill>
              </a:rPr>
              <a:t>Cloud Native App</a:t>
            </a:r>
            <a:endParaRPr lang="de-DE" sz="2400" dirty="0" smtClean="0">
              <a:solidFill>
                <a:schemeClr val="tx1"/>
              </a:solidFill>
            </a:endParaRPr>
          </a:p>
        </p:txBody>
      </p:sp>
      <p:sp>
        <p:nvSpPr>
          <p:cNvPr id="18" name="Abgerundetes Rechteck 17"/>
          <p:cNvSpPr/>
          <p:nvPr/>
        </p:nvSpPr>
        <p:spPr>
          <a:xfrm>
            <a:off x="8199203" y="3168865"/>
            <a:ext cx="2083544" cy="50180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err="1" smtClean="0">
                <a:solidFill>
                  <a:schemeClr val="tx1"/>
                </a:solidFill>
              </a:rPr>
              <a:t>Applications</a:t>
            </a:r>
            <a:endParaRPr lang="de-DE" sz="2400" dirty="0" smtClean="0">
              <a:solidFill>
                <a:schemeClr val="tx1"/>
              </a:solidFill>
            </a:endParaRPr>
          </a:p>
        </p:txBody>
      </p:sp>
      <p:sp>
        <p:nvSpPr>
          <p:cNvPr id="19" name="Abgerundetes Rechteck 18"/>
          <p:cNvSpPr/>
          <p:nvPr/>
        </p:nvSpPr>
        <p:spPr>
          <a:xfrm>
            <a:off x="8199203" y="4212027"/>
            <a:ext cx="2083544" cy="50180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smtClean="0">
                <a:solidFill>
                  <a:schemeClr val="tx1"/>
                </a:solidFill>
              </a:rPr>
              <a:t>Container</a:t>
            </a:r>
          </a:p>
        </p:txBody>
      </p:sp>
      <p:sp>
        <p:nvSpPr>
          <p:cNvPr id="20" name="Abgerundetes Rechteck 19"/>
          <p:cNvSpPr/>
          <p:nvPr/>
        </p:nvSpPr>
        <p:spPr>
          <a:xfrm>
            <a:off x="8199203" y="5256794"/>
            <a:ext cx="2083544" cy="50180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smtClean="0">
                <a:solidFill>
                  <a:schemeClr val="tx1"/>
                </a:solidFill>
              </a:rPr>
              <a:t>Resources</a:t>
            </a:r>
          </a:p>
        </p:txBody>
      </p:sp>
      <p:sp>
        <p:nvSpPr>
          <p:cNvPr id="24" name="Rechteck 23"/>
          <p:cNvSpPr/>
          <p:nvPr/>
        </p:nvSpPr>
        <p:spPr>
          <a:xfrm>
            <a:off x="7854715" y="1683017"/>
            <a:ext cx="2561301" cy="76835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err="1" smtClean="0"/>
              <a:t>Classical</a:t>
            </a:r>
            <a:r>
              <a:rPr lang="de-DE" sz="2400" dirty="0" smtClean="0"/>
              <a:t> </a:t>
            </a:r>
            <a:r>
              <a:rPr lang="de-DE" sz="2400" dirty="0" err="1" smtClean="0"/>
              <a:t>Applications</a:t>
            </a:r>
            <a:endParaRPr lang="de-DE" sz="2400" dirty="0" smtClean="0"/>
          </a:p>
        </p:txBody>
      </p:sp>
      <p:sp>
        <p:nvSpPr>
          <p:cNvPr id="21" name="Abgerundete rechteckige Legende 10"/>
          <p:cNvSpPr/>
          <p:nvPr/>
        </p:nvSpPr>
        <p:spPr>
          <a:xfrm>
            <a:off x="94504" y="2822467"/>
            <a:ext cx="2686801" cy="1103236"/>
          </a:xfrm>
          <a:prstGeom prst="wedgeRoundRectCallout">
            <a:avLst>
              <a:gd name="adj1" fmla="val 60780"/>
              <a:gd name="adj2" fmla="val 12097"/>
              <a:gd name="adj3" fmla="val 16667"/>
            </a:avLst>
          </a:prstGeom>
          <a:solidFill>
            <a:srgbClr val="FFFFCC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600" dirty="0" err="1" smtClean="0">
                <a:solidFill>
                  <a:schemeClr val="tx1"/>
                </a:solidFill>
              </a:rPr>
              <a:t>How</a:t>
            </a:r>
            <a:r>
              <a:rPr lang="de-DE" sz="1600" dirty="0" smtClean="0">
                <a:solidFill>
                  <a:schemeClr val="tx1"/>
                </a:solidFill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</a:rPr>
              <a:t>to</a:t>
            </a:r>
            <a:r>
              <a:rPr lang="de-DE" sz="1600" dirty="0" smtClean="0">
                <a:solidFill>
                  <a:schemeClr val="tx1"/>
                </a:solidFill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</a:rPr>
              <a:t>run</a:t>
            </a:r>
            <a:r>
              <a:rPr lang="de-DE" sz="1600" dirty="0" smtClean="0">
                <a:solidFill>
                  <a:schemeClr val="tx1"/>
                </a:solidFill>
              </a:rPr>
              <a:t> (</a:t>
            </a:r>
            <a:r>
              <a:rPr lang="de-DE" sz="1600" dirty="0" err="1" smtClean="0">
                <a:solidFill>
                  <a:schemeClr val="tx1"/>
                </a:solidFill>
              </a:rPr>
              <a:t>containerized</a:t>
            </a:r>
            <a:r>
              <a:rPr lang="de-DE" sz="1600" dirty="0" smtClean="0">
                <a:solidFill>
                  <a:schemeClr val="tx1"/>
                </a:solidFill>
              </a:rPr>
              <a:t>) </a:t>
            </a:r>
            <a:r>
              <a:rPr lang="de-DE" sz="1600" dirty="0" err="1" smtClean="0">
                <a:solidFill>
                  <a:schemeClr val="tx1"/>
                </a:solidFill>
              </a:rPr>
              <a:t>applications</a:t>
            </a:r>
            <a:r>
              <a:rPr lang="de-DE" sz="1600" dirty="0" smtClean="0">
                <a:solidFill>
                  <a:schemeClr val="tx1"/>
                </a:solidFill>
              </a:rPr>
              <a:t> on a </a:t>
            </a:r>
            <a:r>
              <a:rPr lang="de-DE" sz="1600" dirty="0" err="1" smtClean="0">
                <a:solidFill>
                  <a:schemeClr val="tx1"/>
                </a:solidFill>
              </a:rPr>
              <a:t>cluster</a:t>
            </a:r>
            <a:r>
              <a:rPr lang="de-DE" sz="1600" dirty="0" smtClean="0">
                <a:solidFill>
                  <a:schemeClr val="tx1"/>
                </a:solidFill>
              </a:rPr>
              <a:t>?</a:t>
            </a:r>
            <a:br>
              <a:rPr lang="de-DE" sz="1600" dirty="0" smtClean="0">
                <a:solidFill>
                  <a:schemeClr val="tx1"/>
                </a:solidFill>
              </a:rPr>
            </a:br>
            <a:r>
              <a:rPr lang="de-DE" sz="1600" dirty="0" err="1" smtClean="0">
                <a:solidFill>
                  <a:schemeClr val="tx1"/>
                </a:solidFill>
              </a:rPr>
              <a:t>How</a:t>
            </a:r>
            <a:r>
              <a:rPr lang="de-DE" sz="1600" dirty="0" smtClean="0">
                <a:solidFill>
                  <a:schemeClr val="tx1"/>
                </a:solidFill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</a:rPr>
              <a:t>to</a:t>
            </a:r>
            <a:r>
              <a:rPr lang="de-DE" sz="1600" dirty="0" smtClean="0">
                <a:solidFill>
                  <a:schemeClr val="tx1"/>
                </a:solidFill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</a:rPr>
              <a:t>automate</a:t>
            </a:r>
            <a:r>
              <a:rPr lang="de-DE" sz="1600" dirty="0" smtClean="0">
                <a:solidFill>
                  <a:schemeClr val="tx1"/>
                </a:solidFill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</a:rPr>
              <a:t>standard</a:t>
            </a:r>
            <a:r>
              <a:rPr lang="de-DE" sz="1600" dirty="0" smtClean="0">
                <a:solidFill>
                  <a:schemeClr val="tx1"/>
                </a:solidFill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</a:rPr>
              <a:t>operations</a:t>
            </a:r>
            <a:r>
              <a:rPr lang="de-DE" sz="1600" dirty="0" smtClean="0">
                <a:solidFill>
                  <a:schemeClr val="tx1"/>
                </a:solidFill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</a:rPr>
              <a:t>procedures</a:t>
            </a:r>
            <a:r>
              <a:rPr lang="de-DE" sz="1600" dirty="0" smtClean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22" name="Abgerundete rechteckige Legende 11"/>
          <p:cNvSpPr/>
          <p:nvPr/>
        </p:nvSpPr>
        <p:spPr>
          <a:xfrm>
            <a:off x="94504" y="4260867"/>
            <a:ext cx="2470071" cy="1306514"/>
          </a:xfrm>
          <a:prstGeom prst="wedgeRoundRectCallout">
            <a:avLst>
              <a:gd name="adj1" fmla="val 59666"/>
              <a:gd name="adj2" fmla="val -37079"/>
              <a:gd name="adj3" fmla="val 16667"/>
            </a:avLst>
          </a:prstGeom>
          <a:solidFill>
            <a:srgbClr val="FFFFCC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600" dirty="0" err="1" smtClean="0">
                <a:solidFill>
                  <a:schemeClr val="tx1"/>
                </a:solidFill>
              </a:rPr>
              <a:t>How</a:t>
            </a:r>
            <a:r>
              <a:rPr lang="de-DE" sz="1600" dirty="0" smtClean="0">
                <a:solidFill>
                  <a:schemeClr val="tx1"/>
                </a:solidFill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</a:rPr>
              <a:t>to</a:t>
            </a:r>
            <a:r>
              <a:rPr lang="de-DE" sz="1600" dirty="0" smtClean="0">
                <a:solidFill>
                  <a:schemeClr val="tx1"/>
                </a:solidFill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</a:rPr>
              <a:t>provide</a:t>
            </a:r>
            <a:r>
              <a:rPr lang="de-DE" sz="1600" dirty="0" smtClean="0">
                <a:solidFill>
                  <a:schemeClr val="tx1"/>
                </a:solidFill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</a:rPr>
              <a:t>the</a:t>
            </a:r>
            <a:r>
              <a:rPr lang="de-DE" sz="1600" dirty="0" smtClean="0">
                <a:solidFill>
                  <a:schemeClr val="tx1"/>
                </a:solidFill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</a:rPr>
              <a:t>right</a:t>
            </a:r>
            <a:r>
              <a:rPr lang="de-DE" sz="1600" dirty="0" smtClean="0">
                <a:solidFill>
                  <a:schemeClr val="tx1"/>
                </a:solidFill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</a:rPr>
              <a:t>resources</a:t>
            </a:r>
            <a:r>
              <a:rPr lang="de-DE" sz="1600" dirty="0" smtClean="0">
                <a:solidFill>
                  <a:schemeClr val="tx1"/>
                </a:solidFill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</a:rPr>
              <a:t>for</a:t>
            </a:r>
            <a:r>
              <a:rPr lang="de-DE" sz="1600" dirty="0" smtClean="0">
                <a:solidFill>
                  <a:schemeClr val="tx1"/>
                </a:solidFill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</a:rPr>
              <a:t>container</a:t>
            </a:r>
            <a:r>
              <a:rPr lang="de-DE" sz="1600" dirty="0" smtClean="0">
                <a:solidFill>
                  <a:schemeClr val="tx1"/>
                </a:solidFill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</a:rPr>
              <a:t>execution</a:t>
            </a:r>
            <a:r>
              <a:rPr lang="de-DE" sz="1600" dirty="0" smtClean="0">
                <a:solidFill>
                  <a:schemeClr val="tx1"/>
                </a:solidFill>
              </a:rPr>
              <a:t>? (e.g. </a:t>
            </a:r>
            <a:r>
              <a:rPr lang="de-DE" sz="1600" dirty="0" err="1" smtClean="0">
                <a:solidFill>
                  <a:schemeClr val="tx1"/>
                </a:solidFill>
              </a:rPr>
              <a:t>for</a:t>
            </a:r>
            <a:r>
              <a:rPr lang="de-DE" sz="1600" dirty="0" smtClean="0">
                <a:solidFill>
                  <a:schemeClr val="tx1"/>
                </a:solidFill>
              </a:rPr>
              <a:t> high </a:t>
            </a:r>
            <a:r>
              <a:rPr lang="de-DE" sz="1600" dirty="0" err="1" smtClean="0">
                <a:solidFill>
                  <a:schemeClr val="tx1"/>
                </a:solidFill>
              </a:rPr>
              <a:t>utilization</a:t>
            </a:r>
            <a:r>
              <a:rPr lang="de-DE" sz="1600" dirty="0" smtClean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3" name="Abgerundete rechteckige Legende 12"/>
          <p:cNvSpPr/>
          <p:nvPr/>
        </p:nvSpPr>
        <p:spPr>
          <a:xfrm>
            <a:off x="7854715" y="6027342"/>
            <a:ext cx="3116787" cy="598486"/>
          </a:xfrm>
          <a:prstGeom prst="wedgeRoundRectCallout">
            <a:avLst>
              <a:gd name="adj1" fmla="val -56916"/>
              <a:gd name="adj2" fmla="val -84197"/>
              <a:gd name="adj3" fmla="val 16667"/>
            </a:avLst>
          </a:prstGeom>
          <a:solidFill>
            <a:srgbClr val="FFFFCC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600" dirty="0" err="1" smtClean="0">
                <a:solidFill>
                  <a:schemeClr val="tx1"/>
                </a:solidFill>
              </a:rPr>
              <a:t>How</a:t>
            </a:r>
            <a:r>
              <a:rPr lang="de-DE" sz="1600" dirty="0" smtClean="0">
                <a:solidFill>
                  <a:schemeClr val="tx1"/>
                </a:solidFill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</a:rPr>
              <a:t>to</a:t>
            </a:r>
            <a:r>
              <a:rPr lang="de-DE" sz="1600" dirty="0" smtClean="0">
                <a:solidFill>
                  <a:schemeClr val="tx1"/>
                </a:solidFill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</a:rPr>
              <a:t>decouple</a:t>
            </a:r>
            <a:r>
              <a:rPr lang="de-DE" sz="1600" dirty="0" smtClean="0">
                <a:solidFill>
                  <a:schemeClr val="tx1"/>
                </a:solidFill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</a:rPr>
              <a:t>from</a:t>
            </a:r>
            <a:r>
              <a:rPr lang="de-DE" sz="1600" dirty="0" smtClean="0">
                <a:solidFill>
                  <a:schemeClr val="tx1"/>
                </a:solidFill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</a:rPr>
              <a:t>physical</a:t>
            </a:r>
            <a:r>
              <a:rPr lang="de-DE" sz="1600" dirty="0" smtClean="0">
                <a:solidFill>
                  <a:schemeClr val="tx1"/>
                </a:solidFill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</a:rPr>
              <a:t>hardware</a:t>
            </a:r>
            <a:r>
              <a:rPr lang="de-DE" sz="1600" dirty="0" smtClean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25" name="Abgerundete rechteckige Legende 12"/>
          <p:cNvSpPr/>
          <p:nvPr/>
        </p:nvSpPr>
        <p:spPr>
          <a:xfrm>
            <a:off x="7165960" y="862418"/>
            <a:ext cx="3116787" cy="621262"/>
          </a:xfrm>
          <a:prstGeom prst="wedgeRoundRectCallout">
            <a:avLst>
              <a:gd name="adj1" fmla="val -68325"/>
              <a:gd name="adj2" fmla="val 89809"/>
              <a:gd name="adj3" fmla="val 16667"/>
            </a:avLst>
          </a:prstGeom>
          <a:solidFill>
            <a:srgbClr val="FFFFCC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600" dirty="0" err="1" smtClean="0">
                <a:solidFill>
                  <a:schemeClr val="tx1"/>
                </a:solidFill>
              </a:rPr>
              <a:t>What</a:t>
            </a:r>
            <a:r>
              <a:rPr lang="de-DE" sz="1600" dirty="0" smtClean="0">
                <a:solidFill>
                  <a:schemeClr val="tx1"/>
                </a:solidFill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</a:rPr>
              <a:t>infrastructure</a:t>
            </a:r>
            <a:r>
              <a:rPr lang="de-DE" sz="1600" dirty="0" smtClean="0">
                <a:solidFill>
                  <a:schemeClr val="tx1"/>
                </a:solidFill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</a:rPr>
              <a:t>to</a:t>
            </a:r>
            <a:r>
              <a:rPr lang="de-DE" sz="1600" dirty="0" smtClean="0">
                <a:solidFill>
                  <a:schemeClr val="tx1"/>
                </a:solidFill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</a:rPr>
              <a:t>provide</a:t>
            </a:r>
            <a:r>
              <a:rPr lang="de-DE" sz="1600" dirty="0" smtClean="0">
                <a:solidFill>
                  <a:schemeClr val="tx1"/>
                </a:solidFill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</a:rPr>
              <a:t>for</a:t>
            </a:r>
            <a:r>
              <a:rPr lang="de-DE" sz="1600" dirty="0" smtClean="0">
                <a:solidFill>
                  <a:schemeClr val="tx1"/>
                </a:solidFill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</a:rPr>
              <a:t>cloud</a:t>
            </a:r>
            <a:r>
              <a:rPr lang="de-DE" sz="1600" dirty="0" smtClean="0">
                <a:solidFill>
                  <a:schemeClr val="tx1"/>
                </a:solidFill>
              </a:rPr>
              <a:t> native </a:t>
            </a:r>
            <a:r>
              <a:rPr lang="de-DE" sz="1600" dirty="0" err="1" smtClean="0">
                <a:solidFill>
                  <a:schemeClr val="tx1"/>
                </a:solidFill>
              </a:rPr>
              <a:t>applications</a:t>
            </a:r>
            <a:r>
              <a:rPr lang="de-DE" sz="1600" dirty="0" smtClean="0">
                <a:solidFill>
                  <a:schemeClr val="tx1"/>
                </a:solidFill>
              </a:rPr>
              <a:t>?</a:t>
            </a:r>
            <a:endParaRPr lang="de-DE" sz="1600" dirty="0" smtClean="0">
              <a:solidFill>
                <a:schemeClr val="tx1"/>
              </a:solidFill>
            </a:endParaRPr>
          </a:p>
        </p:txBody>
      </p:sp>
      <p:sp>
        <p:nvSpPr>
          <p:cNvPr id="27" name="Textfeld 14"/>
          <p:cNvSpPr txBox="1"/>
          <p:nvPr/>
        </p:nvSpPr>
        <p:spPr>
          <a:xfrm>
            <a:off x="3761420" y="2584236"/>
            <a:ext cx="37096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>
                <a:latin typeface="+mj-lt"/>
                <a:ea typeface="Cambria Math" panose="02040503050406030204" pitchFamily="18" charset="0"/>
              </a:rPr>
              <a:t>Cluster </a:t>
            </a:r>
            <a:r>
              <a:rPr lang="de-DE" sz="2400" dirty="0" smtClean="0">
                <a:latin typeface="+mj-lt"/>
                <a:ea typeface="Cambria Math" panose="02040503050406030204" pitchFamily="18" charset="0"/>
              </a:rPr>
              <a:t>Operating System</a:t>
            </a:r>
            <a:endParaRPr lang="de-DE" sz="2400" dirty="0">
              <a:latin typeface="+mj-lt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571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2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30202" y="3519143"/>
            <a:ext cx="5461000" cy="8905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The Cloud Native </a:t>
            </a:r>
            <a:r>
              <a:rPr lang="de-DE" dirty="0" smtClean="0"/>
              <a:t>Stack vs. Single </a:t>
            </a:r>
            <a:r>
              <a:rPr lang="de-DE" dirty="0" err="1" smtClean="0"/>
              <a:t>Node</a:t>
            </a:r>
            <a:r>
              <a:rPr lang="de-DE" dirty="0" smtClean="0"/>
              <a:t> Stack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CCEB8C-0C59-3646-8774-4E9611D20F23}" type="slidenum">
              <a:rPr lang="de-DE" smtClean="0"/>
              <a:pPr/>
              <a:t>19</a:t>
            </a:fld>
            <a:endParaRPr lang="de-DE" dirty="0"/>
          </a:p>
        </p:txBody>
      </p:sp>
      <p:sp>
        <p:nvSpPr>
          <p:cNvPr id="8" name="Rechteck 7"/>
          <p:cNvSpPr/>
          <p:nvPr/>
        </p:nvSpPr>
        <p:spPr>
          <a:xfrm>
            <a:off x="330201" y="2598393"/>
            <a:ext cx="5461000" cy="76835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 smtClean="0"/>
          </a:p>
        </p:txBody>
      </p:sp>
      <p:sp>
        <p:nvSpPr>
          <p:cNvPr id="16" name="Textfeld 15"/>
          <p:cNvSpPr txBox="1"/>
          <p:nvPr/>
        </p:nvSpPr>
        <p:spPr>
          <a:xfrm>
            <a:off x="669225" y="2725394"/>
            <a:ext cx="4893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chemeClr val="bg1"/>
                </a:solidFill>
                <a:latin typeface="+mj-lt"/>
                <a:ea typeface="Cambria Math" panose="02040503050406030204" pitchFamily="18" charset="0"/>
              </a:rPr>
              <a:t>Cloud Native </a:t>
            </a:r>
            <a:r>
              <a:rPr lang="de-DE" sz="2400" dirty="0" err="1" smtClean="0">
                <a:solidFill>
                  <a:schemeClr val="bg1"/>
                </a:solidFill>
                <a:latin typeface="+mj-lt"/>
                <a:ea typeface="Cambria Math" panose="02040503050406030204" pitchFamily="18" charset="0"/>
              </a:rPr>
              <a:t>Application</a:t>
            </a:r>
            <a:r>
              <a:rPr lang="de-DE" sz="2400" dirty="0" smtClean="0">
                <a:solidFill>
                  <a:schemeClr val="bg1"/>
                </a:solidFill>
                <a:latin typeface="+mj-lt"/>
                <a:ea typeface="Cambria Math" panose="02040503050406030204" pitchFamily="18" charset="0"/>
              </a:rPr>
              <a:t> </a:t>
            </a:r>
            <a:r>
              <a:rPr lang="de-DE" sz="2400" dirty="0" err="1" smtClean="0">
                <a:solidFill>
                  <a:schemeClr val="bg1"/>
                </a:solidFill>
                <a:latin typeface="+mj-lt"/>
                <a:ea typeface="Cambria Math" panose="02040503050406030204" pitchFamily="18" charset="0"/>
              </a:rPr>
              <a:t>Platform</a:t>
            </a:r>
            <a:endParaRPr lang="de-DE" sz="2400" dirty="0">
              <a:solidFill>
                <a:schemeClr val="bg1"/>
              </a:solidFill>
              <a:latin typeface="+mj-lt"/>
              <a:ea typeface="Cambria Math" panose="02040503050406030204" pitchFamily="18" charset="0"/>
            </a:endParaRPr>
          </a:p>
        </p:txBody>
      </p:sp>
      <p:sp>
        <p:nvSpPr>
          <p:cNvPr id="27" name="Textfeld 14"/>
          <p:cNvSpPr txBox="1"/>
          <p:nvPr/>
        </p:nvSpPr>
        <p:spPr>
          <a:xfrm>
            <a:off x="1041853" y="3711205"/>
            <a:ext cx="37096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>
                <a:latin typeface="+mj-lt"/>
                <a:ea typeface="Cambria Math" panose="02040503050406030204" pitchFamily="18" charset="0"/>
              </a:rPr>
              <a:t>Cluster </a:t>
            </a:r>
            <a:r>
              <a:rPr lang="de-DE" sz="2400" dirty="0" smtClean="0">
                <a:latin typeface="+mj-lt"/>
                <a:ea typeface="Cambria Math" panose="02040503050406030204" pitchFamily="18" charset="0"/>
              </a:rPr>
              <a:t>Operating System</a:t>
            </a:r>
            <a:endParaRPr lang="de-DE" sz="2400" dirty="0">
              <a:latin typeface="+mj-lt"/>
              <a:ea typeface="Cambria Math" panose="02040503050406030204" pitchFamily="18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163829" y="3519143"/>
            <a:ext cx="5461000" cy="8905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/>
          </a:p>
        </p:txBody>
      </p:sp>
      <p:sp>
        <p:nvSpPr>
          <p:cNvPr id="28" name="Rechteck 7"/>
          <p:cNvSpPr/>
          <p:nvPr/>
        </p:nvSpPr>
        <p:spPr>
          <a:xfrm>
            <a:off x="6163828" y="2598393"/>
            <a:ext cx="5461000" cy="76835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 smtClean="0"/>
          </a:p>
        </p:txBody>
      </p:sp>
      <p:sp>
        <p:nvSpPr>
          <p:cNvPr id="29" name="Textfeld 15"/>
          <p:cNvSpPr txBox="1"/>
          <p:nvPr/>
        </p:nvSpPr>
        <p:spPr>
          <a:xfrm>
            <a:off x="6756852" y="2725394"/>
            <a:ext cx="4893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err="1" smtClean="0">
                <a:solidFill>
                  <a:schemeClr val="bg1"/>
                </a:solidFill>
                <a:latin typeface="+mj-lt"/>
                <a:ea typeface="Cambria Math" panose="02040503050406030204" pitchFamily="18" charset="0"/>
              </a:rPr>
              <a:t>Application</a:t>
            </a:r>
            <a:r>
              <a:rPr lang="de-DE" sz="2400" dirty="0" smtClean="0">
                <a:solidFill>
                  <a:schemeClr val="bg1"/>
                </a:solidFill>
                <a:latin typeface="+mj-lt"/>
                <a:ea typeface="Cambria Math" panose="02040503050406030204" pitchFamily="18" charset="0"/>
              </a:rPr>
              <a:t> Server (e.g. </a:t>
            </a:r>
            <a:r>
              <a:rPr lang="de-DE" sz="2400" dirty="0" err="1" smtClean="0">
                <a:solidFill>
                  <a:schemeClr val="bg1"/>
                </a:solidFill>
                <a:latin typeface="+mj-lt"/>
                <a:ea typeface="Cambria Math" panose="02040503050406030204" pitchFamily="18" charset="0"/>
              </a:rPr>
              <a:t>Wildfly</a:t>
            </a:r>
            <a:r>
              <a:rPr lang="de-DE" sz="2400" dirty="0" smtClean="0">
                <a:solidFill>
                  <a:schemeClr val="bg1"/>
                </a:solidFill>
                <a:latin typeface="+mj-lt"/>
                <a:ea typeface="Cambria Math" panose="02040503050406030204" pitchFamily="18" charset="0"/>
              </a:rPr>
              <a:t>)</a:t>
            </a:r>
            <a:endParaRPr lang="de-DE" sz="2400" dirty="0">
              <a:solidFill>
                <a:schemeClr val="bg1"/>
              </a:solidFill>
              <a:latin typeface="+mj-lt"/>
              <a:ea typeface="Cambria Math" panose="02040503050406030204" pitchFamily="18" charset="0"/>
            </a:endParaRPr>
          </a:p>
        </p:txBody>
      </p:sp>
      <p:sp>
        <p:nvSpPr>
          <p:cNvPr id="30" name="Textfeld 14"/>
          <p:cNvSpPr txBox="1"/>
          <p:nvPr/>
        </p:nvSpPr>
        <p:spPr>
          <a:xfrm>
            <a:off x="6833564" y="3698827"/>
            <a:ext cx="42739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>
                <a:latin typeface="+mj-lt"/>
                <a:ea typeface="Cambria Math" panose="02040503050406030204" pitchFamily="18" charset="0"/>
              </a:rPr>
              <a:t>Operating System (e.g. Linux)</a:t>
            </a:r>
            <a:endParaRPr lang="de-DE" sz="2400" dirty="0">
              <a:latin typeface="+mj-lt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3657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0" y="0"/>
            <a:ext cx="12192000" cy="69084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3282FB-536A-4491-BC5C-9B3AAEEA56EF}" type="slidenum">
              <a:rPr lang="de-DE" smtClean="0"/>
              <a:t>2</a:t>
            </a:fld>
            <a:endParaRPr lang="de-DE"/>
          </a:p>
        </p:txBody>
      </p:sp>
      <p:grpSp>
        <p:nvGrpSpPr>
          <p:cNvPr id="28" name="Group 27"/>
          <p:cNvGrpSpPr/>
          <p:nvPr/>
        </p:nvGrpSpPr>
        <p:grpSpPr>
          <a:xfrm>
            <a:off x="4819640" y="2688658"/>
            <a:ext cx="2552720" cy="1531088"/>
            <a:chOff x="3558884" y="4000164"/>
            <a:chExt cx="2552720" cy="1531088"/>
          </a:xfrm>
        </p:grpSpPr>
        <p:sp>
          <p:nvSpPr>
            <p:cNvPr id="5" name="Rounded Rectangle 4"/>
            <p:cNvSpPr/>
            <p:nvPr/>
          </p:nvSpPr>
          <p:spPr>
            <a:xfrm>
              <a:off x="3570571" y="4000164"/>
              <a:ext cx="2477238" cy="153108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 smtClean="0"/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34366" y="4523646"/>
              <a:ext cx="2477238" cy="778561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3558884" y="4013444"/>
              <a:ext cx="252986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(1) </a:t>
              </a:r>
              <a:r>
                <a:rPr lang="en-US" sz="2400" b="1" dirty="0" err="1" smtClean="0"/>
                <a:t>Microservice</a:t>
              </a:r>
              <a:endParaRPr lang="en-US" sz="2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837703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CCEB8C-0C59-3646-8774-4E9611D20F23}" type="slidenum">
              <a:rPr lang="de-DE" smtClean="0"/>
              <a:pPr/>
              <a:t>20</a:t>
            </a:fld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Step</a:t>
            </a:r>
            <a:r>
              <a:rPr lang="de-DE" dirty="0" smtClean="0"/>
              <a:t> 3: </a:t>
            </a:r>
            <a:r>
              <a:rPr lang="de-DE" dirty="0" err="1" smtClean="0"/>
              <a:t>Establish</a:t>
            </a:r>
            <a:r>
              <a:rPr lang="de-DE" dirty="0" smtClean="0"/>
              <a:t> </a:t>
            </a:r>
            <a:r>
              <a:rPr lang="de-DE" dirty="0" err="1" smtClean="0"/>
              <a:t>Continuous</a:t>
            </a:r>
            <a:r>
              <a:rPr lang="de-DE" dirty="0" smtClean="0"/>
              <a:t> </a:t>
            </a:r>
            <a:r>
              <a:rPr lang="de-DE" dirty="0" err="1" smtClean="0"/>
              <a:t>Delivery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44452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Objekt 19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58714696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549" name="think-cell Folie" r:id="rId4" imgW="290" imgH="290" progId="TCLayout.ActiveDocument.1">
                  <p:embed/>
                </p:oleObj>
              </mc:Choice>
              <mc:Fallback>
                <p:oleObj name="think-cell Folie" r:id="rId4" imgW="290" imgH="29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Continuous</a:t>
            </a:r>
            <a:r>
              <a:rPr lang="de-DE" dirty="0" smtClean="0"/>
              <a:t> </a:t>
            </a:r>
            <a:r>
              <a:rPr lang="de-DE" dirty="0" err="1" smtClean="0"/>
              <a:t>Delivery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CCEB8C-0C59-3646-8774-4E9611D20F23}" type="slidenum">
              <a:rPr lang="de-DE" smtClean="0"/>
              <a:pPr/>
              <a:t>21</a:t>
            </a:fld>
            <a:endParaRPr lang="de-DE" dirty="0"/>
          </a:p>
        </p:txBody>
      </p:sp>
      <p:cxnSp>
        <p:nvCxnSpPr>
          <p:cNvPr id="6" name="Gerader Verbinder 5"/>
          <p:cNvCxnSpPr/>
          <p:nvPr/>
        </p:nvCxnSpPr>
        <p:spPr>
          <a:xfrm>
            <a:off x="1321727" y="4206219"/>
            <a:ext cx="8839199" cy="0"/>
          </a:xfrm>
          <a:prstGeom prst="line">
            <a:avLst/>
          </a:prstGeom>
          <a:ln w="31750" cmpd="sng">
            <a:solidFill>
              <a:schemeClr val="tx2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feld 7"/>
          <p:cNvSpPr txBox="1"/>
          <p:nvPr/>
        </p:nvSpPr>
        <p:spPr>
          <a:xfrm>
            <a:off x="9636608" y="3846991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App</a:t>
            </a:r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8770692" y="4173429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Infrastructure</a:t>
            </a:r>
            <a:endParaRPr lang="de-DE" dirty="0"/>
          </a:p>
        </p:txBody>
      </p:sp>
      <p:cxnSp>
        <p:nvCxnSpPr>
          <p:cNvPr id="13" name="Gerader Verbinder 12"/>
          <p:cNvCxnSpPr/>
          <p:nvPr/>
        </p:nvCxnSpPr>
        <p:spPr>
          <a:xfrm flipH="1">
            <a:off x="5700916" y="1619069"/>
            <a:ext cx="3898" cy="3991407"/>
          </a:xfrm>
          <a:prstGeom prst="line">
            <a:avLst/>
          </a:prstGeom>
          <a:ln w="31750" cmpd="sng">
            <a:solidFill>
              <a:schemeClr val="tx2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feld 16"/>
          <p:cNvSpPr txBox="1"/>
          <p:nvPr/>
        </p:nvSpPr>
        <p:spPr>
          <a:xfrm>
            <a:off x="5023821" y="1563077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Dev</a:t>
            </a:r>
            <a:endParaRPr lang="de-DE" dirty="0"/>
          </a:p>
        </p:txBody>
      </p:sp>
      <p:sp>
        <p:nvSpPr>
          <p:cNvPr id="18" name="Textfeld 17"/>
          <p:cNvSpPr txBox="1"/>
          <p:nvPr/>
        </p:nvSpPr>
        <p:spPr>
          <a:xfrm>
            <a:off x="5768529" y="1564381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Ops</a:t>
            </a:r>
            <a:endParaRPr lang="de-DE" dirty="0"/>
          </a:p>
        </p:txBody>
      </p:sp>
      <p:sp>
        <p:nvSpPr>
          <p:cNvPr id="19" name="Abgerundetes Rechteck 18"/>
          <p:cNvSpPr/>
          <p:nvPr/>
        </p:nvSpPr>
        <p:spPr>
          <a:xfrm>
            <a:off x="1321727" y="4714004"/>
            <a:ext cx="8839200" cy="511629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Cluster Operating System</a:t>
            </a:r>
          </a:p>
        </p:txBody>
      </p:sp>
      <p:sp>
        <p:nvSpPr>
          <p:cNvPr id="21" name="Ellipse 20"/>
          <p:cNvSpPr/>
          <p:nvPr/>
        </p:nvSpPr>
        <p:spPr>
          <a:xfrm>
            <a:off x="5478013" y="4000106"/>
            <a:ext cx="453602" cy="391886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 smtClean="0"/>
          </a:p>
        </p:txBody>
      </p:sp>
      <p:sp>
        <p:nvSpPr>
          <p:cNvPr id="22" name="Rechteck 21"/>
          <p:cNvSpPr/>
          <p:nvPr/>
        </p:nvSpPr>
        <p:spPr>
          <a:xfrm>
            <a:off x="5683042" y="4010992"/>
            <a:ext cx="63715" cy="692126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 smtClean="0"/>
          </a:p>
        </p:txBody>
      </p:sp>
      <p:sp>
        <p:nvSpPr>
          <p:cNvPr id="23" name="Textfeld 22"/>
          <p:cNvSpPr txBox="1"/>
          <p:nvPr/>
        </p:nvSpPr>
        <p:spPr>
          <a:xfrm>
            <a:off x="5163640" y="1228225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 smtClean="0"/>
              <a:t>Process</a:t>
            </a:r>
            <a:endParaRPr lang="de-DE" b="1" dirty="0"/>
          </a:p>
        </p:txBody>
      </p:sp>
      <p:sp>
        <p:nvSpPr>
          <p:cNvPr id="24" name="Textfeld 23"/>
          <p:cNvSpPr txBox="1"/>
          <p:nvPr/>
        </p:nvSpPr>
        <p:spPr>
          <a:xfrm>
            <a:off x="10160926" y="4000106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 smtClean="0"/>
              <a:t>Organization</a:t>
            </a:r>
            <a:endParaRPr lang="de-DE" b="1" dirty="0"/>
          </a:p>
        </p:txBody>
      </p:sp>
      <p:sp>
        <p:nvSpPr>
          <p:cNvPr id="29" name="Abgerundetes Rechteck 28"/>
          <p:cNvSpPr/>
          <p:nvPr/>
        </p:nvSpPr>
        <p:spPr>
          <a:xfrm>
            <a:off x="1386004" y="2842866"/>
            <a:ext cx="838200" cy="391886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Code</a:t>
            </a:r>
          </a:p>
        </p:txBody>
      </p:sp>
      <p:sp>
        <p:nvSpPr>
          <p:cNvPr id="30" name="Abgerundetes Rechteck 29"/>
          <p:cNvSpPr/>
          <p:nvPr/>
        </p:nvSpPr>
        <p:spPr>
          <a:xfrm>
            <a:off x="3569864" y="2806395"/>
            <a:ext cx="1300605" cy="490445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 smtClean="0"/>
          </a:p>
        </p:txBody>
      </p:sp>
      <p:sp>
        <p:nvSpPr>
          <p:cNvPr id="31" name="Abgerundetes Rechteck 30"/>
          <p:cNvSpPr/>
          <p:nvPr/>
        </p:nvSpPr>
        <p:spPr>
          <a:xfrm>
            <a:off x="3655194" y="2842866"/>
            <a:ext cx="1139442" cy="391886"/>
          </a:xfrm>
          <a:prstGeom prst="roundRect">
            <a:avLst/>
          </a:prstGeom>
          <a:solidFill>
            <a:srgbClr val="00B050"/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Package</a:t>
            </a:r>
          </a:p>
        </p:txBody>
      </p:sp>
      <p:sp>
        <p:nvSpPr>
          <p:cNvPr id="32" name="Abgerundetes Rechteck 31"/>
          <p:cNvSpPr/>
          <p:nvPr/>
        </p:nvSpPr>
        <p:spPr>
          <a:xfrm>
            <a:off x="2337604" y="2842866"/>
            <a:ext cx="1139444" cy="391886"/>
          </a:xfrm>
          <a:prstGeom prst="roundRect">
            <a:avLst/>
          </a:prstGeom>
          <a:solidFill>
            <a:srgbClr val="00B050"/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Package</a:t>
            </a:r>
          </a:p>
        </p:txBody>
      </p:sp>
      <p:sp>
        <p:nvSpPr>
          <p:cNvPr id="33" name="Abgerundetes Rechteck 32"/>
          <p:cNvSpPr/>
          <p:nvPr/>
        </p:nvSpPr>
        <p:spPr>
          <a:xfrm>
            <a:off x="4963285" y="2666577"/>
            <a:ext cx="1451414" cy="77894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 smtClean="0"/>
          </a:p>
        </p:txBody>
      </p:sp>
      <p:sp>
        <p:nvSpPr>
          <p:cNvPr id="34" name="Abgerundetes Rechteck 33"/>
          <p:cNvSpPr/>
          <p:nvPr/>
        </p:nvSpPr>
        <p:spPr>
          <a:xfrm>
            <a:off x="5075784" y="2748711"/>
            <a:ext cx="774400" cy="281822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 smtClean="0"/>
          </a:p>
        </p:txBody>
      </p:sp>
      <p:sp>
        <p:nvSpPr>
          <p:cNvPr id="35" name="Abgerundetes Rechteck 34"/>
          <p:cNvSpPr/>
          <p:nvPr/>
        </p:nvSpPr>
        <p:spPr>
          <a:xfrm>
            <a:off x="5350140" y="3064396"/>
            <a:ext cx="774400" cy="278595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 smtClean="0"/>
          </a:p>
        </p:txBody>
      </p:sp>
      <p:sp>
        <p:nvSpPr>
          <p:cNvPr id="36" name="Abgerundetes Rechteck 35"/>
          <p:cNvSpPr/>
          <p:nvPr/>
        </p:nvSpPr>
        <p:spPr>
          <a:xfrm>
            <a:off x="5931615" y="2758389"/>
            <a:ext cx="418268" cy="272143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 smtClean="0"/>
          </a:p>
        </p:txBody>
      </p:sp>
      <p:sp>
        <p:nvSpPr>
          <p:cNvPr id="37" name="Abgerundetes Rechteck 36"/>
          <p:cNvSpPr/>
          <p:nvPr/>
        </p:nvSpPr>
        <p:spPr>
          <a:xfrm>
            <a:off x="5255109" y="2751937"/>
            <a:ext cx="445807" cy="239486"/>
          </a:xfrm>
          <a:prstGeom prst="roundRect">
            <a:avLst/>
          </a:prstGeom>
          <a:solidFill>
            <a:srgbClr val="00B050"/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/>
          </a:p>
        </p:txBody>
      </p:sp>
      <p:sp>
        <p:nvSpPr>
          <p:cNvPr id="38" name="Abgerundetes Rechteck 37"/>
          <p:cNvSpPr/>
          <p:nvPr/>
        </p:nvSpPr>
        <p:spPr>
          <a:xfrm>
            <a:off x="5514436" y="3079059"/>
            <a:ext cx="445807" cy="239486"/>
          </a:xfrm>
          <a:prstGeom prst="roundRect">
            <a:avLst/>
          </a:prstGeom>
          <a:solidFill>
            <a:srgbClr val="00B050"/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/>
          </a:p>
        </p:txBody>
      </p:sp>
      <p:sp>
        <p:nvSpPr>
          <p:cNvPr id="39" name="Abgerundetes Rechteck 38"/>
          <p:cNvSpPr/>
          <p:nvPr/>
        </p:nvSpPr>
        <p:spPr>
          <a:xfrm>
            <a:off x="5982223" y="2796098"/>
            <a:ext cx="347724" cy="195325"/>
          </a:xfrm>
          <a:prstGeom prst="roundRect">
            <a:avLst/>
          </a:prstGeom>
          <a:solidFill>
            <a:srgbClr val="00B050"/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/>
          </a:p>
        </p:txBody>
      </p:sp>
      <p:sp>
        <p:nvSpPr>
          <p:cNvPr id="40" name="Textfeld 39"/>
          <p:cNvSpPr txBox="1"/>
          <p:nvPr/>
        </p:nvSpPr>
        <p:spPr>
          <a:xfrm>
            <a:off x="2052695" y="229724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/>
              <a:t>CI</a:t>
            </a:r>
            <a:endParaRPr lang="de-DE" i="1" dirty="0"/>
          </a:p>
        </p:txBody>
      </p:sp>
      <p:sp>
        <p:nvSpPr>
          <p:cNvPr id="41" name="Textfeld 40"/>
          <p:cNvSpPr txBox="1"/>
          <p:nvPr/>
        </p:nvSpPr>
        <p:spPr>
          <a:xfrm>
            <a:off x="2751788" y="2297245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err="1" smtClean="0"/>
              <a:t>Containerize</a:t>
            </a:r>
            <a:endParaRPr lang="de-DE" i="1" dirty="0"/>
          </a:p>
        </p:txBody>
      </p:sp>
      <p:sp>
        <p:nvSpPr>
          <p:cNvPr id="42" name="Textfeld 41"/>
          <p:cNvSpPr txBox="1"/>
          <p:nvPr/>
        </p:nvSpPr>
        <p:spPr>
          <a:xfrm>
            <a:off x="4328759" y="2297245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err="1" smtClean="0"/>
              <a:t>Orchestrate</a:t>
            </a:r>
            <a:endParaRPr lang="de-DE" i="1" dirty="0"/>
          </a:p>
        </p:txBody>
      </p:sp>
    </p:spTree>
    <p:extLst>
      <p:ext uri="{BB962C8B-B14F-4D97-AF65-F5344CB8AC3E}">
        <p14:creationId xmlns:p14="http://schemas.microsoft.com/office/powerpoint/2010/main" val="1866185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CCEB8C-0C59-3646-8774-4E9611D20F23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35170" name="Picture 2" descr="http://www.gannett-cdn.com/-mm-/32028db2c48860ed99697f65306f4b0265c9d589/c=0-242-4752-2927&amp;r=x1683&amp;c=3200x1680/local/-/media/2016/06/15/USATODAY/USATODAY/636016110885099049-walmar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35429" y="-144034"/>
            <a:ext cx="13389429" cy="702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7162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CCEB8C-0C59-3646-8774-4E9611D20F23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2002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7526" y="-1"/>
            <a:ext cx="6096000" cy="6870629"/>
          </a:xfrm>
          <a:prstGeom prst="rect">
            <a:avLst/>
          </a:prstGeom>
        </p:spPr>
      </p:pic>
      <p:sp>
        <p:nvSpPr>
          <p:cNvPr id="5" name="Abgerundete rechteckige Legende 4"/>
          <p:cNvSpPr/>
          <p:nvPr/>
        </p:nvSpPr>
        <p:spPr>
          <a:xfrm>
            <a:off x="9652592" y="220344"/>
            <a:ext cx="1905000" cy="455931"/>
          </a:xfrm>
          <a:prstGeom prst="wedgeRoundRectCallout">
            <a:avLst>
              <a:gd name="adj1" fmla="val -125833"/>
              <a:gd name="adj2" fmla="val -48855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Kaufprozess</a:t>
            </a:r>
          </a:p>
        </p:txBody>
      </p:sp>
      <p:sp>
        <p:nvSpPr>
          <p:cNvPr id="6" name="Abgerundete rechteckige Legende 5"/>
          <p:cNvSpPr/>
          <p:nvPr/>
        </p:nvSpPr>
        <p:spPr>
          <a:xfrm>
            <a:off x="9804992" y="1683701"/>
            <a:ext cx="1905000" cy="455931"/>
          </a:xfrm>
          <a:prstGeom prst="wedgeRoundRectCallout">
            <a:avLst>
              <a:gd name="adj1" fmla="val -175333"/>
              <a:gd name="adj2" fmla="val 178861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Items</a:t>
            </a:r>
          </a:p>
        </p:txBody>
      </p:sp>
      <p:sp>
        <p:nvSpPr>
          <p:cNvPr id="7" name="Abgerundete rechteckige Legende 6"/>
          <p:cNvSpPr/>
          <p:nvPr/>
        </p:nvSpPr>
        <p:spPr>
          <a:xfrm>
            <a:off x="9652592" y="220343"/>
            <a:ext cx="1905000" cy="455931"/>
          </a:xfrm>
          <a:prstGeom prst="wedgeRoundRectCallout">
            <a:avLst>
              <a:gd name="adj1" fmla="val -113833"/>
              <a:gd name="adj2" fmla="val 174682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chemeClr val="tx1"/>
                </a:solidFill>
              </a:rPr>
              <a:t>Buying</a:t>
            </a:r>
            <a:endParaRPr lang="de-DE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8671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CCEB8C-0C59-3646-8774-4E9611D20F23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2008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375" y="-1"/>
            <a:ext cx="6238875" cy="6862763"/>
          </a:xfrm>
          <a:prstGeom prst="rect">
            <a:avLst/>
          </a:prstGeom>
        </p:spPr>
      </p:pic>
      <p:sp>
        <p:nvSpPr>
          <p:cNvPr id="5" name="Abgerundete rechteckige Legende 4"/>
          <p:cNvSpPr/>
          <p:nvPr/>
        </p:nvSpPr>
        <p:spPr>
          <a:xfrm>
            <a:off x="9855200" y="333688"/>
            <a:ext cx="1905000" cy="597934"/>
          </a:xfrm>
          <a:prstGeom prst="wedgeRoundRectCallout">
            <a:avLst>
              <a:gd name="adj1" fmla="val -113333"/>
              <a:gd name="adj2" fmla="val -49851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Additional </a:t>
            </a:r>
            <a:r>
              <a:rPr lang="de-DE" dirty="0" err="1" smtClean="0">
                <a:solidFill>
                  <a:schemeClr val="tx1"/>
                </a:solidFill>
              </a:rPr>
              <a:t>services</a:t>
            </a:r>
            <a:endParaRPr lang="de-DE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9091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CCEB8C-0C59-3646-8774-4E9611D20F23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2011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2515" y="0"/>
            <a:ext cx="8478982" cy="6858000"/>
          </a:xfrm>
          <a:prstGeom prst="rect">
            <a:avLst/>
          </a:prstGeom>
        </p:spPr>
      </p:pic>
      <p:sp>
        <p:nvSpPr>
          <p:cNvPr id="5" name="Abgerundete rechteckige Legende 4"/>
          <p:cNvSpPr/>
          <p:nvPr/>
        </p:nvSpPr>
        <p:spPr>
          <a:xfrm>
            <a:off x="10103560" y="708013"/>
            <a:ext cx="1918292" cy="954725"/>
          </a:xfrm>
          <a:prstGeom prst="wedgeRoundRectCallout">
            <a:avLst>
              <a:gd name="adj1" fmla="val -61152"/>
              <a:gd name="adj2" fmla="val -87487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Additional </a:t>
            </a:r>
            <a:r>
              <a:rPr lang="de-DE" dirty="0" err="1" smtClean="0">
                <a:solidFill>
                  <a:schemeClr val="tx1"/>
                </a:solidFill>
              </a:rPr>
              <a:t>services</a:t>
            </a:r>
            <a:r>
              <a:rPr lang="de-DE" dirty="0" smtClean="0">
                <a:solidFill>
                  <a:schemeClr val="tx1"/>
                </a:solidFill>
              </a:rPr>
              <a:t> (</a:t>
            </a:r>
            <a:r>
              <a:rPr lang="de-DE" dirty="0" err="1" smtClean="0">
                <a:solidFill>
                  <a:schemeClr val="tx1"/>
                </a:solidFill>
              </a:rPr>
              <a:t>personalized</a:t>
            </a:r>
            <a:r>
              <a:rPr lang="de-DE" dirty="0" smtClean="0">
                <a:solidFill>
                  <a:schemeClr val="tx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10137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CCEB8C-0C59-3646-8774-4E9611D20F23}" type="slidenum">
              <a:rPr lang="de-DE" smtClean="0"/>
              <a:pPr/>
              <a:t>7</a:t>
            </a:fld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7463" y="1547818"/>
            <a:ext cx="6899725" cy="2142153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1347463" y="3689971"/>
            <a:ext cx="6899725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de-DE" sz="1200" dirty="0" err="1" smtClean="0"/>
              <a:t>Walmart</a:t>
            </a:r>
            <a:r>
              <a:rPr lang="de-DE" sz="1200" dirty="0" smtClean="0"/>
              <a:t> auf </a:t>
            </a:r>
            <a:r>
              <a:rPr lang="de-DE" sz="1200" dirty="0" smtClean="0">
                <a:solidFill>
                  <a:schemeClr val="bg1"/>
                </a:solidFill>
                <a:hlinkClick r:id="rId3"/>
              </a:rPr>
              <a:t>http</a:t>
            </a:r>
            <a:r>
              <a:rPr lang="de-DE" sz="1200" dirty="0">
                <a:solidFill>
                  <a:schemeClr val="bg1"/>
                </a:solidFill>
                <a:hlinkClick r:id="rId3"/>
              </a:rPr>
              <a:t>://</a:t>
            </a:r>
            <a:r>
              <a:rPr lang="de-DE" sz="1200" dirty="0" smtClean="0">
                <a:solidFill>
                  <a:schemeClr val="bg1"/>
                </a:solidFill>
                <a:hlinkClick r:id="rId3"/>
              </a:rPr>
              <a:t>www.oneops.com</a:t>
            </a:r>
            <a:r>
              <a:rPr lang="de-DE" sz="1200" dirty="0" smtClean="0">
                <a:solidFill>
                  <a:schemeClr val="bg1"/>
                </a:solidFill>
              </a:rPr>
              <a:t> </a:t>
            </a:r>
            <a:endParaRPr lang="de-DE" sz="1200" dirty="0">
              <a:solidFill>
                <a:schemeClr val="bg1"/>
              </a:solidFill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1347462" y="4178941"/>
            <a:ext cx="6899725" cy="135421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 smtClean="0"/>
              <a:t>“</a:t>
            </a:r>
            <a:r>
              <a:rPr lang="en-US" sz="1400" dirty="0" smtClean="0">
                <a:solidFill>
                  <a:srgbClr val="3A4145"/>
                </a:solidFill>
                <a:latin typeface="Open Sans"/>
              </a:rPr>
              <a:t>[…] it </a:t>
            </a:r>
            <a:r>
              <a:rPr lang="en-US" sz="1400" dirty="0">
                <a:solidFill>
                  <a:srgbClr val="3A4145"/>
                </a:solidFill>
                <a:latin typeface="Open Sans"/>
              </a:rPr>
              <a:t>was unable to scale for 6 million </a:t>
            </a:r>
            <a:r>
              <a:rPr lang="en-US" sz="1400" dirty="0" err="1">
                <a:solidFill>
                  <a:srgbClr val="3A4145"/>
                </a:solidFill>
                <a:latin typeface="Open Sans"/>
              </a:rPr>
              <a:t>pageviews</a:t>
            </a:r>
            <a:r>
              <a:rPr lang="en-US" sz="1400" dirty="0">
                <a:solidFill>
                  <a:srgbClr val="3A4145"/>
                </a:solidFill>
                <a:latin typeface="Open Sans"/>
              </a:rPr>
              <a:t> per minute and was down for most of the day during peak events</a:t>
            </a:r>
            <a:r>
              <a:rPr lang="en-US" sz="1400" dirty="0" smtClean="0">
                <a:solidFill>
                  <a:srgbClr val="3A4145"/>
                </a:solidFill>
                <a:latin typeface="Open Sans"/>
              </a:rPr>
              <a:t>.”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/>
              <a:t>“This is the multi-million dollar question which the IT Department of Walmart Canada had to address after they were failing to provide to their users on Black Fridays for two years in a row.”</a:t>
            </a:r>
          </a:p>
          <a:p>
            <a:r>
              <a:rPr lang="de-DE" sz="1200" dirty="0" smtClean="0">
                <a:hlinkClick r:id="rId4"/>
              </a:rPr>
              <a:t>https</a:t>
            </a:r>
            <a:r>
              <a:rPr lang="de-DE" sz="1200" dirty="0">
                <a:hlinkClick r:id="rId4"/>
              </a:rPr>
              <a:t>://</a:t>
            </a:r>
            <a:r>
              <a:rPr lang="de-DE" sz="1200" dirty="0" smtClean="0">
                <a:hlinkClick r:id="rId4"/>
              </a:rPr>
              <a:t>blog.risingstack.com/how-enterprises-benefit-from-microservices-architectures</a:t>
            </a:r>
            <a:r>
              <a:rPr lang="de-DE" sz="1200" dirty="0"/>
              <a:t> </a:t>
            </a:r>
            <a:r>
              <a:rPr lang="de-DE" sz="1200" dirty="0" smtClean="0"/>
              <a:t> </a:t>
            </a:r>
          </a:p>
        </p:txBody>
      </p:sp>
      <p:sp>
        <p:nvSpPr>
          <p:cNvPr id="9" name="Gewitterblitz 8"/>
          <p:cNvSpPr/>
          <p:nvPr/>
        </p:nvSpPr>
        <p:spPr>
          <a:xfrm>
            <a:off x="8010940" y="2146205"/>
            <a:ext cx="1179840" cy="1436628"/>
          </a:xfrm>
          <a:prstGeom prst="lightningBolt">
            <a:avLst/>
          </a:prstGeom>
          <a:solidFill>
            <a:srgbClr val="FF0000"/>
          </a:solidFill>
          <a:ln>
            <a:solidFill>
              <a:srgbClr val="FFC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 smtClean="0"/>
          </a:p>
        </p:txBody>
      </p:sp>
      <p:sp>
        <p:nvSpPr>
          <p:cNvPr id="10" name="Rechteck 9"/>
          <p:cNvSpPr/>
          <p:nvPr/>
        </p:nvSpPr>
        <p:spPr>
          <a:xfrm>
            <a:off x="8796835" y="2480129"/>
            <a:ext cx="30187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dirty="0" smtClean="0">
                <a:solidFill>
                  <a:schemeClr val="bg1"/>
                </a:solidFill>
              </a:rPr>
              <a:t>Long Change-</a:t>
            </a:r>
            <a:r>
              <a:rPr lang="de-DE" dirty="0" err="1" smtClean="0">
                <a:solidFill>
                  <a:schemeClr val="bg1"/>
                </a:solidFill>
              </a:rPr>
              <a:t>to</a:t>
            </a:r>
            <a:r>
              <a:rPr lang="de-DE" dirty="0" smtClean="0">
                <a:solidFill>
                  <a:schemeClr val="bg1"/>
                </a:solidFill>
              </a:rPr>
              <a:t>-</a:t>
            </a:r>
            <a:r>
              <a:rPr lang="de-DE" dirty="0" err="1" smtClean="0">
                <a:solidFill>
                  <a:schemeClr val="bg1"/>
                </a:solidFill>
              </a:rPr>
              <a:t>Production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1" name="Gewitterblitz 10"/>
          <p:cNvSpPr/>
          <p:nvPr/>
        </p:nvSpPr>
        <p:spPr>
          <a:xfrm>
            <a:off x="7891197" y="4395496"/>
            <a:ext cx="1179840" cy="1436628"/>
          </a:xfrm>
          <a:prstGeom prst="lightningBolt">
            <a:avLst/>
          </a:prstGeom>
          <a:solidFill>
            <a:srgbClr val="FF0000"/>
          </a:solidFill>
          <a:ln>
            <a:solidFill>
              <a:srgbClr val="FFC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 smtClean="0"/>
          </a:p>
        </p:txBody>
      </p:sp>
      <p:sp>
        <p:nvSpPr>
          <p:cNvPr id="12" name="Rechteck 11"/>
          <p:cNvSpPr/>
          <p:nvPr/>
        </p:nvSpPr>
        <p:spPr>
          <a:xfrm>
            <a:off x="8600860" y="4597932"/>
            <a:ext cx="24929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dirty="0" err="1" smtClean="0">
                <a:solidFill>
                  <a:schemeClr val="bg1"/>
                </a:solidFill>
              </a:rPr>
              <a:t>Lacking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scalability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and</a:t>
            </a:r>
            <a:r>
              <a:rPr lang="de-DE" dirty="0" smtClean="0">
                <a:solidFill>
                  <a:schemeClr val="bg1"/>
                </a:solidFill>
              </a:rPr>
              <a:t/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dirty="0" err="1" smtClean="0">
                <a:solidFill>
                  <a:schemeClr val="bg1"/>
                </a:solidFill>
              </a:rPr>
              <a:t>elasticity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1151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CCEB8C-0C59-3646-8774-4E9611D20F23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2016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709" y="6027"/>
            <a:ext cx="5952741" cy="4892889"/>
          </a:xfrm>
          <a:prstGeom prst="rect">
            <a:avLst/>
          </a:prstGeom>
        </p:spPr>
      </p:pic>
      <p:sp>
        <p:nvSpPr>
          <p:cNvPr id="5" name="Abgerundete rechteckige Legende 4"/>
          <p:cNvSpPr/>
          <p:nvPr/>
        </p:nvSpPr>
        <p:spPr>
          <a:xfrm>
            <a:off x="8025808" y="1329050"/>
            <a:ext cx="1918292" cy="954725"/>
          </a:xfrm>
          <a:prstGeom prst="wedgeRoundRectCallout">
            <a:avLst>
              <a:gd name="adj1" fmla="val -92930"/>
              <a:gd name="adj2" fmla="val -179272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Zusätzliche Dienste (z.T. personalisiert)</a:t>
            </a: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1694" y="2576643"/>
            <a:ext cx="5322906" cy="4098166"/>
          </a:xfrm>
          <a:prstGeom prst="rect">
            <a:avLst/>
          </a:prstGeom>
        </p:spPr>
      </p:pic>
      <p:sp>
        <p:nvSpPr>
          <p:cNvPr id="8" name="Abgerundete rechteckige Legende 7"/>
          <p:cNvSpPr/>
          <p:nvPr/>
        </p:nvSpPr>
        <p:spPr>
          <a:xfrm>
            <a:off x="8025808" y="1324600"/>
            <a:ext cx="1918292" cy="954725"/>
          </a:xfrm>
          <a:prstGeom prst="wedgeRoundRectCallout">
            <a:avLst>
              <a:gd name="adj1" fmla="val -25401"/>
              <a:gd name="adj2" fmla="val 131003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Additional </a:t>
            </a:r>
            <a:r>
              <a:rPr lang="de-DE" dirty="0" err="1" smtClean="0">
                <a:solidFill>
                  <a:schemeClr val="tx1"/>
                </a:solidFill>
              </a:rPr>
              <a:t>services</a:t>
            </a:r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4991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CCEB8C-0C59-3646-8774-4E9611D20F23}" type="slidenum">
              <a:rPr lang="de-DE" smtClean="0"/>
              <a:pPr/>
              <a:t>9</a:t>
            </a:fld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8237" y="386169"/>
            <a:ext cx="5650305" cy="1501188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2048237" y="1887357"/>
            <a:ext cx="5650305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de-DE" sz="1200" dirty="0" err="1" smtClean="0"/>
              <a:t>Walmart</a:t>
            </a:r>
            <a:r>
              <a:rPr lang="de-DE" sz="1200" dirty="0" smtClean="0"/>
              <a:t> auf </a:t>
            </a:r>
            <a:r>
              <a:rPr lang="de-DE" sz="1200" dirty="0" smtClean="0">
                <a:solidFill>
                  <a:schemeClr val="bg1"/>
                </a:solidFill>
                <a:hlinkClick r:id="rId3"/>
              </a:rPr>
              <a:t>http</a:t>
            </a:r>
            <a:r>
              <a:rPr lang="de-DE" sz="1200" dirty="0">
                <a:solidFill>
                  <a:schemeClr val="bg1"/>
                </a:solidFill>
                <a:hlinkClick r:id="rId3"/>
              </a:rPr>
              <a:t>://</a:t>
            </a:r>
            <a:r>
              <a:rPr lang="de-DE" sz="1200" dirty="0" smtClean="0">
                <a:solidFill>
                  <a:schemeClr val="bg1"/>
                </a:solidFill>
                <a:hlinkClick r:id="rId3"/>
              </a:rPr>
              <a:t>www.oneops.com</a:t>
            </a:r>
            <a:r>
              <a:rPr lang="de-DE" sz="1200" dirty="0" smtClean="0">
                <a:solidFill>
                  <a:schemeClr val="bg1"/>
                </a:solidFill>
              </a:rPr>
              <a:t> </a:t>
            </a:r>
            <a:endParaRPr lang="de-DE" sz="1200" dirty="0">
              <a:solidFill>
                <a:schemeClr val="bg1"/>
              </a:solidFill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2048234" y="2297928"/>
            <a:ext cx="5650305" cy="93871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100" dirty="0" smtClean="0">
                <a:solidFill>
                  <a:srgbClr val="3A4145"/>
                </a:solidFill>
              </a:rPr>
              <a:t>“They </a:t>
            </a:r>
            <a:r>
              <a:rPr lang="en-US" sz="1100" dirty="0">
                <a:solidFill>
                  <a:srgbClr val="3A4145"/>
                </a:solidFill>
              </a:rPr>
              <a:t>wanted to prepare for the world by 2020, with 4 billion people connected, 25+ million apps available, and 5.200 GB of data for each person on Earth.</a:t>
            </a:r>
          </a:p>
          <a:p>
            <a:r>
              <a:rPr lang="en-US" sz="1100" dirty="0">
                <a:solidFill>
                  <a:srgbClr val="3A4145"/>
                </a:solidFill>
              </a:rPr>
              <a:t>Walmart </a:t>
            </a:r>
            <a:r>
              <a:rPr lang="en-US" sz="1100" dirty="0" err="1">
                <a:solidFill>
                  <a:srgbClr val="3A4145"/>
                </a:solidFill>
              </a:rPr>
              <a:t>replatformed</a:t>
            </a:r>
            <a:r>
              <a:rPr lang="en-US" sz="1100" dirty="0">
                <a:solidFill>
                  <a:srgbClr val="3A4145"/>
                </a:solidFill>
              </a:rPr>
              <a:t> </a:t>
            </a:r>
            <a:r>
              <a:rPr lang="en-US" sz="1100" dirty="0" smtClean="0">
                <a:solidFill>
                  <a:srgbClr val="3A4145"/>
                </a:solidFill>
              </a:rPr>
              <a:t>[…] with </a:t>
            </a:r>
            <a:r>
              <a:rPr lang="en-US" sz="1100" dirty="0">
                <a:solidFill>
                  <a:srgbClr val="3A4145"/>
                </a:solidFill>
              </a:rPr>
              <a:t>the intention of achieving close to 100% availability with reasonable costs</a:t>
            </a:r>
            <a:r>
              <a:rPr lang="en-US" sz="1100" dirty="0" smtClean="0">
                <a:solidFill>
                  <a:srgbClr val="3A4145"/>
                </a:solidFill>
              </a:rPr>
              <a:t>.”</a:t>
            </a:r>
          </a:p>
          <a:p>
            <a:r>
              <a:rPr lang="en-US" sz="1100" dirty="0">
                <a:solidFill>
                  <a:srgbClr val="3A4145"/>
                </a:solidFill>
                <a:hlinkClick r:id="rId4"/>
              </a:rPr>
              <a:t>https://</a:t>
            </a:r>
            <a:r>
              <a:rPr lang="en-US" sz="1100" dirty="0" smtClean="0">
                <a:solidFill>
                  <a:srgbClr val="3A4145"/>
                </a:solidFill>
                <a:hlinkClick r:id="rId4"/>
              </a:rPr>
              <a:t>blog.risingstack.com/how-enterprises-benefit-from-microservices-architectures</a:t>
            </a:r>
            <a:r>
              <a:rPr lang="en-US" sz="1100" dirty="0">
                <a:solidFill>
                  <a:srgbClr val="3A4145"/>
                </a:solidFill>
              </a:rPr>
              <a:t> </a:t>
            </a:r>
            <a:r>
              <a:rPr lang="en-US" sz="1100" dirty="0" smtClean="0">
                <a:solidFill>
                  <a:srgbClr val="3A4145"/>
                </a:solidFill>
              </a:rPr>
              <a:t> </a:t>
            </a:r>
            <a:endParaRPr lang="en-US" sz="1100" b="0" i="0" dirty="0">
              <a:solidFill>
                <a:srgbClr val="3A4145"/>
              </a:solidFill>
              <a:effectLst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2048233" y="3394545"/>
            <a:ext cx="5650305" cy="172354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“In </a:t>
            </a:r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fact, the organization reports that some 3,000 engineers </a:t>
            </a:r>
            <a:r>
              <a:rPr lang="en-US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[…] drive </a:t>
            </a:r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30,000 changes per month to Walmart software</a:t>
            </a:r>
            <a:r>
              <a:rPr lang="en-US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.”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“</a:t>
            </a:r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Those new applications, which span everything from mobile devices to the Internet of things (</a:t>
            </a:r>
            <a:r>
              <a:rPr lang="en-US" sz="1200" dirty="0" err="1">
                <a:solidFill>
                  <a:srgbClr val="000000"/>
                </a:solidFill>
                <a:latin typeface="Arial" panose="020B0604020202020204" pitchFamily="34" charset="0"/>
              </a:rPr>
              <a:t>IoT</a:t>
            </a:r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), are crucial weapons in a global e-commerce contest that pits Walmart against the likes of Amazon and Alibaba, as well as a host of other rivals that are emerging as the cost of entry into the online retail sector continues to decline in the age of the API economy</a:t>
            </a:r>
            <a:r>
              <a:rPr lang="en-US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.”</a:t>
            </a:r>
            <a:endParaRPr lang="en-US" sz="1200" dirty="0" smtClean="0">
              <a:solidFill>
                <a:srgbClr val="000000"/>
              </a:solidFill>
              <a:latin typeface="Arial" panose="020B0604020202020204" pitchFamily="34" charset="0"/>
              <a:hlinkClick r:id="rId5"/>
            </a:endParaRPr>
          </a:p>
          <a:p>
            <a:r>
              <a:rPr lang="en-US" sz="1100" dirty="0" smtClean="0">
                <a:solidFill>
                  <a:srgbClr val="000000"/>
                </a:solidFill>
                <a:latin typeface="Arial" panose="020B0604020202020204" pitchFamily="34" charset="0"/>
                <a:hlinkClick r:id="rId5"/>
              </a:rPr>
              <a:t>http</a:t>
            </a:r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  <a:hlinkClick r:id="rId5"/>
              </a:rPr>
              <a:t>://</a:t>
            </a:r>
            <a:r>
              <a:rPr lang="en-US" sz="1100" dirty="0" smtClean="0">
                <a:solidFill>
                  <a:srgbClr val="000000"/>
                </a:solidFill>
                <a:latin typeface="Arial" panose="020B0604020202020204" pitchFamily="34" charset="0"/>
                <a:hlinkClick r:id="rId5"/>
              </a:rPr>
              <a:t>www.baselinemag.com/enterprise-apps/walmart-embraces-microservices-to-get-more-agile.html</a:t>
            </a:r>
            <a:r>
              <a:rPr lang="en-US" sz="1100" dirty="0" smtClean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endParaRPr lang="de-DE" sz="1100" dirty="0"/>
          </a:p>
        </p:txBody>
      </p:sp>
      <p:sp>
        <p:nvSpPr>
          <p:cNvPr id="8" name="Rechteck 7"/>
          <p:cNvSpPr/>
          <p:nvPr/>
        </p:nvSpPr>
        <p:spPr>
          <a:xfrm>
            <a:off x="2048232" y="5275992"/>
            <a:ext cx="5650305" cy="118494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200" dirty="0" smtClean="0"/>
              <a:t>“The </a:t>
            </a:r>
            <a:r>
              <a:rPr lang="en-US" sz="1200" dirty="0"/>
              <a:t>Walmart […] servers […] were able to handle all mobile Black Friday traffic with about 10 CPU cores and 28Gb RAM</a:t>
            </a:r>
            <a:r>
              <a:rPr lang="en-US" sz="1200" dirty="0" smtClean="0"/>
              <a:t>.”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200" dirty="0" smtClean="0"/>
              <a:t>“On </a:t>
            </a:r>
            <a:r>
              <a:rPr lang="en-US" sz="1200" dirty="0"/>
              <a:t>Thanksgiving weekend, Walmart servers processed 1.5 billion requests per day. 70 percent of which were delivered through </a:t>
            </a:r>
            <a:r>
              <a:rPr lang="en-US" sz="1200" dirty="0" smtClean="0"/>
              <a:t>mobile.”</a:t>
            </a:r>
            <a:endParaRPr lang="en-US" sz="1200" dirty="0"/>
          </a:p>
          <a:p>
            <a:r>
              <a:rPr lang="de-DE" sz="1100" dirty="0" smtClean="0">
                <a:hlinkClick r:id="rId6"/>
              </a:rPr>
              <a:t>http</a:t>
            </a:r>
            <a:r>
              <a:rPr lang="de-DE" sz="1100" dirty="0">
                <a:hlinkClick r:id="rId6"/>
              </a:rPr>
              <a:t>://techcrunch.com/2014/12/02/walmart-com-reports-biggest-cyber-monday-in-history-mobile-traffic-at-70-over-the-holidays</a:t>
            </a:r>
            <a:endParaRPr lang="de-DE" sz="1100" dirty="0"/>
          </a:p>
        </p:txBody>
      </p:sp>
      <p:sp>
        <p:nvSpPr>
          <p:cNvPr id="9" name="Abgerundetes Rechteck 8"/>
          <p:cNvSpPr/>
          <p:nvPr/>
        </p:nvSpPr>
        <p:spPr>
          <a:xfrm>
            <a:off x="8119597" y="575734"/>
            <a:ext cx="3027373" cy="598142"/>
          </a:xfrm>
          <a:prstGeom prst="roundRect">
            <a:avLst/>
          </a:prstGeom>
          <a:solidFill>
            <a:srgbClr val="FFC000"/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1,000 </a:t>
            </a:r>
            <a:r>
              <a:rPr lang="de-DE" dirty="0" err="1" smtClean="0">
                <a:solidFill>
                  <a:schemeClr val="tx1"/>
                </a:solidFill>
              </a:rPr>
              <a:t>deployments</a:t>
            </a:r>
            <a:r>
              <a:rPr lang="de-DE" dirty="0" smtClean="0">
                <a:solidFill>
                  <a:schemeClr val="tx1"/>
                </a:solidFill>
              </a:rPr>
              <a:t> a </a:t>
            </a:r>
            <a:r>
              <a:rPr lang="de-DE" dirty="0" err="1" smtClean="0">
                <a:solidFill>
                  <a:schemeClr val="tx1"/>
                </a:solidFill>
              </a:rPr>
              <a:t>day</a:t>
            </a:r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10" name="Abgerundetes Rechteck 9"/>
          <p:cNvSpPr/>
          <p:nvPr/>
        </p:nvSpPr>
        <p:spPr>
          <a:xfrm>
            <a:off x="8119597" y="2365558"/>
            <a:ext cx="3027371" cy="598142"/>
          </a:xfrm>
          <a:prstGeom prst="roundRect">
            <a:avLst/>
          </a:prstGeom>
          <a:solidFill>
            <a:srgbClr val="FFC000"/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~100% </a:t>
            </a:r>
            <a:r>
              <a:rPr lang="de-DE" dirty="0" err="1" smtClean="0">
                <a:solidFill>
                  <a:schemeClr val="tx1"/>
                </a:solidFill>
              </a:rPr>
              <a:t>availability</a:t>
            </a:r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11" name="Abgerundetes Rechteck 10"/>
          <p:cNvSpPr/>
          <p:nvPr/>
        </p:nvSpPr>
        <p:spPr>
          <a:xfrm>
            <a:off x="8119598" y="5112248"/>
            <a:ext cx="3027372" cy="598142"/>
          </a:xfrm>
          <a:prstGeom prst="roundRect">
            <a:avLst/>
          </a:prstGeom>
          <a:solidFill>
            <a:srgbClr val="FFC000"/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chemeClr val="tx1"/>
                </a:solidFill>
              </a:rPr>
              <a:t>Resource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efficiency</a:t>
            </a:r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13" name="Abgerundetes Rechteck 12"/>
          <p:cNvSpPr/>
          <p:nvPr/>
        </p:nvSpPr>
        <p:spPr>
          <a:xfrm>
            <a:off x="8119598" y="5862790"/>
            <a:ext cx="3027372" cy="598142"/>
          </a:xfrm>
          <a:prstGeom prst="roundRect">
            <a:avLst/>
          </a:prstGeom>
          <a:solidFill>
            <a:srgbClr val="FFC000"/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chemeClr val="tx1"/>
                </a:solidFill>
              </a:rPr>
              <a:t>Suitable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s</a:t>
            </a:r>
            <a:r>
              <a:rPr lang="de-DE" dirty="0" err="1" smtClean="0">
                <a:solidFill>
                  <a:schemeClr val="tx1"/>
                </a:solidFill>
              </a:rPr>
              <a:t>calability</a:t>
            </a:r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14" name="Abgerundetes Rechteck 13"/>
          <p:cNvSpPr/>
          <p:nvPr/>
        </p:nvSpPr>
        <p:spPr>
          <a:xfrm>
            <a:off x="8119596" y="1326276"/>
            <a:ext cx="3027373" cy="598142"/>
          </a:xfrm>
          <a:prstGeom prst="roundRect">
            <a:avLst/>
          </a:prstGeom>
          <a:solidFill>
            <a:srgbClr val="FFC000"/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… </a:t>
            </a:r>
            <a:r>
              <a:rPr lang="de-DE" dirty="0" err="1" smtClean="0">
                <a:solidFill>
                  <a:schemeClr val="tx1"/>
                </a:solidFill>
              </a:rPr>
              <a:t>triggered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by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dev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teams</a:t>
            </a:r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15" name="Abgerundetes Rechteck 14"/>
          <p:cNvSpPr/>
          <p:nvPr/>
        </p:nvSpPr>
        <p:spPr>
          <a:xfrm>
            <a:off x="8119596" y="3658176"/>
            <a:ext cx="3027371" cy="902937"/>
          </a:xfrm>
          <a:prstGeom prst="roundRect">
            <a:avLst/>
          </a:prstGeom>
          <a:solidFill>
            <a:srgbClr val="FFC000"/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Enabled </a:t>
            </a:r>
            <a:r>
              <a:rPr lang="de-DE" dirty="0" err="1" smtClean="0">
                <a:solidFill>
                  <a:schemeClr val="tx1"/>
                </a:solidFill>
              </a:rPr>
              <a:t>new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kinds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of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applications</a:t>
            </a:r>
            <a:r>
              <a:rPr lang="de-DE" dirty="0" smtClean="0">
                <a:solidFill>
                  <a:schemeClr val="tx1"/>
                </a:solidFill>
              </a:rPr>
              <a:t> (</a:t>
            </a:r>
            <a:r>
              <a:rPr lang="de-DE" dirty="0" err="1" smtClean="0">
                <a:solidFill>
                  <a:schemeClr val="tx1"/>
                </a:solidFill>
              </a:rPr>
              <a:t>IoT</a:t>
            </a:r>
            <a:r>
              <a:rPr lang="de-DE" dirty="0" smtClean="0">
                <a:solidFill>
                  <a:schemeClr val="tx1"/>
                </a:solidFill>
              </a:rPr>
              <a:t>, mobile, APIs) </a:t>
            </a:r>
            <a:r>
              <a:rPr lang="de-DE" dirty="0" err="1" smtClean="0">
                <a:solidFill>
                  <a:schemeClr val="tx1"/>
                </a:solidFill>
              </a:rPr>
              <a:t>to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compete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globally</a:t>
            </a:r>
            <a:endParaRPr lang="de-DE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7517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 reqver=&quot;21047&quot;&gt;&lt;version val=&quot;23038&quot;/&gt;&lt;CPresentation id=&quot;1&quot;&gt;&lt;m_precDefaultNumber&gt;&lt;m_bNumberIsYear val=&quot;0&quot;/&gt;&lt;/m_precDefaultNumber&gt;&lt;m_precDefaultPercent&gt;&lt;m_bNumberIsYear val=&quot;0&quot;/&gt;&lt;/m_precDefaultPercent&gt;&lt;m_precDefaultDate&gt;&lt;m_bNumberIsYear val=&quot;0&quot;/&gt;&lt;m_strFormatTime&gt;%d.%m.%Y&lt;/m_strFormatTime&gt;&lt;/m_precDefaultDate&gt;&lt;m_precDefaultYear&gt;&lt;m_bNumberIsYear val=&quot;0&quot;/&gt;&lt;m_strFormatTime&gt;%Y&lt;/m_strFormatTime&gt;&lt;/m_precDefaultYear&gt;&lt;m_precDefaultQuarter&gt;&lt;m_bNumberIsYear val=&quot;0&quot;/&gt;&lt;m_strFormatTime&gt;Q%5&lt;/m_strFormatTime&gt;&lt;/m_precDefaultQuarter&gt;&lt;m_precDefaultMonth&gt;&lt;m_bNumberIsYear val=&quot;0&quot;/&gt;&lt;m_strFormatTime&gt;%1&lt;/m_strFormatTime&gt;&lt;/m_precDefaultMonth&gt;&lt;m_precDefaultWeek&gt;&lt;m_bNumberIsYear val=&quot;0&quot;/&gt;&lt;m_strFormatTime&gt;%4&lt;/m_strFormatTime&gt;&lt;/m_precDefaultWeek&gt;&lt;m_precDefaultDay&gt;&lt;m_bNumberIsYear val=&quot;0&quot;/&gt;&lt;m_strFormatTime&gt;%#d&lt;/m_strFormatTime&gt;&lt;/m_precDefaultDay&gt;&lt;m_mruColor&gt;&lt;m_vecMRU length=&quot;2&quot;&gt;&lt;elem m_fUsage=&quot;5.51321559900000050000E+000&quot;&gt;&lt;m_msothmcolidx val=&quot;0&quot;/&gt;&lt;m_rgb r=&quot;3&quot; g=&quot;64&quot; b=&quot;cf&quot;/&gt;&lt;m_ppcolschidx tagver0=&quot;23004&quot; tagname0=&quot;m_ppcolschidxUNRECOGNIZED&quot; val=&quot;0&quot;/&gt;&lt;m_nBrightness val=&quot;0&quot;/&gt;&lt;/elem&gt;&lt;elem m_fUsage=&quot;1.00000000000000000000E+000&quot;&gt;&lt;m_msothmcolidx val=&quot;0&quot;/&gt;&lt;m_rgb r=&quot;cb&quot; g=&quot;fe&quot; b=&quot;d1&quot;/&gt;&lt;m_ppcolschidx tagver0=&quot;23004&quot; tagname0=&quot;m_ppcolschidxUNRECOGNIZED&quot; val=&quot;0&quot;/&gt;&lt;m_nBrightness val=&quot;0&quot;/&gt;&lt;/elem&gt;&lt;/m_vecMRU&gt;&lt;/m_mruColor&gt;&lt;m_eweekdayFirstOfWeek val=&quot;2&quot;/&gt;&lt;m_eweekdayFirstOfWorkweek val=&quot;2&quot;/&gt;&lt;m_eweekdayFirstOfWeekend val=&quot;7&quot;/&gt;&lt;/CPresentation&gt;&lt;/root&gt;"/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qaware-folienmaster-1.01">
  <a:themeElements>
    <a:clrScheme name="QAware_Colors">
      <a:dk1>
        <a:srgbClr val="000000"/>
      </a:dk1>
      <a:lt1>
        <a:sysClr val="window" lastClr="FFFFFF"/>
      </a:lt1>
      <a:dk2>
        <a:srgbClr val="666666"/>
      </a:dk2>
      <a:lt2>
        <a:srgbClr val="D2D2D2"/>
      </a:lt2>
      <a:accent1>
        <a:srgbClr val="B34316"/>
      </a:accent1>
      <a:accent2>
        <a:srgbClr val="C84B23"/>
      </a:accent2>
      <a:accent3>
        <a:srgbClr val="CC4B29"/>
      </a:accent3>
      <a:accent4>
        <a:srgbClr val="386B9B"/>
      </a:accent4>
      <a:accent5>
        <a:srgbClr val="619CBB"/>
      </a:accent5>
      <a:accent6>
        <a:srgbClr val="B1D5E3"/>
      </a:accent6>
      <a:hlink>
        <a:srgbClr val="11365A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4"/>
        </a:solidFill>
        <a:ln>
          <a:solidFill>
            <a:schemeClr val="accent4"/>
          </a:solidFill>
        </a:ln>
        <a:effectLst/>
      </a:spPr>
      <a:bodyPr rtlCol="0" anchor="ctr"/>
      <a:lstStyle>
        <a:defPPr algn="ctr">
          <a:defRPr dirty="0" err="1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0" cmpd="sng">
          <a:solidFill>
            <a:schemeClr val="tx2"/>
          </a:solidFill>
          <a:headEnd w="lg" len="med"/>
          <a:tailEnd type="triangle" w="med" len="med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qaware-folienmaster-2.0.pptx" id="{19EA74FB-281D-4B59-AA48-9AF4ED9F384B}" vid="{7FB4C2EF-1793-45E0-8B03-E10ECCDEF03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qaware-folienmaster-2.0</Template>
  <TotalTime>87</TotalTime>
  <Words>671</Words>
  <Application>Microsoft Macintosh PowerPoint</Application>
  <PresentationFormat>Widescreen</PresentationFormat>
  <Paragraphs>169</Paragraphs>
  <Slides>21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1" baseType="lpstr">
      <vt:lpstr>Arial Narrow</vt:lpstr>
      <vt:lpstr>Calibri</vt:lpstr>
      <vt:lpstr>Cambria Math</vt:lpstr>
      <vt:lpstr>Lucida Grande</vt:lpstr>
      <vt:lpstr>Open Sans</vt:lpstr>
      <vt:lpstr>Source Code Pro</vt:lpstr>
      <vt:lpstr>Wingdings</vt:lpstr>
      <vt:lpstr>Arial</vt:lpstr>
      <vt:lpstr>qaware-folienmaster-1.01</vt:lpstr>
      <vt:lpstr>think-cell Folie</vt:lpstr>
      <vt:lpstr>PowerPoint Presentation</vt:lpstr>
      <vt:lpstr>PowerPoint Presentation</vt:lpstr>
      <vt:lpstr>PowerPoint Presentation</vt:lpstr>
      <vt:lpstr>2002</vt:lpstr>
      <vt:lpstr>2008</vt:lpstr>
      <vt:lpstr>2011</vt:lpstr>
      <vt:lpstr>PowerPoint Presentation</vt:lpstr>
      <vt:lpstr>2016</vt:lpstr>
      <vt:lpstr>PowerPoint Presentation</vt:lpstr>
      <vt:lpstr>PowerPoint Presentation</vt:lpstr>
      <vt:lpstr>The GAFA inspiration</vt:lpstr>
      <vt:lpstr>Step 1: Decomposition</vt:lpstr>
      <vt:lpstr>Cloud Native Applications Means: Components All Along the Software Lifecycle</vt:lpstr>
      <vt:lpstr>The Anatomy of an Ops Component</vt:lpstr>
      <vt:lpstr>PowerPoint Presentation</vt:lpstr>
      <vt:lpstr>Step 2: Platformization</vt:lpstr>
      <vt:lpstr>PowerPoint Presentation</vt:lpstr>
      <vt:lpstr>The Cloud Native Stack</vt:lpstr>
      <vt:lpstr>The Cloud Native Stack vs. Single Node Stack</vt:lpstr>
      <vt:lpstr>Step 3: Establish Continuous Delivery</vt:lpstr>
      <vt:lpstr>Continuous Delivery</vt:lpstr>
    </vt:vector>
  </TitlesOfParts>
  <Company/>
  <LinksUpToDate>false</LinksUpToDate>
  <SharedDoc>false</SharedDoc>
  <HyperlinkBase/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QAware Folienmaster 2.0</dc:title>
  <dc:creator>Josef Adersberger</dc:creator>
  <cp:lastModifiedBy>Josef Adersberger</cp:lastModifiedBy>
  <cp:revision>306</cp:revision>
  <cp:lastPrinted>2014-02-12T14:25:50Z</cp:lastPrinted>
  <dcterms:created xsi:type="dcterms:W3CDTF">2016-03-02T09:19:53Z</dcterms:created>
  <dcterms:modified xsi:type="dcterms:W3CDTF">2016-10-30T14:23:03Z</dcterms:modified>
</cp:coreProperties>
</file>