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97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1" r:id="rId17"/>
    <p:sldId id="622" r:id="rId18"/>
    <p:sldId id="599" r:id="rId19"/>
    <p:sldId id="628" r:id="rId20"/>
    <p:sldId id="598" r:id="rId21"/>
    <p:sldId id="596" r:id="rId22"/>
  </p:sldIdLst>
  <p:sldSz cx="12192000" cy="6858000"/>
  <p:notesSz cx="7099300" cy="10234613"/>
  <p:custDataLst>
    <p:tags r:id="rId2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1D5E3"/>
    <a:srgbClr val="386B9B"/>
    <a:srgbClr val="262626"/>
    <a:srgbClr val="6C6C6C"/>
    <a:srgbClr val="BDDDE7"/>
    <a:srgbClr val="F5F5F5"/>
    <a:srgbClr val="595959"/>
    <a:srgbClr val="D2D2D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4941" autoAdjust="0"/>
  </p:normalViewPr>
  <p:slideViewPr>
    <p:cSldViewPr snapToGrid="0" snapToObjects="1">
      <p:cViewPr varScale="1">
        <p:scale>
          <a:sx n="77" d="100"/>
          <a:sy n="77" d="100"/>
        </p:scale>
        <p:origin x="1502" y="4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9DEF3A-83EA-5A42-9887-28D7600E3DEA}" type="datetimeFigureOut">
              <a:rPr lang="de-DE" smtClean="0"/>
              <a:pPr/>
              <a:t>03.11.2016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B8A51C-A989-804A-91CA-DFC71EAF8DE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2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E86720-D4F8-544E-A070-C87B625BF7D9}" type="datetimeFigureOut">
              <a:rPr lang="de-DE" smtClean="0"/>
              <a:pPr/>
              <a:t>03.11.2016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1250B5-9814-5240-95CB-F8E1F528E3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66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2737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 userDrawn="1"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715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7187668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1" name="think-cell Folie" r:id="rId8" imgW="359" imgH="358" progId="TCLayout.ActiveDocument.1">
                  <p:embed/>
                </p:oleObj>
              </mc:Choice>
              <mc:Fallback>
                <p:oleObj name="think-cell Folie" r:id="rId8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QAware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12. Februar 2014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9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jpe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jpe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risingstack.com/how-enterprises-benefit-from-microservices-architectu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echcrunch.com/2014/12/02/walmart-com-reports-biggest-cyber-monday-in-history-mobile-traffic-at-70-over-the-holidays/" TargetMode="External"/><Relationship Id="rId5" Type="http://schemas.openxmlformats.org/officeDocument/2006/relationships/hyperlink" Target="http://www.baselinemag.com/enterprise-apps/walmart-embraces-microservices-to-get-more-agile.html" TargetMode="External"/><Relationship Id="rId4" Type="http://schemas.openxmlformats.org/officeDocument/2006/relationships/hyperlink" Target="https://blog.risingstack.com/how-enterprises-benefit-from-microservices-archit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5812" y="5273627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Microservices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446315" y="4496117"/>
            <a:ext cx="13389429" cy="18070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tx1"/>
                </a:solidFill>
              </a:rPr>
              <a:t>What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did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they</a:t>
            </a:r>
            <a:r>
              <a:rPr lang="de-DE" sz="5400" dirty="0" smtClean="0">
                <a:solidFill>
                  <a:schemeClr val="tx1"/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12883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GAFA </a:t>
            </a:r>
            <a:r>
              <a:rPr lang="de-DE" dirty="0" err="1" smtClean="0"/>
              <a:t>inspiration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66436" y="3974942"/>
            <a:ext cx="10986104" cy="2275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z="2400" b="1" dirty="0" err="1" smtClean="0"/>
              <a:t>Hyperscale</a:t>
            </a:r>
            <a:r>
              <a:rPr lang="de-DE" sz="2400" b="1" dirty="0"/>
              <a:t> </a:t>
            </a:r>
            <a:r>
              <a:rPr lang="de-DE" sz="2400" b="1" dirty="0" err="1"/>
              <a:t>resources</a:t>
            </a:r>
            <a:r>
              <a:rPr lang="de-DE" sz="2400" b="1" dirty="0"/>
              <a:t> </a:t>
            </a:r>
            <a:r>
              <a:rPr lang="de-DE" sz="2400" dirty="0"/>
              <a:t>(</a:t>
            </a:r>
            <a:r>
              <a:rPr lang="de-DE" sz="2400" dirty="0" err="1"/>
              <a:t>elastically</a:t>
            </a:r>
            <a:r>
              <a:rPr lang="de-DE" sz="2400" dirty="0"/>
              <a:t> </a:t>
            </a:r>
            <a:r>
              <a:rPr lang="de-DE" sz="2400" dirty="0" err="1"/>
              <a:t>scale</a:t>
            </a:r>
            <a:r>
              <a:rPr lang="de-DE" sz="2400" dirty="0"/>
              <a:t>-out) </a:t>
            </a:r>
            <a:r>
              <a:rPr lang="de-DE" sz="2400" dirty="0" err="1" smtClean="0"/>
              <a:t>depending</a:t>
            </a:r>
            <a:r>
              <a:rPr lang="de-DE" sz="2400" dirty="0" smtClean="0"/>
              <a:t> on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  <a:p>
            <a:r>
              <a:rPr lang="de-DE" sz="2400" b="1" dirty="0" err="1" smtClean="0"/>
              <a:t>Hyperscale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with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sucess</a:t>
            </a:r>
            <a:r>
              <a:rPr lang="de-DE" sz="2400" b="1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/>
              <a:t>p</a:t>
            </a:r>
            <a:r>
              <a:rPr lang="de-DE" sz="2400" dirty="0" err="1" smtClean="0"/>
              <a:t>ay-as-you</a:t>
            </a:r>
            <a:r>
              <a:rPr lang="de-DE" sz="2400" dirty="0" smtClean="0"/>
              <a:t> </a:t>
            </a:r>
            <a:r>
              <a:rPr lang="de-DE" sz="2400" dirty="0" err="1" smtClean="0"/>
              <a:t>go</a:t>
            </a:r>
            <a:r>
              <a:rPr lang="de-DE" sz="2400" dirty="0" smtClean="0"/>
              <a:t>).</a:t>
            </a:r>
            <a:r>
              <a:rPr lang="de-DE" sz="2400" dirty="0" smtClean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opportunity</a:t>
            </a:r>
            <a:r>
              <a:rPr lang="de-DE" sz="2400" dirty="0"/>
              <a:t> </a:t>
            </a:r>
            <a:r>
              <a:rPr lang="de-DE" sz="2400" dirty="0" err="1" smtClean="0"/>
              <a:t>costs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smtClean="0"/>
              <a:t>&lt;10</a:t>
            </a:r>
            <a:r>
              <a:rPr lang="de-DE" sz="2400" dirty="0" smtClean="0"/>
              <a:t>% </a:t>
            </a:r>
            <a:r>
              <a:rPr lang="de-DE" sz="2400" dirty="0" smtClean="0">
                <a:sym typeface="Wingdings" panose="05000000000000000000" pitchFamily="2" charset="2"/>
              </a:rPr>
              <a:t> 40-50% </a:t>
            </a:r>
            <a:r>
              <a:rPr lang="de-DE" sz="2400" dirty="0" err="1" smtClean="0">
                <a:sym typeface="Wingdings" panose="05000000000000000000" pitchFamily="2" charset="2"/>
              </a:rPr>
              <a:t>utilization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automate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everything</a:t>
            </a:r>
            <a:r>
              <a:rPr lang="de-DE" sz="2400" dirty="0">
                <a:sym typeface="Wingdings" panose="05000000000000000000" pitchFamily="2" charset="2"/>
              </a:rPr>
              <a:t>.</a:t>
            </a:r>
            <a:endParaRPr lang="de-DE" sz="2400" dirty="0" smtClean="0"/>
          </a:p>
          <a:p>
            <a:r>
              <a:rPr lang="de-DE" sz="2400" b="1" dirty="0" err="1" smtClean="0"/>
              <a:t>Hyperscale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features</a:t>
            </a:r>
            <a:r>
              <a:rPr lang="de-DE" sz="2400" dirty="0" smtClean="0"/>
              <a:t> (</a:t>
            </a:r>
            <a:r>
              <a:rPr lang="de-DE" sz="2400" dirty="0" err="1" smtClean="0"/>
              <a:t>continuous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r>
              <a:rPr lang="de-DE" sz="2400" dirty="0" smtClean="0"/>
              <a:t>)</a:t>
            </a:r>
            <a:r>
              <a:rPr lang="de-DE" sz="2400" b="1" dirty="0" smtClean="0"/>
              <a:t>. </a:t>
            </a:r>
            <a:r>
              <a:rPr lang="de-DE" sz="2400" dirty="0" err="1" smtClean="0"/>
              <a:t>Join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/>
              <a:t>feature</a:t>
            </a:r>
            <a:r>
              <a:rPr lang="de-DE" sz="2400" dirty="0"/>
              <a:t> </a:t>
            </a:r>
            <a:r>
              <a:rPr lang="de-DE" sz="2400" dirty="0" err="1"/>
              <a:t>race</a:t>
            </a:r>
            <a:r>
              <a:rPr lang="de-DE" sz="2400" dirty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CD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DevOps</a:t>
            </a:r>
            <a:r>
              <a:rPr lang="de-DE" sz="2400" dirty="0" smtClean="0"/>
              <a:t>: </a:t>
            </a:r>
            <a:r>
              <a:rPr lang="de-DE" sz="2400" dirty="0" err="1" smtClean="0"/>
              <a:t>Develop</a:t>
            </a:r>
            <a:r>
              <a:rPr lang="de-DE" sz="2400" dirty="0" smtClean="0"/>
              <a:t>, </a:t>
            </a:r>
            <a:r>
              <a:rPr lang="de-DE" sz="2400" dirty="0" err="1" smtClean="0"/>
              <a:t>launch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operate</a:t>
            </a:r>
            <a:r>
              <a:rPr lang="de-DE" sz="2400" dirty="0" smtClean="0"/>
              <a:t> a </a:t>
            </a:r>
            <a:r>
              <a:rPr lang="de-DE" sz="2400" dirty="0" err="1" smtClean="0"/>
              <a:t>variety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continuously</a:t>
            </a:r>
            <a:endParaRPr lang="de-DE" sz="2400" dirty="0" smtClean="0"/>
          </a:p>
        </p:txBody>
      </p:sp>
      <p:pic>
        <p:nvPicPr>
          <p:cNvPr id="136194" name="Picture 2" descr="http://internationalschooltechnology.com/wp-content/uploads/2016/05/Google-Apple-Facebook-Amaz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80" y="1229019"/>
            <a:ext cx="8648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Decomposition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5" y="1641288"/>
            <a:ext cx="4965893" cy="408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82879" t="2449" r="4800" b="92684"/>
          <a:stretch/>
        </p:blipFill>
        <p:spPr>
          <a:xfrm>
            <a:off x="7771627" y="2307091"/>
            <a:ext cx="982791" cy="3190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63506" t="-485" r="29932" b="97274"/>
          <a:stretch/>
        </p:blipFill>
        <p:spPr>
          <a:xfrm>
            <a:off x="8867619" y="2245528"/>
            <a:ext cx="945861" cy="3806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0789" t="223" r="22329" b="97246"/>
          <a:stretch/>
        </p:blipFill>
        <p:spPr>
          <a:xfrm>
            <a:off x="7771627" y="2914805"/>
            <a:ext cx="971525" cy="282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85081" t="-485" r="8517" b="97274"/>
          <a:stretch/>
        </p:blipFill>
        <p:spPr>
          <a:xfrm>
            <a:off x="8867619" y="2790071"/>
            <a:ext cx="892843" cy="3682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1343" t="2212" r="21694" b="93116"/>
          <a:stretch/>
        </p:blipFill>
        <p:spPr>
          <a:xfrm>
            <a:off x="7782221" y="1790276"/>
            <a:ext cx="2170796" cy="1463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53263" t="41" r="40815" b="97428"/>
          <a:stretch/>
        </p:blipFill>
        <p:spPr>
          <a:xfrm>
            <a:off x="7771627" y="3488501"/>
            <a:ext cx="902905" cy="3172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9458" t="-587" r="36301" b="97375"/>
          <a:stretch/>
        </p:blipFill>
        <p:spPr>
          <a:xfrm>
            <a:off x="7930391" y="4097014"/>
            <a:ext cx="585375" cy="36447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7831" t="-20" r="15527" b="97100"/>
          <a:stretch/>
        </p:blipFill>
        <p:spPr>
          <a:xfrm>
            <a:off x="8987172" y="3577882"/>
            <a:ext cx="915185" cy="3307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t="49322" b="842"/>
          <a:stretch/>
        </p:blipFill>
        <p:spPr>
          <a:xfrm>
            <a:off x="7928703" y="4816002"/>
            <a:ext cx="1628898" cy="667240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6429602" y="3108441"/>
            <a:ext cx="936172" cy="114743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18286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7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 Native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eans</a:t>
            </a:r>
            <a:r>
              <a:rPr lang="de-DE" dirty="0" smtClean="0"/>
              <a:t>: Components All </a:t>
            </a:r>
            <a:r>
              <a:rPr lang="de-DE" dirty="0" err="1"/>
              <a:t>A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Software </a:t>
            </a:r>
            <a:r>
              <a:rPr lang="de-DE" dirty="0" err="1"/>
              <a:t>L</a:t>
            </a:r>
            <a:r>
              <a:rPr lang="de-DE" dirty="0" err="1" smtClean="0"/>
              <a:t>ifecycle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Richtungspfeil 7"/>
          <p:cNvSpPr/>
          <p:nvPr/>
        </p:nvSpPr>
        <p:spPr>
          <a:xfrm>
            <a:off x="141812" y="1774372"/>
            <a:ext cx="3823303" cy="65314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Eingekerbter Richtungspfeil 8"/>
          <p:cNvSpPr/>
          <p:nvPr/>
        </p:nvSpPr>
        <p:spPr>
          <a:xfrm>
            <a:off x="3965115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7981944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4755" y="183933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DESIGN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069" y="184324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BUILD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59821" y="183933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RUN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9468" y="3178628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1223838" y="4180113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Rechteck 13"/>
          <p:cNvSpPr/>
          <p:nvPr/>
        </p:nvSpPr>
        <p:spPr>
          <a:xfrm>
            <a:off x="2325713" y="3178627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1636384" y="3291296"/>
            <a:ext cx="272143" cy="275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Ellipse 15"/>
          <p:cNvSpPr/>
          <p:nvPr/>
        </p:nvSpPr>
        <p:spPr>
          <a:xfrm>
            <a:off x="1636384" y="3804556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2740578" y="2737169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9" name="Gewinkelte Verbindung 18"/>
          <p:cNvCxnSpPr>
            <a:stCxn id="14" idx="0"/>
            <a:endCxn id="17" idx="4"/>
          </p:cNvCxnSpPr>
          <p:nvPr/>
        </p:nvCxnSpPr>
        <p:spPr>
          <a:xfrm rot="16200000" flipV="1">
            <a:off x="2781108" y="3083083"/>
            <a:ext cx="191086" cy="1"/>
          </a:xfrm>
          <a:prstGeom prst="bentConnector3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2" idx="3"/>
            <a:endCxn id="15" idx="2"/>
          </p:cNvCxnSpPr>
          <p:nvPr/>
        </p:nvCxnSpPr>
        <p:spPr>
          <a:xfrm>
            <a:off x="1491343" y="3429000"/>
            <a:ext cx="145041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6" idx="4"/>
            <a:endCxn id="13" idx="0"/>
          </p:cNvCxnSpPr>
          <p:nvPr/>
        </p:nvCxnSpPr>
        <p:spPr>
          <a:xfrm rot="16200000" flipH="1">
            <a:off x="1711024" y="4116360"/>
            <a:ext cx="125185" cy="232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12" idx="2"/>
            <a:endCxn id="16" idx="2"/>
          </p:cNvCxnSpPr>
          <p:nvPr/>
        </p:nvCxnSpPr>
        <p:spPr>
          <a:xfrm rot="16200000" flipH="1">
            <a:off x="1163210" y="3456567"/>
            <a:ext cx="250371" cy="695978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4" idx="2"/>
            <a:endCxn id="16" idx="6"/>
          </p:cNvCxnSpPr>
          <p:nvPr/>
        </p:nvCxnSpPr>
        <p:spPr>
          <a:xfrm rot="5400000">
            <a:off x="2267403" y="3320494"/>
            <a:ext cx="250372" cy="968124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4" idx="1"/>
            <a:endCxn id="15" idx="6"/>
          </p:cNvCxnSpPr>
          <p:nvPr/>
        </p:nvCxnSpPr>
        <p:spPr>
          <a:xfrm rot="10800000" flipV="1">
            <a:off x="1908527" y="3428999"/>
            <a:ext cx="417186" cy="2"/>
          </a:xfrm>
          <a:prstGeom prst="bentConnector3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948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Complexity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ata </a:t>
            </a:r>
            <a:r>
              <a:rPr lang="de-DE" dirty="0" err="1" smtClean="0">
                <a:solidFill>
                  <a:schemeClr val="tx1"/>
                </a:solidFill>
              </a:rPr>
              <a:t>integrity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oherent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cohesive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features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Decoupled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10013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Planning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Team </a:t>
            </a:r>
            <a:r>
              <a:rPr lang="de-DE" dirty="0" err="1" smtClean="0">
                <a:solidFill>
                  <a:schemeClr val="tx1"/>
                </a:solidFill>
              </a:rPr>
              <a:t>assignment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Knowledge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Development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Integration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084307" y="5138057"/>
            <a:ext cx="3914465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Release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crash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slow</a:t>
            </a:r>
            <a:r>
              <a:rPr lang="de-DE" dirty="0" smtClean="0">
                <a:solidFill>
                  <a:schemeClr val="tx1"/>
                </a:solidFill>
              </a:rPr>
              <a:t>-down, 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access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Scaling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4977844" y="3203017"/>
            <a:ext cx="1940026" cy="13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feil nach rechts 34"/>
          <p:cNvSpPr/>
          <p:nvPr/>
        </p:nvSpPr>
        <p:spPr>
          <a:xfrm>
            <a:off x="3654021" y="3701143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8" name="Pfeil nach rechts 37"/>
          <p:cNvSpPr/>
          <p:nvPr/>
        </p:nvSpPr>
        <p:spPr>
          <a:xfrm>
            <a:off x="7404150" y="3633106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38251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32" y="2890238"/>
            <a:ext cx="1890210" cy="19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 rot="20927256">
            <a:off x="699002" y="259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Components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 rot="20927256">
            <a:off x="4901793" y="256176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 rot="20927256">
            <a:off x="8830855" y="256941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723933" y="4028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1:1</a:t>
            </a:r>
            <a:endParaRPr lang="de-DE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463853" y="39631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4" name="TextBox 3"/>
          <p:cNvSpPr txBox="1"/>
          <p:nvPr/>
        </p:nvSpPr>
        <p:spPr>
          <a:xfrm rot="1925018">
            <a:off x="10561506" y="2280519"/>
            <a:ext cx="7873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NEW!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7" grpId="0"/>
      <p:bldP spid="42" grpId="0"/>
      <p:bldP spid="43" grpId="0"/>
      <p:bldP spid="40" grpId="0"/>
      <p:bldP spid="4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think-cell Folie" r:id="rId4" imgW="327" imgH="327" progId="TCLayout.ActiveDocument.1">
                  <p:embed/>
                </p:oleObj>
              </mc:Choice>
              <mc:Fallback>
                <p:oleObj name="think-cell Folie" r:id="rId4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/>
        </p:nvCxnSpPr>
        <p:spPr>
          <a:xfrm flipV="1">
            <a:off x="5900973" y="3938217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80463" y="2132089"/>
            <a:ext cx="1657351" cy="196179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5198188" y="2779753"/>
            <a:ext cx="1428347" cy="661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</p:txBody>
      </p:sp>
      <p:cxnSp>
        <p:nvCxnSpPr>
          <p:cNvPr id="14" name="Gerader Verbinder 13"/>
          <p:cNvCxnSpPr>
            <a:stCxn id="5" idx="0"/>
          </p:cNvCxnSpPr>
          <p:nvPr/>
        </p:nvCxnSpPr>
        <p:spPr>
          <a:xfrm flipV="1">
            <a:off x="5909139" y="1734400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754017" y="157165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Ellipse 17"/>
          <p:cNvSpPr/>
          <p:nvPr/>
        </p:nvSpPr>
        <p:spPr>
          <a:xfrm>
            <a:off x="5754017" y="4335906"/>
            <a:ext cx="310243" cy="302079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>
          <a:xfrm>
            <a:off x="5529499" y="4486945"/>
            <a:ext cx="849086" cy="24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0" name="Textfeld 19"/>
          <p:cNvSpPr txBox="1"/>
          <p:nvPr/>
        </p:nvSpPr>
        <p:spPr>
          <a:xfrm>
            <a:off x="6064260" y="15497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 </a:t>
            </a:r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086942" y="42267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 Protocol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6999071" y="296194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23" name="Gerader Verbinder 22"/>
          <p:cNvCxnSpPr>
            <a:endCxn id="5" idx="3"/>
          </p:cNvCxnSpPr>
          <p:nvPr/>
        </p:nvCxnSpPr>
        <p:spPr>
          <a:xfrm flipH="1">
            <a:off x="6737814" y="3112984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309314" y="29283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Inteface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08963" y="2975370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4819206" y="3126410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416556" y="2961944"/>
            <a:ext cx="2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Diagnose Interface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80463" y="2136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Container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5892" name="Picture 180" descr="http://www.autoservicepraxis.de/sixcms/media.php/5172/thumbnails/gm-zuendschloss.jpg.45935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8" y="2625632"/>
            <a:ext cx="1677955" cy="10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94" name="Picture 182" descr="http://cdn.idealo.com/folder/Product/4206/8/4206894/s1_produktbild_mid/lescars-nx-30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3" y="2513056"/>
            <a:ext cx="1685848" cy="14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31235" y="4928079"/>
            <a:ext cx="89114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Contraints</a:t>
            </a:r>
            <a:r>
              <a:rPr lang="de-DE" b="1" dirty="0" smtClean="0"/>
              <a:t> (</a:t>
            </a:r>
            <a:r>
              <a:rPr lang="de-DE" b="1" dirty="0" err="1" smtClean="0"/>
              <a:t>mostly</a:t>
            </a:r>
            <a:r>
              <a:rPr lang="de-DE" b="1" dirty="0" smtClean="0"/>
              <a:t> </a:t>
            </a:r>
            <a:r>
              <a:rPr lang="de-DE" b="1" dirty="0" err="1" smtClean="0"/>
              <a:t>technology-driven</a:t>
            </a:r>
            <a:r>
              <a:rPr lang="de-DE" b="1" dirty="0" smtClean="0"/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APIs (e.g. Oracle)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listen on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ports</a:t>
            </a:r>
            <a:r>
              <a:rPr lang="de-DE" dirty="0" smtClean="0"/>
              <a:t> (e.g. RMI)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exotic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(e.g. z/OS)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endpoints</a:t>
            </a:r>
            <a:r>
              <a:rPr lang="de-DE" dirty="0" smtClean="0"/>
              <a:t> (IPs </a:t>
            </a:r>
            <a:r>
              <a:rPr lang="de-DE" dirty="0" err="1" smtClean="0"/>
              <a:t>and</a:t>
            </a:r>
            <a:r>
              <a:rPr lang="de-DE" dirty="0" smtClean="0"/>
              <a:t> Ports)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/</a:t>
            </a:r>
            <a:r>
              <a:rPr lang="de-DE" dirty="0" err="1" smtClean="0"/>
              <a:t>envvar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4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  <p:bldP spid="21" grpId="0"/>
      <p:bldP spid="22" grpId="0" animBg="1"/>
      <p:bldP spid="26" grpId="0"/>
      <p:bldP spid="30" grpId="0" animBg="1"/>
      <p:bldP spid="3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5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1239186" y="334308"/>
            <a:ext cx="9829800" cy="142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1239186" y="4529391"/>
            <a:ext cx="9829800" cy="1869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Gleichschenkliges Dreieck 23"/>
          <p:cNvSpPr/>
          <p:nvPr/>
        </p:nvSpPr>
        <p:spPr>
          <a:xfrm>
            <a:off x="6835807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11404600" y="6492875"/>
            <a:ext cx="711200" cy="365125"/>
          </a:xfrm>
        </p:spPr>
        <p:txBody>
          <a:bodyPr/>
          <a:lstStyle/>
          <a:p>
            <a:fld id="{EBCCEB8C-0C59-3646-8774-4E9611D20F23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2811147" y="819601"/>
            <a:ext cx="1269064" cy="89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588038" y="428661"/>
            <a:ext cx="2804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7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63" y="804218"/>
            <a:ext cx="886076" cy="9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95919" y="40878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Dev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392924" y="408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Ops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725024" y="702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11" name="Gleichschenkliges Dreieck 10"/>
          <p:cNvSpPr/>
          <p:nvPr/>
        </p:nvSpPr>
        <p:spPr>
          <a:xfrm>
            <a:off x="1810826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880904" y="24549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703716" y="29811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Subsystems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613948" y="35284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902468" y="39956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4085079" y="2381606"/>
            <a:ext cx="966008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Pfeil nach rechts 16"/>
          <p:cNvSpPr/>
          <p:nvPr/>
        </p:nvSpPr>
        <p:spPr>
          <a:xfrm rot="5400000">
            <a:off x="4927654" y="3378263"/>
            <a:ext cx="1849105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730492" y="210645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Good</a:t>
            </a:r>
            <a:r>
              <a:rPr lang="de-DE" b="1" dirty="0" smtClean="0"/>
              <a:t> </a:t>
            </a:r>
            <a:r>
              <a:rPr lang="de-DE" b="1" dirty="0" err="1" smtClean="0"/>
              <a:t>starting</a:t>
            </a:r>
            <a:r>
              <a:rPr lang="de-DE" b="1" dirty="0" smtClean="0"/>
              <a:t> </a:t>
            </a:r>
            <a:r>
              <a:rPr lang="de-DE" b="1" dirty="0" err="1" smtClean="0"/>
              <a:t>point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387702" y="457887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Decomposition</a:t>
            </a:r>
            <a:r>
              <a:rPr lang="de-DE" b="1" dirty="0" smtClean="0"/>
              <a:t> trade-off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622760" y="35877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622759" y="4032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Nanoservices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605312" y="30192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Macroservices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85651" y="2462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Monolith</a:t>
            </a:r>
            <a:endParaRPr lang="de-DE" dirty="0"/>
          </a:p>
        </p:txBody>
      </p:sp>
      <p:sp>
        <p:nvSpPr>
          <p:cNvPr id="26" name="Pfeil nach rechts 25"/>
          <p:cNvSpPr/>
          <p:nvPr/>
        </p:nvSpPr>
        <p:spPr>
          <a:xfrm>
            <a:off x="5044707" y="2381605"/>
            <a:ext cx="2702687" cy="32032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26"/>
          <p:cNvSpPr txBox="1"/>
          <p:nvPr/>
        </p:nvSpPr>
        <p:spPr>
          <a:xfrm>
            <a:off x="1503755" y="5215247"/>
            <a:ext cx="466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More flexible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crash</a:t>
            </a:r>
            <a:r>
              <a:rPr lang="de-DE" dirty="0" smtClean="0"/>
              <a:t>, </a:t>
            </a:r>
            <a:r>
              <a:rPr lang="de-DE" dirty="0" err="1" smtClean="0"/>
              <a:t>slow</a:t>
            </a:r>
            <a:r>
              <a:rPr lang="de-DE" dirty="0" smtClean="0"/>
              <a:t>-down,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Independent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Higher </a:t>
            </a:r>
            <a:r>
              <a:rPr lang="de-DE" dirty="0" err="1" smtClean="0"/>
              <a:t>utilization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2902468" y="46610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B050"/>
                </a:solidFill>
              </a:rPr>
              <a:t>+</a:t>
            </a:r>
            <a:endParaRPr lang="de-DE" sz="4400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557474" y="4563485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686555" y="5155117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troubleshooting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06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6" grpId="0" animBg="1"/>
      <p:bldP spid="27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Platformization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208315" y="2738488"/>
            <a:ext cx="4504900" cy="1543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3201703" y="244694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330784" y="3038576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infrastructure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troubleshooting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  <p:sp>
        <p:nvSpPr>
          <p:cNvPr id="18" name="Pfeil nach rechts 17"/>
          <p:cNvSpPr/>
          <p:nvPr/>
        </p:nvSpPr>
        <p:spPr>
          <a:xfrm>
            <a:off x="5817058" y="3216385"/>
            <a:ext cx="812342" cy="57694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43362" name="Picture 2" descr="https://lh3.googleusercontent.com/oBf8M1D0-9AtxPRjosKaXFaFiENdl-LCbB5CpjTPQ_hfgg4XEw4RLDxPmtU6DbTVE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17" y="1807388"/>
            <a:ext cx="1823412" cy="32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034560" y="51596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bg1"/>
                </a:solidFill>
              </a:rPr>
              <a:t>Cloud </a:t>
            </a:r>
            <a:r>
              <a:rPr lang="de-DE" b="1" dirty="0" smtClean="0">
                <a:solidFill>
                  <a:schemeClr val="bg1"/>
                </a:solidFill>
              </a:rPr>
              <a:t>Native Stack!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5410" name="Picture 2" descr="https://745515a37222097b0902-74ef300a2b2b2d9e236c9459912aaf20.ssl.cf2.rackcdn.com/77377beeeb64db9152e1b3ffc12109a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 rot="21179081">
            <a:off x="1466501" y="3499708"/>
            <a:ext cx="4624026" cy="1837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smtClean="0">
                <a:solidFill>
                  <a:schemeClr val="bg1"/>
                </a:solidFill>
              </a:rPr>
              <a:t>The 4 </a:t>
            </a:r>
            <a:r>
              <a:rPr lang="de-DE" b="1" dirty="0" smtClean="0">
                <a:solidFill>
                  <a:schemeClr val="bg1"/>
                </a:solidFill>
              </a:rPr>
              <a:t>Cloud </a:t>
            </a:r>
            <a:r>
              <a:rPr lang="de-DE" b="1" dirty="0" err="1" smtClean="0">
                <a:solidFill>
                  <a:schemeClr val="bg1"/>
                </a:solidFill>
              </a:rPr>
              <a:t>Commandments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Everything</a:t>
            </a:r>
            <a:r>
              <a:rPr lang="de-DE" b="1" dirty="0" smtClean="0">
                <a:solidFill>
                  <a:schemeClr val="bg1"/>
                </a:solidFill>
              </a:rPr>
              <a:t> Fails All The Time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</a:rPr>
              <a:t>Focus on MTTR not MTTF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Scale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out not </a:t>
            </a:r>
            <a:r>
              <a:rPr lang="de-DE" b="1" dirty="0" err="1" smtClean="0">
                <a:solidFill>
                  <a:schemeClr val="bg1"/>
                </a:solidFill>
              </a:rPr>
              <a:t>up</a:t>
            </a:r>
            <a:endParaRPr lang="de-DE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Treat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resources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cattle</a:t>
            </a:r>
            <a:r>
              <a:rPr lang="de-DE" b="1" dirty="0" smtClean="0">
                <a:solidFill>
                  <a:schemeClr val="bg1"/>
                </a:solidFill>
              </a:rPr>
              <a:t> not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pets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823" y="2624920"/>
            <a:ext cx="9575800" cy="34854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40865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30809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51286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081018" y="5256794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42298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32196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611230"/>
            <a:ext cx="392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b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</a:b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927600" y="1782823"/>
            <a:ext cx="2674895" cy="543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Cloud Native App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31688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42120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52567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  <p:sp>
        <p:nvSpPr>
          <p:cNvPr id="21" name="Abgerundete rechteckige Legende 10"/>
          <p:cNvSpPr/>
          <p:nvPr/>
        </p:nvSpPr>
        <p:spPr>
          <a:xfrm>
            <a:off x="94504" y="2822467"/>
            <a:ext cx="2686801" cy="1103236"/>
          </a:xfrm>
          <a:prstGeom prst="wedgeRoundRectCallout">
            <a:avLst>
              <a:gd name="adj1" fmla="val 60780"/>
              <a:gd name="adj2" fmla="val 120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Abgerundete rechteckige Legende 11"/>
          <p:cNvSpPr/>
          <p:nvPr/>
        </p:nvSpPr>
        <p:spPr>
          <a:xfrm>
            <a:off x="94504" y="4260867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Abgerundete rechteckige Legende 12"/>
          <p:cNvSpPr/>
          <p:nvPr/>
        </p:nvSpPr>
        <p:spPr>
          <a:xfrm>
            <a:off x="7854715" y="6027342"/>
            <a:ext cx="3116787" cy="598486"/>
          </a:xfrm>
          <a:prstGeom prst="wedgeRoundRectCallout">
            <a:avLst>
              <a:gd name="adj1" fmla="val -56916"/>
              <a:gd name="adj2" fmla="val -841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Abgerundete rechteckige Legende 12"/>
          <p:cNvSpPr/>
          <p:nvPr/>
        </p:nvSpPr>
        <p:spPr>
          <a:xfrm>
            <a:off x="7165960" y="862418"/>
            <a:ext cx="3116787" cy="621262"/>
          </a:xfrm>
          <a:prstGeom prst="wedgeRoundRectCallout">
            <a:avLst>
              <a:gd name="adj1" fmla="val -68325"/>
              <a:gd name="adj2" fmla="val 8980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What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infrastructure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cloud</a:t>
            </a:r>
            <a:r>
              <a:rPr lang="de-DE" sz="1600" dirty="0" smtClean="0">
                <a:solidFill>
                  <a:schemeClr val="tx1"/>
                </a:solidFill>
              </a:rPr>
              <a:t> native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feld 14"/>
          <p:cNvSpPr txBox="1"/>
          <p:nvPr/>
        </p:nvSpPr>
        <p:spPr>
          <a:xfrm>
            <a:off x="3761420" y="2584236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202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 vs. Single </a:t>
            </a:r>
            <a:r>
              <a:rPr lang="de-DE" dirty="0" err="1" smtClean="0"/>
              <a:t>Node</a:t>
            </a:r>
            <a:r>
              <a:rPr lang="de-DE" dirty="0" smtClean="0"/>
              <a:t>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30201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69225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Textfeld 14"/>
          <p:cNvSpPr txBox="1"/>
          <p:nvPr/>
        </p:nvSpPr>
        <p:spPr>
          <a:xfrm>
            <a:off x="1041853" y="3711205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63829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8" name="Rechteck 7"/>
          <p:cNvSpPr/>
          <p:nvPr/>
        </p:nvSpPr>
        <p:spPr>
          <a:xfrm>
            <a:off x="6163828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9" name="Textfeld 15"/>
          <p:cNvSpPr txBox="1"/>
          <p:nvPr/>
        </p:nvSpPr>
        <p:spPr>
          <a:xfrm>
            <a:off x="6756852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Server (e.g.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Wildfly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)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Textfeld 14"/>
          <p:cNvSpPr txBox="1"/>
          <p:nvPr/>
        </p:nvSpPr>
        <p:spPr>
          <a:xfrm>
            <a:off x="6833564" y="3698827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 (e.g. Linux)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12192000" cy="6908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2</a:t>
            </a:fld>
            <a:endParaRPr lang="de-DE"/>
          </a:p>
        </p:txBody>
      </p:sp>
      <p:grpSp>
        <p:nvGrpSpPr>
          <p:cNvPr id="28" name="Group 27"/>
          <p:cNvGrpSpPr/>
          <p:nvPr/>
        </p:nvGrpSpPr>
        <p:grpSpPr>
          <a:xfrm>
            <a:off x="4819640" y="2688658"/>
            <a:ext cx="2552720" cy="1531088"/>
            <a:chOff x="3558884" y="4000164"/>
            <a:chExt cx="2552720" cy="1531088"/>
          </a:xfrm>
        </p:grpSpPr>
        <p:sp>
          <p:nvSpPr>
            <p:cNvPr id="5" name="Rounded Rectangle 4"/>
            <p:cNvSpPr/>
            <p:nvPr/>
          </p:nvSpPr>
          <p:spPr>
            <a:xfrm>
              <a:off x="3570571" y="4000164"/>
              <a:ext cx="2477238" cy="1531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4366" y="4523646"/>
              <a:ext cx="2477238" cy="7785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58884" y="4013444"/>
              <a:ext cx="2529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(1) </a:t>
              </a:r>
              <a:r>
                <a:rPr lang="en-US" sz="2400" b="1" dirty="0" err="1" smtClean="0"/>
                <a:t>Microservice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77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</a:t>
            </a:r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4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146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3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321727" y="4206219"/>
            <a:ext cx="8839199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636608" y="3846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770692" y="41734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Infrastructure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5700916" y="1619069"/>
            <a:ext cx="3898" cy="3991407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023821" y="15630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768529" y="1564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321727" y="4714004"/>
            <a:ext cx="8839200" cy="51162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 Operating System</a:t>
            </a:r>
          </a:p>
        </p:txBody>
      </p:sp>
      <p:sp>
        <p:nvSpPr>
          <p:cNvPr id="21" name="Ellipse 20"/>
          <p:cNvSpPr/>
          <p:nvPr/>
        </p:nvSpPr>
        <p:spPr>
          <a:xfrm>
            <a:off x="5478013" y="4000106"/>
            <a:ext cx="453602" cy="3918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2" name="Rechteck 21"/>
          <p:cNvSpPr/>
          <p:nvPr/>
        </p:nvSpPr>
        <p:spPr>
          <a:xfrm>
            <a:off x="5683042" y="4010992"/>
            <a:ext cx="63715" cy="6921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3" name="Textfeld 22"/>
          <p:cNvSpPr txBox="1"/>
          <p:nvPr/>
        </p:nvSpPr>
        <p:spPr>
          <a:xfrm>
            <a:off x="5163640" y="12282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Process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0160926" y="400010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Organization</a:t>
            </a:r>
            <a:endParaRPr lang="de-DE" b="1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386004" y="2842866"/>
            <a:ext cx="838200" cy="3918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569864" y="2806395"/>
            <a:ext cx="1300605" cy="4904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1" name="Abgerundetes Rechteck 30"/>
          <p:cNvSpPr/>
          <p:nvPr/>
        </p:nvSpPr>
        <p:spPr>
          <a:xfrm>
            <a:off x="3655194" y="2842866"/>
            <a:ext cx="1139442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337604" y="2842866"/>
            <a:ext cx="1139444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963285" y="2666577"/>
            <a:ext cx="1451414" cy="778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4" name="Abgerundetes Rechteck 33"/>
          <p:cNvSpPr/>
          <p:nvPr/>
        </p:nvSpPr>
        <p:spPr>
          <a:xfrm>
            <a:off x="5075784" y="2748711"/>
            <a:ext cx="774400" cy="2818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>
          <a:xfrm>
            <a:off x="5350140" y="3064396"/>
            <a:ext cx="774400" cy="2785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5931615" y="2758389"/>
            <a:ext cx="418268" cy="27214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7" name="Abgerundetes Rechteck 36"/>
          <p:cNvSpPr/>
          <p:nvPr/>
        </p:nvSpPr>
        <p:spPr>
          <a:xfrm>
            <a:off x="5255109" y="2751937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Abgerundetes Rechteck 37"/>
          <p:cNvSpPr/>
          <p:nvPr/>
        </p:nvSpPr>
        <p:spPr>
          <a:xfrm>
            <a:off x="5514436" y="3079059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5982223" y="2796098"/>
            <a:ext cx="347724" cy="19532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2052695" y="2297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</a:t>
            </a:r>
            <a:endParaRPr lang="de-DE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2751788" y="22972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Containerize</a:t>
            </a:r>
            <a:endParaRPr lang="de-DE" i="1" dirty="0"/>
          </a:p>
        </p:txBody>
      </p:sp>
      <p:sp>
        <p:nvSpPr>
          <p:cNvPr id="42" name="Textfeld 41"/>
          <p:cNvSpPr txBox="1"/>
          <p:nvPr/>
        </p:nvSpPr>
        <p:spPr>
          <a:xfrm>
            <a:off x="4328759" y="22972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Orchestrate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661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6" y="-1"/>
            <a:ext cx="6096000" cy="687062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652592" y="220344"/>
            <a:ext cx="1905000" cy="455931"/>
          </a:xfrm>
          <a:prstGeom prst="wedgeRoundRectCallout">
            <a:avLst>
              <a:gd name="adj1" fmla="val -125833"/>
              <a:gd name="adj2" fmla="val -4885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Kaufprozess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9804992" y="1683701"/>
            <a:ext cx="1905000" cy="455931"/>
          </a:xfrm>
          <a:prstGeom prst="wedgeRoundRectCallout">
            <a:avLst>
              <a:gd name="adj1" fmla="val -175333"/>
              <a:gd name="adj2" fmla="val 1788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652592" y="220343"/>
            <a:ext cx="1905000" cy="455931"/>
          </a:xfrm>
          <a:prstGeom prst="wedgeRoundRectCallout">
            <a:avLst>
              <a:gd name="adj1" fmla="val -113833"/>
              <a:gd name="adj2" fmla="val 1746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Buying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-1"/>
            <a:ext cx="6238875" cy="686276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855200" y="333688"/>
            <a:ext cx="1905000" cy="597934"/>
          </a:xfrm>
          <a:prstGeom prst="wedgeRoundRectCallout">
            <a:avLst>
              <a:gd name="adj1" fmla="val -113333"/>
              <a:gd name="adj2" fmla="val -4985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15" y="0"/>
            <a:ext cx="8478982" cy="6858000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10103560" y="708013"/>
            <a:ext cx="1918292" cy="954725"/>
          </a:xfrm>
          <a:prstGeom prst="wedgeRoundRectCallout">
            <a:avLst>
              <a:gd name="adj1" fmla="val -61152"/>
              <a:gd name="adj2" fmla="val -8748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personalized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3" y="1547818"/>
            <a:ext cx="6899725" cy="21421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47463" y="3689971"/>
            <a:ext cx="68997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47462" y="4178941"/>
            <a:ext cx="6899725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“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[…] it 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was unable to scale for 6 million </a:t>
            </a:r>
            <a:r>
              <a:rPr lang="en-US" sz="1400" dirty="0" err="1">
                <a:solidFill>
                  <a:srgbClr val="3A4145"/>
                </a:solidFill>
                <a:latin typeface="Open Sans"/>
              </a:rPr>
              <a:t>pageviews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 per minute and was down for most of the day during peak events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“This is the multi-million dollar question which the IT Department of Walmart Canada had to address after they were failing to provide to their users on Black Fridays for two years in a row.”</a:t>
            </a:r>
          </a:p>
          <a:p>
            <a:r>
              <a:rPr lang="de-DE" sz="1200" dirty="0" smtClean="0">
                <a:hlinkClick r:id="rId4"/>
              </a:rPr>
              <a:t>https</a:t>
            </a:r>
            <a:r>
              <a:rPr lang="de-DE" sz="1200" dirty="0">
                <a:hlinkClick r:id="rId4"/>
              </a:rPr>
              <a:t>://</a:t>
            </a:r>
            <a:r>
              <a:rPr lang="de-DE" sz="1200" dirty="0" smtClean="0">
                <a:hlinkClick r:id="rId4"/>
              </a:rPr>
              <a:t>blog.risingstack.com/how-enterprises-benefit-from-microservices-architectures</a:t>
            </a:r>
            <a:r>
              <a:rPr lang="de-DE" sz="1200" dirty="0"/>
              <a:t> </a:t>
            </a:r>
            <a:r>
              <a:rPr lang="de-DE" sz="1200" dirty="0" smtClean="0"/>
              <a:t> </a:t>
            </a:r>
          </a:p>
        </p:txBody>
      </p:sp>
      <p:sp>
        <p:nvSpPr>
          <p:cNvPr id="9" name="Gewitterblitz 8"/>
          <p:cNvSpPr/>
          <p:nvPr/>
        </p:nvSpPr>
        <p:spPr>
          <a:xfrm>
            <a:off x="8010940" y="2146205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" name="Rechteck 9"/>
          <p:cNvSpPr/>
          <p:nvPr/>
        </p:nvSpPr>
        <p:spPr>
          <a:xfrm>
            <a:off x="8796835" y="2480129"/>
            <a:ext cx="301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 Change-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-</a:t>
            </a:r>
            <a:r>
              <a:rPr lang="de-DE" dirty="0" err="1" smtClean="0">
                <a:solidFill>
                  <a:schemeClr val="bg1"/>
                </a:solidFill>
              </a:rPr>
              <a:t>Production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Gewitterblitz 10"/>
          <p:cNvSpPr/>
          <p:nvPr/>
        </p:nvSpPr>
        <p:spPr>
          <a:xfrm>
            <a:off x="7891197" y="4395496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8600860" y="45979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Lacking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scalability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elasticity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2016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9" y="6027"/>
            <a:ext cx="5952741" cy="489288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8025808" y="1329050"/>
            <a:ext cx="1918292" cy="954725"/>
          </a:xfrm>
          <a:prstGeom prst="wedgeRoundRectCallout">
            <a:avLst>
              <a:gd name="adj1" fmla="val -92930"/>
              <a:gd name="adj2" fmla="val -1792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Zusätzliche Dienste (z.T. personalisiert)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94" y="2576643"/>
            <a:ext cx="5322906" cy="4098166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025808" y="1324600"/>
            <a:ext cx="1918292" cy="954725"/>
          </a:xfrm>
          <a:prstGeom prst="wedgeRoundRectCallout">
            <a:avLst>
              <a:gd name="adj1" fmla="val -25401"/>
              <a:gd name="adj2" fmla="val 1310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37" y="386169"/>
            <a:ext cx="5650305" cy="150118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48237" y="1887357"/>
            <a:ext cx="565030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48234" y="2297928"/>
            <a:ext cx="5650305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3A4145"/>
                </a:solidFill>
              </a:rPr>
              <a:t>“They </a:t>
            </a:r>
            <a:r>
              <a:rPr lang="en-US" sz="1100" dirty="0">
                <a:solidFill>
                  <a:srgbClr val="3A4145"/>
                </a:solidFill>
              </a:rPr>
              <a:t>wanted to prepare for the world by 2020, with 4 billion people connected, 25+ million apps available, and 5.200 GB of data for each person on Earth.</a:t>
            </a:r>
          </a:p>
          <a:p>
            <a:r>
              <a:rPr lang="en-US" sz="1100" dirty="0">
                <a:solidFill>
                  <a:srgbClr val="3A4145"/>
                </a:solidFill>
              </a:rPr>
              <a:t>Walmart </a:t>
            </a:r>
            <a:r>
              <a:rPr lang="en-US" sz="1100" dirty="0" err="1">
                <a:solidFill>
                  <a:srgbClr val="3A4145"/>
                </a:solidFill>
              </a:rPr>
              <a:t>replatformed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[…] with </a:t>
            </a:r>
            <a:r>
              <a:rPr lang="en-US" sz="1100" dirty="0">
                <a:solidFill>
                  <a:srgbClr val="3A4145"/>
                </a:solidFill>
              </a:rPr>
              <a:t>the intention of achieving close to 100% availability with reasonable costs</a:t>
            </a:r>
            <a:r>
              <a:rPr lang="en-US" sz="1100" dirty="0" smtClean="0">
                <a:solidFill>
                  <a:srgbClr val="3A4145"/>
                </a:solidFill>
              </a:rPr>
              <a:t>.”</a:t>
            </a:r>
          </a:p>
          <a:p>
            <a:r>
              <a:rPr lang="en-US" sz="1100" dirty="0">
                <a:solidFill>
                  <a:srgbClr val="3A4145"/>
                </a:solidFill>
                <a:hlinkClick r:id="rId4"/>
              </a:rPr>
              <a:t>https://</a:t>
            </a:r>
            <a:r>
              <a:rPr lang="en-US" sz="1100" dirty="0" smtClean="0">
                <a:solidFill>
                  <a:srgbClr val="3A4145"/>
                </a:solidFill>
                <a:hlinkClick r:id="rId4"/>
              </a:rPr>
              <a:t>blog.risingstack.com/how-enterprises-benefit-from-microservices-architectures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 </a:t>
            </a:r>
            <a:endParaRPr lang="en-US" sz="1100" b="0" i="0" dirty="0">
              <a:solidFill>
                <a:srgbClr val="3A4145"/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48233" y="3394545"/>
            <a:ext cx="5650305" cy="17235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“In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fact, the organization reports that some 3,000 engineers 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[…] drive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30,000 changes per month to Walmart software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Those new applications, which span everything from mobile devices to the Internet of things (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), are crucial weapons in a global e-commerce contest that pits Walmart against the likes of Amazon and Alibaba, as well as a host of other rivals that are emerging as the cost of entry into the online retail sector continues to decline in the age of the API economy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://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www.baselinemag.com/enterprise-apps/walmart-embraces-microservices-to-get-more-agile.html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100" dirty="0"/>
          </a:p>
        </p:txBody>
      </p:sp>
      <p:sp>
        <p:nvSpPr>
          <p:cNvPr id="8" name="Rechteck 7"/>
          <p:cNvSpPr/>
          <p:nvPr/>
        </p:nvSpPr>
        <p:spPr>
          <a:xfrm>
            <a:off x="2048232" y="5275992"/>
            <a:ext cx="5650305" cy="11849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“The </a:t>
            </a:r>
            <a:r>
              <a:rPr lang="en-US" sz="1200" dirty="0"/>
              <a:t>Walmart […] servers […] were able to handle all mobile Black Friday traffic with about 10 CPU cores and 28Gb RAM</a:t>
            </a:r>
            <a:r>
              <a:rPr lang="en-US" sz="1200" dirty="0" smtClean="0"/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“On </a:t>
            </a:r>
            <a:r>
              <a:rPr lang="en-US" sz="1200" dirty="0"/>
              <a:t>Thanksgiving weekend, Walmart servers processed 1.5 billion requests per day. 70 percent of which were delivered through </a:t>
            </a:r>
            <a:r>
              <a:rPr lang="en-US" sz="1200" dirty="0" smtClean="0"/>
              <a:t>mobile.”</a:t>
            </a:r>
            <a:endParaRPr lang="en-US" sz="1200" dirty="0"/>
          </a:p>
          <a:p>
            <a:r>
              <a:rPr lang="de-DE" sz="1100" dirty="0" smtClean="0">
                <a:hlinkClick r:id="rId6"/>
              </a:rPr>
              <a:t>http</a:t>
            </a:r>
            <a:r>
              <a:rPr lang="de-DE" sz="1100" dirty="0">
                <a:hlinkClick r:id="rId6"/>
              </a:rPr>
              <a:t>://techcrunch.com/2014/12/02/walmart-com-reports-biggest-cyber-monday-in-history-mobile-traffic-at-70-over-the-holidays</a:t>
            </a:r>
            <a:endParaRPr lang="de-DE" sz="1100" dirty="0"/>
          </a:p>
        </p:txBody>
      </p:sp>
      <p:sp>
        <p:nvSpPr>
          <p:cNvPr id="9" name="Abgerundetes Rechteck 8"/>
          <p:cNvSpPr/>
          <p:nvPr/>
        </p:nvSpPr>
        <p:spPr>
          <a:xfrm>
            <a:off x="8119597" y="575734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1,000 </a:t>
            </a:r>
            <a:r>
              <a:rPr lang="de-DE" dirty="0" err="1" smtClean="0">
                <a:solidFill>
                  <a:schemeClr val="tx1"/>
                </a:solidFill>
              </a:rPr>
              <a:t>deployments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day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19597" y="2365558"/>
            <a:ext cx="3027371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~100% </a:t>
            </a:r>
            <a:r>
              <a:rPr lang="de-DE" dirty="0" err="1" smtClean="0">
                <a:solidFill>
                  <a:schemeClr val="tx1"/>
                </a:solidFill>
              </a:rPr>
              <a:t>availability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19598" y="5112248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Resource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efficiency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119598" y="5862790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Suitable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</a:t>
            </a:r>
            <a:r>
              <a:rPr lang="de-DE" dirty="0" err="1" smtClean="0">
                <a:solidFill>
                  <a:schemeClr val="tx1"/>
                </a:solidFill>
              </a:rPr>
              <a:t>calability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119596" y="1326276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… </a:t>
            </a:r>
            <a:r>
              <a:rPr lang="de-DE" dirty="0" err="1" smtClean="0">
                <a:solidFill>
                  <a:schemeClr val="tx1"/>
                </a:solidFill>
              </a:rPr>
              <a:t>triggered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teams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119596" y="3658176"/>
            <a:ext cx="3027371" cy="9029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Enabled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kinds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IoT</a:t>
            </a:r>
            <a:r>
              <a:rPr lang="de-DE" dirty="0" smtClean="0">
                <a:solidFill>
                  <a:schemeClr val="tx1"/>
                </a:solidFill>
              </a:rPr>
              <a:t>, mobile, APIs)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compete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globally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2&quot;&gt;&lt;elem m_fUsage=&quot;5.51321559900000050000E+000&quot;&gt;&lt;m_msothmcolidx val=&quot;0&quot;/&gt;&lt;m_rgb r=&quot;3&quot; g=&quot;64&quot; b=&quot;c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cb&quot; g=&quot;fe&quot; b=&quot;d1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qaware-folienmaster-2.0.pptx" id="{19EA74FB-281D-4B59-AA48-9AF4ED9F384B}" vid="{7FB4C2EF-1793-45E0-8B03-E10ECCDEF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qaware-folienmaster-2.0</Template>
  <TotalTime>0</TotalTime>
  <Words>712</Words>
  <Application>Microsoft Office PowerPoint</Application>
  <PresentationFormat>Breitbild</PresentationFormat>
  <Paragraphs>169</Paragraphs>
  <Slides>21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Lucida Grande</vt:lpstr>
      <vt:lpstr>Open Sans</vt:lpstr>
      <vt:lpstr>Source Code Pro</vt:lpstr>
      <vt:lpstr>Wingdings</vt:lpstr>
      <vt:lpstr>qaware-folienmaster-1.01</vt:lpstr>
      <vt:lpstr>think-cell Folie</vt:lpstr>
      <vt:lpstr>PowerPoint-Präsentation</vt:lpstr>
      <vt:lpstr>PowerPoint-Präsentation</vt:lpstr>
      <vt:lpstr>PowerPoint-Präsentation</vt:lpstr>
      <vt:lpstr>2002</vt:lpstr>
      <vt:lpstr>2008</vt:lpstr>
      <vt:lpstr>2011</vt:lpstr>
      <vt:lpstr>PowerPoint-Präsentation</vt:lpstr>
      <vt:lpstr>2016</vt:lpstr>
      <vt:lpstr>PowerPoint-Präsentation</vt:lpstr>
      <vt:lpstr>PowerPoint-Präsentation</vt:lpstr>
      <vt:lpstr>The GAFA inspiration</vt:lpstr>
      <vt:lpstr>Step 1: Decomposition</vt:lpstr>
      <vt:lpstr>Cloud Native Applications Means: Components All Along the Software Lifecycle</vt:lpstr>
      <vt:lpstr>The Anatomy of an Ops Component</vt:lpstr>
      <vt:lpstr>PowerPoint-Präsentation</vt:lpstr>
      <vt:lpstr>Step 2: Platformization</vt:lpstr>
      <vt:lpstr>PowerPoint-Präsentation</vt:lpstr>
      <vt:lpstr>The Cloud Native Stack</vt:lpstr>
      <vt:lpstr>The Cloud Native Stack vs. Single Node Stack</vt:lpstr>
      <vt:lpstr>Step 3: Establish Continuous Delivery</vt:lpstr>
      <vt:lpstr>Continuous Delivery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QAware Folienmaster 2.0</dc:title>
  <dc:creator>Josef Adersberger</dc:creator>
  <cp:lastModifiedBy>Josef Adersberger</cp:lastModifiedBy>
  <cp:revision>310</cp:revision>
  <cp:lastPrinted>2014-02-12T14:25:50Z</cp:lastPrinted>
  <dcterms:created xsi:type="dcterms:W3CDTF">2016-03-02T09:19:53Z</dcterms:created>
  <dcterms:modified xsi:type="dcterms:W3CDTF">2016-11-03T19:07:08Z</dcterms:modified>
</cp:coreProperties>
</file>