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sldIdLst>
    <p:sldId id="266" r:id="rId2"/>
    <p:sldId id="289" r:id="rId3"/>
    <p:sldId id="314" r:id="rId4"/>
    <p:sldId id="287" r:id="rId5"/>
    <p:sldId id="288" r:id="rId6"/>
    <p:sldId id="296" r:id="rId7"/>
    <p:sldId id="317" r:id="rId8"/>
    <p:sldId id="290" r:id="rId9"/>
    <p:sldId id="302" r:id="rId10"/>
    <p:sldId id="303" r:id="rId11"/>
    <p:sldId id="319" r:id="rId12"/>
    <p:sldId id="299" r:id="rId13"/>
    <p:sldId id="313" r:id="rId14"/>
    <p:sldId id="292" r:id="rId15"/>
    <p:sldId id="318" r:id="rId16"/>
    <p:sldId id="312" r:id="rId17"/>
    <p:sldId id="293" r:id="rId18"/>
    <p:sldId id="311" r:id="rId19"/>
    <p:sldId id="291" r:id="rId20"/>
    <p:sldId id="310" r:id="rId21"/>
    <p:sldId id="294" r:id="rId22"/>
    <p:sldId id="283" r:id="rId23"/>
    <p:sldId id="301" r:id="rId24"/>
    <p:sldId id="295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/>
    <p:restoredTop sz="82298"/>
  </p:normalViewPr>
  <p:slideViewPr>
    <p:cSldViewPr>
      <p:cViewPr varScale="1">
        <p:scale>
          <a:sx n="90" d="100"/>
          <a:sy n="90" d="100"/>
        </p:scale>
        <p:origin x="22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0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3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4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reference while developing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Network learns set of optimization functions/criteria that select interesting or informative points of the point cloud and encode the reason for their selection</a:t>
            </a:r>
          </a:p>
          <a:p>
            <a:r>
              <a:rPr lang="en-US" sz="1200" dirty="0"/>
              <a:t>Fully connected layers of the network aggregate learnt optimal values into the global descriptor for entire shape (shape classification) or are used to predict per point labels (shape segmentation)</a:t>
            </a:r>
          </a:p>
          <a:p>
            <a:r>
              <a:rPr lang="en-US" sz="1200" dirty="0"/>
              <a:t>Easy to add transformations as each point transforms independently</a:t>
            </a:r>
          </a:p>
          <a:p>
            <a:endParaRPr lang="en-US" dirty="0"/>
          </a:p>
          <a:p>
            <a:r>
              <a:rPr lang="en-US" sz="2800" dirty="0"/>
              <a:t>Symmetry Function for Unordered Input:</a:t>
            </a:r>
          </a:p>
          <a:p>
            <a:pPr lvl="1"/>
            <a:r>
              <a:rPr lang="en-US" sz="2400" dirty="0"/>
              <a:t>For invariance to input permutation</a:t>
            </a:r>
          </a:p>
          <a:p>
            <a:pPr lvl="1"/>
            <a:r>
              <a:rPr lang="en-US" sz="2400" dirty="0"/>
              <a:t>Aggregate each input into a vector that is invariant to input order by using + and * operators.</a:t>
            </a:r>
          </a:p>
          <a:p>
            <a:r>
              <a:rPr lang="en-US" sz="2800" dirty="0"/>
              <a:t>Local and Global Information Aggregation:</a:t>
            </a:r>
          </a:p>
          <a:p>
            <a:pPr lvl="1"/>
            <a:r>
              <a:rPr lang="en-US" sz="2400" dirty="0"/>
              <a:t>Used for segmentation</a:t>
            </a:r>
          </a:p>
          <a:p>
            <a:r>
              <a:rPr lang="en-US" sz="2800" dirty="0"/>
              <a:t>Joint Alignment Network:</a:t>
            </a:r>
          </a:p>
          <a:p>
            <a:pPr lvl="1"/>
            <a:r>
              <a:rPr lang="en-US" sz="2400" dirty="0"/>
              <a:t>Used for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Net: Chang et al.,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ShapeNet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Information-Rich 3D Model Repository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arXiv:1512.03012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4/21/20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tiff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Shared MLP use Conv1D function in </a:t>
            </a:r>
            <a:r>
              <a:rPr lang="en-US" sz="2400" dirty="0" err="1"/>
              <a:t>PyTorch</a:t>
            </a:r>
            <a:endParaRPr lang="en-US" sz="2400" dirty="0"/>
          </a:p>
          <a:p>
            <a:r>
              <a:rPr lang="en-US" sz="2400" dirty="0"/>
              <a:t>All layers use </a:t>
            </a:r>
            <a:r>
              <a:rPr lang="en-US" sz="2400" dirty="0" err="1"/>
              <a:t>ReLU</a:t>
            </a:r>
            <a:r>
              <a:rPr lang="en-US" sz="2400" dirty="0"/>
              <a:t> and Batch Normalization</a:t>
            </a:r>
          </a:p>
          <a:p>
            <a:r>
              <a:rPr lang="en-US" sz="2400" dirty="0"/>
              <a:t>Loss: Cross Entropy</a:t>
            </a:r>
          </a:p>
          <a:p>
            <a:r>
              <a:rPr lang="en-US" sz="2400" dirty="0"/>
              <a:t>Optimizer: Adam</a:t>
            </a:r>
            <a:r>
              <a:rPr lang="en-US" sz="2000" dirty="0"/>
              <a:t> (Learning Rate: 0.001, No Weight Decay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Detials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0B968-16D7-774F-BDA9-798854AD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Symmetry Functions used to make input invariant to permutations</a:t>
            </a:r>
          </a:p>
          <a:p>
            <a:r>
              <a:rPr lang="en-US" sz="2400" dirty="0"/>
              <a:t>Local and Global information is aggregated to improve point segmentation</a:t>
            </a:r>
          </a:p>
          <a:p>
            <a:r>
              <a:rPr lang="en-US" sz="2400" dirty="0"/>
              <a:t>Invariant to rigid transformations (translation, rotation)</a:t>
            </a:r>
          </a:p>
          <a:p>
            <a:r>
              <a:rPr lang="en-US" sz="2400" dirty="0"/>
              <a:t>Network learns to summarize an input point cloud by a sparse set of key points aka the skeleton of the object</a:t>
            </a:r>
          </a:p>
          <a:p>
            <a:r>
              <a:rPr lang="en-US" sz="2400" dirty="0"/>
              <a:t>Robust to small perturbation of input points as well as corruption to outliers and missing data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F2D3-E3A0-B946-80FE-7226BA04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</p:spTree>
    <p:extLst>
      <p:ext uri="{BB962C8B-B14F-4D97-AF65-F5344CB8AC3E}">
        <p14:creationId xmlns:p14="http://schemas.microsoft.com/office/powerpoint/2010/main" val="269873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15DEB-18A4-4F4D-9A65-E47EF883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257800" cy="4525963"/>
          </a:xfrm>
        </p:spPr>
        <p:txBody>
          <a:bodyPr/>
          <a:lstStyle/>
          <a:p>
            <a:r>
              <a:rPr lang="en-US" sz="2400" dirty="0"/>
              <a:t>Stanford </a:t>
            </a:r>
            <a:r>
              <a:rPr lang="en-US" sz="2400" dirty="0" err="1"/>
              <a:t>ShapeNet</a:t>
            </a:r>
            <a:r>
              <a:rPr lang="en-US" sz="2400" dirty="0"/>
              <a:t>: Reconstruction and Segmentation</a:t>
            </a:r>
          </a:p>
          <a:p>
            <a:pPr lvl="1"/>
            <a:r>
              <a:rPr lang="en-US" sz="2000" dirty="0"/>
              <a:t>17,000 models from 16 shape categories</a:t>
            </a:r>
          </a:p>
          <a:p>
            <a:pPr lvl="1"/>
            <a:r>
              <a:rPr lang="en-US" sz="2000" dirty="0"/>
              <a:t>Each category has 2 to 6 parts with 50 different parts annotated in total.</a:t>
            </a:r>
          </a:p>
          <a:p>
            <a:pPr lvl="1"/>
            <a:r>
              <a:rPr lang="en-US" sz="2000" dirty="0"/>
              <a:t>Point Cloud shapes generated from uniformly sampled 3D surfaces.</a:t>
            </a:r>
          </a:p>
          <a:p>
            <a:pPr lvl="1"/>
            <a:r>
              <a:rPr lang="en-US" sz="2000" dirty="0"/>
              <a:t>Shapes: Airplane, Bag, Cap, Chair, Earphone, Guitar, Knife, Lamp, Laptop, Motorbike, Mug, Pistol, Rocket, Skateboard,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3BE45-F1C0-2B44-AA23-C7440577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D339E-6EF1-7442-9A61-F703553B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1365475"/>
            <a:ext cx="3556000" cy="180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3C963-D388-2D41-A021-64239034A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0" y="3164114"/>
            <a:ext cx="3556000" cy="1303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81C38-3B30-6549-8690-B49F43716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500" y="4467981"/>
            <a:ext cx="3556000" cy="12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9970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Observations: </a:t>
            </a:r>
          </a:p>
          <a:p>
            <a:pPr lvl="1"/>
            <a:r>
              <a:rPr lang="en-US" sz="2000" dirty="0"/>
              <a:t>Fast Training times</a:t>
            </a:r>
          </a:p>
          <a:p>
            <a:pPr lvl="1"/>
            <a:r>
              <a:rPr lang="en-US" sz="2000" dirty="0"/>
              <a:t>Skewed data altering results</a:t>
            </a: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015CF-F241-E043-A1E4-984B3F9A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6" y="2834482"/>
            <a:ext cx="614680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C82F7-CD55-2D42-92C7-B1034AD4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86" y="2834482"/>
            <a:ext cx="2213822" cy="39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5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03A133-B5F2-B34E-BBC2-172A1BF0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5001"/>
            <a:ext cx="5905500" cy="171039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F58C9-EA08-AF4F-9DFA-A043CFC85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4432201"/>
            <a:ext cx="5905500" cy="2565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454FE9-EC39-C54D-A030-4E1AC95A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61999"/>
            <a:ext cx="8229600" cy="762000"/>
          </a:xfrm>
        </p:spPr>
        <p:txBody>
          <a:bodyPr/>
          <a:lstStyle/>
          <a:p>
            <a:r>
              <a:rPr lang="en-US" dirty="0"/>
              <a:t>Results: Part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9D81B-44B7-AC48-9C5E-E81C3B8FC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20800"/>
            <a:ext cx="5905500" cy="233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F12DC-6D68-EE47-90BD-1EAAF2A89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00" y="2019857"/>
            <a:ext cx="3328988" cy="4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4124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65ABD-7C47-8845-8A91-83627BE1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Single Network used for part segmentation compared to separate networks for each class in original implementation</a:t>
            </a:r>
          </a:p>
          <a:p>
            <a:pPr lvl="1"/>
            <a:r>
              <a:rPr lang="en-US" sz="2000" dirty="0"/>
              <a:t>Parts are segmented into 2-6 segments. Let network learn how to segment parts based on labeled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ADA3-B0FF-FB4A-AE2B-06CE1F5F1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34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8560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(</a:t>
            </a:r>
            <a:r>
              <a:rPr lang="en-US" sz="2400" dirty="0" err="1"/>
              <a:t>ShapeNet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Point clouds do not have equal number of points: Solved via sampling with replacement</a:t>
            </a:r>
          </a:p>
          <a:p>
            <a:pPr lvl="1"/>
            <a:r>
              <a:rPr lang="en-US" sz="2000" dirty="0"/>
              <a:t>Uneven data distribution (e.g. test set has 341 airplane </a:t>
            </a:r>
            <a:r>
              <a:rPr lang="en-US" sz="2000" dirty="0" err="1"/>
              <a:t>pointclouds</a:t>
            </a:r>
            <a:r>
              <a:rPr lang="en-US" sz="2000" dirty="0"/>
              <a:t> and 15 bag and earphone </a:t>
            </a:r>
            <a:r>
              <a:rPr lang="en-US" sz="2000" dirty="0" err="1"/>
              <a:t>pointclouds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7729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180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23908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56B35-0E75-194D-BF65-A1437CE1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Building – Michael and Rishabh</a:t>
            </a:r>
          </a:p>
          <a:p>
            <a:pPr lvl="1"/>
            <a:r>
              <a:rPr lang="en-US" sz="2000" dirty="0"/>
              <a:t>Classification – Rishabh and Michael</a:t>
            </a:r>
          </a:p>
          <a:p>
            <a:pPr lvl="1"/>
            <a:r>
              <a:rPr lang="en-US" sz="2000" dirty="0"/>
              <a:t>Segmentation - Michael </a:t>
            </a:r>
          </a:p>
          <a:p>
            <a:r>
              <a:rPr lang="en-US" sz="2400" dirty="0"/>
              <a:t>Data Loading – Michael and Rishabh</a:t>
            </a:r>
          </a:p>
          <a:p>
            <a:r>
              <a:rPr lang="en-US" sz="2400" dirty="0"/>
              <a:t>Visualization – Michael </a:t>
            </a:r>
          </a:p>
          <a:p>
            <a:r>
              <a:rPr lang="en-US" sz="2400" dirty="0"/>
              <a:t>Training – Michael</a:t>
            </a:r>
          </a:p>
          <a:p>
            <a:r>
              <a:rPr lang="en-US" sz="2400" dirty="0"/>
              <a:t>Testing – Rishabh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071BF-C260-494A-B76E-5BD9CB7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8201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/Michael-Hodges/</a:t>
            </a:r>
            <a:r>
              <a:rPr lang="en-US" sz="2400" dirty="0" err="1"/>
              <a:t>PointNet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34AD8D-B623-C149-9DE4-E4F0B45A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Qi, C. R., </a:t>
            </a:r>
            <a:r>
              <a:rPr lang="en-US" sz="2400" dirty="0" err="1"/>
              <a:t>Su</a:t>
            </a:r>
            <a:r>
              <a:rPr lang="en-US" sz="2400" dirty="0"/>
              <a:t>, H., Mo, K., and </a:t>
            </a:r>
            <a:r>
              <a:rPr lang="en-US" sz="2400" dirty="0" err="1"/>
              <a:t>Guibas</a:t>
            </a:r>
            <a:r>
              <a:rPr lang="en-US" sz="2400" dirty="0"/>
              <a:t>, L. J. </a:t>
            </a:r>
            <a:r>
              <a:rPr lang="en-US" sz="2400" dirty="0" err="1"/>
              <a:t>Pointnet</a:t>
            </a:r>
            <a:r>
              <a:rPr lang="en-US" sz="2400" dirty="0"/>
              <a:t>: Deep learning on point sets for 3d classification and </a:t>
            </a:r>
            <a:r>
              <a:rPr lang="en-US" sz="2400" dirty="0" err="1"/>
              <a:t>segmentation.CoRR</a:t>
            </a:r>
            <a:r>
              <a:rPr lang="en-US" sz="2400" dirty="0"/>
              <a:t>, abs/1612.00593, 2016. </a:t>
            </a:r>
            <a:r>
              <a:rPr lang="en-US" sz="2400" dirty="0" err="1"/>
              <a:t>URLhttp</a:t>
            </a:r>
            <a:r>
              <a:rPr lang="en-US" sz="2400" dirty="0"/>
              <a:t>://</a:t>
            </a:r>
            <a:r>
              <a:rPr lang="en-US" sz="2400" dirty="0" err="1"/>
              <a:t>arxiv.org</a:t>
            </a:r>
            <a:r>
              <a:rPr lang="en-US" sz="2400" dirty="0"/>
              <a:t>/abs/1612.00593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A347F-5EC8-1F47-96A2-A67CAB41B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1738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90A4A-3757-8441-BA5B-EE62631C0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7" y="1600201"/>
            <a:ext cx="8229600" cy="17403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E69A1D-74E2-F541-9C86-7B535F1DD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743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87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Why?</a:t>
            </a:r>
          </a:p>
          <a:p>
            <a:pPr lvl="1"/>
            <a:r>
              <a:rPr lang="en-US" sz="2000" dirty="0"/>
              <a:t>Point cloud are used in a variety of applications including robotics and self driving cars with the data generated from RGB-D(</a:t>
            </a:r>
            <a:r>
              <a:rPr lang="en-US" sz="2000" dirty="0" err="1"/>
              <a:t>epth</a:t>
            </a:r>
            <a:r>
              <a:rPr lang="en-US" sz="2000" dirty="0"/>
              <a:t>) or stereo cameras, and LiDAR</a:t>
            </a:r>
          </a:p>
          <a:p>
            <a:pPr lvl="1"/>
            <a:r>
              <a:rPr lang="en-US" sz="2000" dirty="0"/>
              <a:t>Developing lightweight deep learning implementations that consume point cloud data will be useful for autonomous systems in performing segmentation and classification.</a:t>
            </a:r>
          </a:p>
          <a:p>
            <a:r>
              <a:rPr lang="en-US" sz="2400" dirty="0"/>
              <a:t>Goals</a:t>
            </a:r>
          </a:p>
          <a:p>
            <a:pPr lvl="1"/>
            <a:r>
              <a:rPr lang="en-US" sz="2000" dirty="0"/>
              <a:t>Implement </a:t>
            </a:r>
            <a:r>
              <a:rPr lang="en-US" sz="2000" dirty="0" err="1"/>
              <a:t>PointNet</a:t>
            </a:r>
            <a:r>
              <a:rPr lang="en-US" sz="2000" dirty="0"/>
              <a:t> in </a:t>
            </a:r>
            <a:r>
              <a:rPr lang="en-US" sz="2000" dirty="0" err="1"/>
              <a:t>PyTorch</a:t>
            </a:r>
            <a:endParaRPr lang="en-US" sz="2000" dirty="0"/>
          </a:p>
          <a:p>
            <a:pPr lvl="1"/>
            <a:r>
              <a:rPr lang="en-US" sz="2000" dirty="0"/>
              <a:t>Achieve similar accuracy as paper with </a:t>
            </a:r>
            <a:r>
              <a:rPr lang="en-US" sz="2000" dirty="0" err="1"/>
              <a:t>ShapeNet</a:t>
            </a:r>
            <a:r>
              <a:rPr lang="en-US" sz="2000" dirty="0"/>
              <a:t> Dataset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Given a collection of points in       : </a:t>
            </a:r>
          </a:p>
          <a:p>
            <a:pPr lvl="1"/>
            <a:r>
              <a:rPr lang="en-US" sz="2000" dirty="0"/>
              <a:t>Unordered: Set of points without specific order. Given N points the network needs to be invariant to N! permutations</a:t>
            </a:r>
          </a:p>
          <a:p>
            <a:pPr lvl="1"/>
            <a:r>
              <a:rPr lang="en-US" sz="2000" dirty="0"/>
              <a:t>Interaction among points: points are not isolated and neighboring points form a meaningful subset.</a:t>
            </a:r>
          </a:p>
          <a:p>
            <a:pPr lvl="1"/>
            <a:r>
              <a:rPr lang="en-US" sz="2000" dirty="0"/>
              <a:t>Invariance under transformation: rotating and translating all points together should not modify the global point cloud category nor the segmentation of points.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E18C9-851F-D54F-BAE8-7F09F949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9546"/>
            <a:ext cx="546225" cy="3901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Properties of Point Sets</a:t>
            </a:r>
          </a:p>
        </p:txBody>
      </p:sp>
    </p:spTree>
    <p:extLst>
      <p:ext uri="{BB962C8B-B14F-4D97-AF65-F5344CB8AC3E}">
        <p14:creationId xmlns:p14="http://schemas.microsoft.com/office/powerpoint/2010/main" val="119923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046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Inputs: Point clouds in </a:t>
            </a:r>
          </a:p>
          <a:p>
            <a:r>
              <a:rPr lang="en-US" sz="2400" dirty="0"/>
              <a:t>Outputs: class labels for entire input or per point segment/part label for each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Architecture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03" y="3082124"/>
            <a:ext cx="8231997" cy="304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45D04-83E7-C142-A877-C5D0943305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62399" y="1676400"/>
            <a:ext cx="324308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Mini-</a:t>
            </a:r>
            <a:r>
              <a:rPr lang="en-US" sz="2400" dirty="0" err="1"/>
              <a:t>PointNets</a:t>
            </a:r>
            <a:r>
              <a:rPr lang="en-US" sz="2400" dirty="0"/>
              <a:t>: Used for alignment/transformation for input points and features</a:t>
            </a:r>
          </a:p>
          <a:p>
            <a:r>
              <a:rPr lang="en-US" sz="2400" dirty="0"/>
              <a:t>Output Initialized as 3x3 and 64x64 identity matrix respectively</a:t>
            </a:r>
          </a:p>
          <a:p>
            <a:r>
              <a:rPr lang="en-US" sz="2400" dirty="0"/>
              <a:t>Why: to make input invariant to input permutation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Transform’s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733798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2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12413</TotalTime>
  <Words>935</Words>
  <Application>Microsoft Macintosh PowerPoint</Application>
  <PresentationFormat>On-screen Show (4:3)</PresentationFormat>
  <Paragraphs>149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Agenda</vt:lpstr>
      <vt:lpstr>Agenda</vt:lpstr>
      <vt:lpstr>Introduction</vt:lpstr>
      <vt:lpstr>Motivation</vt:lpstr>
      <vt:lpstr>Properties of Point Sets</vt:lpstr>
      <vt:lpstr>Agenda</vt:lpstr>
      <vt:lpstr>Implementation: Architecture Overview</vt:lpstr>
      <vt:lpstr>Implementation: Transform’s</vt:lpstr>
      <vt:lpstr>Implementation: Detials</vt:lpstr>
      <vt:lpstr>Claims</vt:lpstr>
      <vt:lpstr>Our Dataset</vt:lpstr>
      <vt:lpstr>Agenda</vt:lpstr>
      <vt:lpstr>Results</vt:lpstr>
      <vt:lpstr>Results: Part Segmentation</vt:lpstr>
      <vt:lpstr>Agenda</vt:lpstr>
      <vt:lpstr>Differences and Improvements</vt:lpstr>
      <vt:lpstr>Agenda</vt:lpstr>
      <vt:lpstr>Challenges</vt:lpstr>
      <vt:lpstr>Agenda</vt:lpstr>
      <vt:lpstr>Contributions</vt:lpstr>
      <vt:lpstr>Thanks!</vt:lpstr>
      <vt:lpstr>References</vt:lpstr>
      <vt:lpstr>Backup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246</cp:revision>
  <dcterms:created xsi:type="dcterms:W3CDTF">2010-04-13T14:21:50Z</dcterms:created>
  <dcterms:modified xsi:type="dcterms:W3CDTF">2020-04-22T06:30:05Z</dcterms:modified>
</cp:coreProperties>
</file>