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8"/>
  </p:notesMasterIdLst>
  <p:sldIdLst>
    <p:sldId id="266" r:id="rId2"/>
    <p:sldId id="289" r:id="rId3"/>
    <p:sldId id="314" r:id="rId4"/>
    <p:sldId id="287" r:id="rId5"/>
    <p:sldId id="288" r:id="rId6"/>
    <p:sldId id="296" r:id="rId7"/>
    <p:sldId id="317" r:id="rId8"/>
    <p:sldId id="290" r:id="rId9"/>
    <p:sldId id="302" r:id="rId10"/>
    <p:sldId id="303" r:id="rId11"/>
    <p:sldId id="297" r:id="rId12"/>
    <p:sldId id="300" r:id="rId13"/>
    <p:sldId id="298" r:id="rId14"/>
    <p:sldId id="299" r:id="rId15"/>
    <p:sldId id="318" r:id="rId16"/>
    <p:sldId id="313" r:id="rId17"/>
    <p:sldId id="292" r:id="rId18"/>
    <p:sldId id="312" r:id="rId19"/>
    <p:sldId id="293" r:id="rId20"/>
    <p:sldId id="311" r:id="rId21"/>
    <p:sldId id="291" r:id="rId22"/>
    <p:sldId id="310" r:id="rId23"/>
    <p:sldId id="294" r:id="rId24"/>
    <p:sldId id="283" r:id="rId25"/>
    <p:sldId id="301" r:id="rId26"/>
    <p:sldId id="295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odges" initials="MH" lastIdx="1" clrIdx="0">
    <p:extLst>
      <p:ext uri="{19B8F6BF-5375-455C-9EA6-DF929625EA0E}">
        <p15:presenceInfo xmlns:p15="http://schemas.microsoft.com/office/powerpoint/2012/main" userId="1cda3ece40fec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/>
    <p:restoredTop sz="82290"/>
  </p:normalViewPr>
  <p:slideViewPr>
    <p:cSldViewPr>
      <p:cViewPr varScale="1">
        <p:scale>
          <a:sx n="107" d="100"/>
          <a:sy n="107" d="100"/>
        </p:scale>
        <p:origin x="22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Gyanshankar Shukla" userId="c8504f46-01ca-4795-a678-7694574c28db" providerId="ADAL" clId="{CA758B71-6C83-41CB-926B-B285C506833C}"/>
    <pc:docChg chg="modSld">
      <pc:chgData name="Rishabh Gyanshankar Shukla" userId="c8504f46-01ca-4795-a678-7694574c28db" providerId="ADAL" clId="{CA758B71-6C83-41CB-926B-B285C506833C}" dt="2020-03-19T23:00:32.104" v="742" actId="20577"/>
      <pc:docMkLst>
        <pc:docMk/>
      </pc:docMkLst>
      <pc:sldChg chg="modSp">
        <pc:chgData name="Rishabh Gyanshankar Shukla" userId="c8504f46-01ca-4795-a678-7694574c28db" providerId="ADAL" clId="{CA758B71-6C83-41CB-926B-B285C506833C}" dt="2020-03-19T23:00:32.104" v="742" actId="20577"/>
        <pc:sldMkLst>
          <pc:docMk/>
          <pc:sldMk cId="3319945005" sldId="289"/>
        </pc:sldMkLst>
        <pc:spChg chg="mod">
          <ac:chgData name="Rishabh Gyanshankar Shukla" userId="c8504f46-01ca-4795-a678-7694574c28db" providerId="ADAL" clId="{CA758B71-6C83-41CB-926B-B285C506833C}" dt="2020-03-19T23:00:32.104" v="742" actId="20577"/>
          <ac:spMkLst>
            <pc:docMk/>
            <pc:sldMk cId="3319945005" sldId="289"/>
            <ac:spMk id="4" creationId="{44B6E5FD-B9B9-C249-AD24-19C0CC13A246}"/>
          </ac:spMkLst>
        </pc:spChg>
      </pc:sldChg>
      <pc:sldChg chg="modSp">
        <pc:chgData name="Rishabh Gyanshankar Shukla" userId="c8504f46-01ca-4795-a678-7694574c28db" providerId="ADAL" clId="{CA758B71-6C83-41CB-926B-B285C506833C}" dt="2020-03-19T22:57:59.305" v="461" actId="20577"/>
        <pc:sldMkLst>
          <pc:docMk/>
          <pc:sldMk cId="1307660365" sldId="290"/>
        </pc:sldMkLst>
        <pc:spChg chg="mod">
          <ac:chgData name="Rishabh Gyanshankar Shukla" userId="c8504f46-01ca-4795-a678-7694574c28db" providerId="ADAL" clId="{CA758B71-6C83-41CB-926B-B285C506833C}" dt="2020-03-19T22:57:59.305" v="461" actId="20577"/>
          <ac:spMkLst>
            <pc:docMk/>
            <pc:sldMk cId="1307660365" sldId="290"/>
            <ac:spMk id="4" creationId="{44B6E5FD-B9B9-C249-AD24-19C0CC13A2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E610-DBB5-964A-A213-D459E280544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3F82-566A-6B45-B3F8-F4D88BD07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drawing cartoon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4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for reference while developing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7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R^n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Choices for input invariance: Sort list (doesn’t scale and bad with </a:t>
            </a:r>
            <a:r>
              <a:rPr lang="en-US" dirty="0" err="1"/>
              <a:t>pertubations</a:t>
            </a:r>
            <a:r>
              <a:rPr lang="en-US" dirty="0"/>
              <a:t>), Use RNN (doesn’t scale)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Net: Chang et al.,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ShapeNet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Information-Rich 3D Model Repository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arXiv:1512.03012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CD-4F8B-4B48-9E45-7BE49B25A9C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838B2-ED49-4F37-926C-9F0923DA38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1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BC91-77BF-42E8-B7E4-AB4186B2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79E35-9C39-41A3-B9D2-5278FD6D8DDC}" type="datetimeFigureOut">
              <a:rPr lang="en-US" altLang="en-US"/>
              <a:pPr/>
              <a:t>4/20/20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0218-395C-4BC4-B43A-B585E6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1BA2-CCBD-457B-9B05-F98F219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B81ED-3BEC-4331-9E61-BB4BE3745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7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407B140B-5E02-4634-A971-B1CB72FFF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D9647CFA-E465-44F2-AAEA-42E3E9C8E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C0AC-7BA1-40E8-9217-F3D775BC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458AF3-BD15-4BFB-A60F-262C4444305D}" type="datetimeFigureOut">
              <a:rPr lang="en-US" altLang="en-US"/>
              <a:pPr/>
              <a:t>4/20/20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FEB-3BE8-4963-8FBC-12A66FD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688C-C791-46BA-A83A-A3E9FD1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5C610-A985-4ABA-9DF2-4194A4D02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5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BAB5-7BB1-4569-85C1-91C4DD30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E1B3A-F39C-4D4C-AF0D-7BF0EBF1902C}" type="datetimeFigureOut">
              <a:rPr lang="en-US" altLang="en-US"/>
              <a:pPr/>
              <a:t>4/20/20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A002-E0E9-4825-B186-82ABF229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22AB-2EE5-4E88-A040-E3EFCAA1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6EBE9-818D-499D-B126-9456D068C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4FE67-3B9F-4278-AA19-B1F0476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B6960-3233-4EAA-8FC5-02B034967A69}" type="datetimeFigureOut">
              <a:rPr lang="en-US" altLang="en-US"/>
              <a:pPr/>
              <a:t>4/20/20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F56387-5E71-48B4-B610-E35C9E1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58D815-C0E9-4197-BCA7-BFBE6D2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0912-9E13-40C5-813E-27738358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6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BA7873-3945-4BA2-B51E-2846917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7BA0A-8D26-4FB9-BFB6-61C76F975855}" type="datetimeFigureOut">
              <a:rPr lang="en-US" altLang="en-US"/>
              <a:pPr/>
              <a:t>4/20/20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BD0143-C42B-4D30-B19F-2362F08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3DA503-394D-4846-82C0-3A291D5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ED6E6-9CF7-4C73-A59C-D180B7D34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8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692D7F-0230-4202-96EE-17DC4DC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C124E-09A9-42FF-9A8C-8BCA62660993}" type="datetimeFigureOut">
              <a:rPr lang="en-US" altLang="en-US"/>
              <a:pPr/>
              <a:t>4/20/20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36F492-966E-4D32-8CA5-EDD4A9E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CC44DE-805B-4618-A3B1-22A278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B7EF9-B024-485B-86A5-4B92A7C75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1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A1D7630-A95C-42ED-B06F-178C43FF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03E2A-D4C0-49FB-A4B7-C3A8CF9033CC}" type="datetimeFigureOut">
              <a:rPr lang="en-US" altLang="en-US"/>
              <a:pPr/>
              <a:t>4/20/20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A6822-E455-4161-8ECD-A16302E8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F4E8E4-87A8-4E52-8244-E90EF61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78324-9EB9-4663-AEF5-36811D974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2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209C7B-1385-4974-AB47-702B6BC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C8D68-1076-49DE-A007-41D011960D8A}" type="datetimeFigureOut">
              <a:rPr lang="en-US" altLang="en-US"/>
              <a:pPr/>
              <a:t>4/20/20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61412A-B6B2-4CFC-B1B2-C11DA33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0FBD12-8B93-47DB-AF3D-B88049B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8B978-1B57-4D55-9D87-728961B91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5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1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C584F5-AB67-4446-8377-CC88F2F0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9DDD0-ED68-4B58-8EE7-EAAD76738E86}" type="datetimeFigureOut">
              <a:rPr lang="en-US" altLang="en-US"/>
              <a:pPr/>
              <a:t>4/20/20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F32921-EBC9-44BE-8EE9-0D8DD57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F87F84-0180-469C-B76B-8BBEDA8B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33AE3-8DAF-42E5-87B9-8B81C76DD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0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899975B3-08D1-41FF-978A-9CF29245F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2BAE-7A72-459D-9DD3-EA68D557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3985E2-B91B-43B4-A7C6-C571D16267EB}" type="datetimeFigureOut">
              <a:rPr lang="en-US" altLang="en-US"/>
              <a:pPr/>
              <a:t>4/20/20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E74B-9ED1-434A-AC28-1D181E57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F979-2091-42C9-B07A-FD1B52F6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0A11AC2-B71D-447D-83F2-82D24F65E2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75C70E46-1919-48E2-86BA-C20258B5AF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4A50EC3E-4921-4C78-8864-C141D263C8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D4260-2E29-4C4B-8952-65745E37FB88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856E5-70A5-B241-8661-CAD9A274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err="1"/>
              <a:t>PointNet</a:t>
            </a:r>
            <a:r>
              <a:rPr lang="en-US" b="0" cap="none" dirty="0"/>
              <a:t>: </a:t>
            </a:r>
            <a:r>
              <a:rPr lang="en-US" b="0" dirty="0"/>
              <a:t>3D Classification and Segmentation </a:t>
            </a:r>
            <a:br>
              <a:rPr lang="en-US" dirty="0"/>
            </a:br>
            <a:endParaRPr lang="en-US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5AE58-0415-8642-952D-962671795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Hodges, Rishabh Shukla</a:t>
            </a:r>
          </a:p>
        </p:txBody>
      </p:sp>
    </p:spTree>
    <p:extLst>
      <p:ext uri="{BB962C8B-B14F-4D97-AF65-F5344CB8AC3E}">
        <p14:creationId xmlns:p14="http://schemas.microsoft.com/office/powerpoint/2010/main" val="20402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Details on Feature Transform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Feature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9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C0B968-16D7-774F-BDA9-798854AD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learns set of optimization functions/criteria that select interesting or informative points of the point cloud and encode the reason for their selection</a:t>
            </a:r>
          </a:p>
          <a:p>
            <a:r>
              <a:rPr lang="en-US" sz="2400" dirty="0"/>
              <a:t>Fully connected layers of the network aggregate learnt optimal values into the global descriptor for entire shape (shape classification) or are used to predict per point labels (shape segmentation)</a:t>
            </a:r>
          </a:p>
          <a:p>
            <a:r>
              <a:rPr lang="en-US" sz="2400" dirty="0"/>
              <a:t>Easy to add transformations as each point transforms independently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2F2D3-E3A0-B946-80FE-7226BA04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427745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09349-8E05-9E46-9BD3-FCDC6535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Symmetry Function for Unordered Input:</a:t>
            </a:r>
          </a:p>
          <a:p>
            <a:pPr lvl="1"/>
            <a:r>
              <a:rPr lang="en-US" sz="2400" dirty="0"/>
              <a:t>For invariance to input permutation</a:t>
            </a:r>
          </a:p>
          <a:p>
            <a:pPr lvl="1"/>
            <a:r>
              <a:rPr lang="en-US" sz="2400" dirty="0"/>
              <a:t>Aggregate each input into a vector that is invariant to input order by using + and * operators.</a:t>
            </a:r>
          </a:p>
          <a:p>
            <a:r>
              <a:rPr lang="en-US" sz="2800" dirty="0"/>
              <a:t>Local and Global Information Aggregation:</a:t>
            </a:r>
          </a:p>
          <a:p>
            <a:pPr lvl="1"/>
            <a:r>
              <a:rPr lang="en-US" sz="2400" dirty="0"/>
              <a:t>Used for segmentation</a:t>
            </a:r>
          </a:p>
          <a:p>
            <a:r>
              <a:rPr lang="en-US" sz="2800" dirty="0"/>
              <a:t>Joint Alignment Network:</a:t>
            </a:r>
          </a:p>
          <a:p>
            <a:pPr lvl="1"/>
            <a:r>
              <a:rPr lang="en-US" sz="2400" dirty="0"/>
              <a:t>Used for segmentation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88197-5490-FF4F-957B-D2F2697C2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393547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8649D-E7F8-4547-A47A-A1ADE054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can approximate any set of function that is continuous</a:t>
            </a:r>
          </a:p>
          <a:p>
            <a:r>
              <a:rPr lang="en-US" sz="2400" dirty="0"/>
              <a:t>Network learns to summarize an input point cloud by a sparse set of key points aka the skeleton of the object</a:t>
            </a:r>
          </a:p>
          <a:p>
            <a:r>
              <a:rPr lang="en-US" sz="2400" dirty="0"/>
              <a:t>Robust to small perturbation of input points as well as corruption to outliers and missing data</a:t>
            </a:r>
          </a:p>
          <a:p>
            <a:r>
              <a:rPr lang="en-US" sz="2400" dirty="0"/>
              <a:t>Fast training time due to less voluminous data compared to voxel grids or collection of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C2044-F81A-5847-A601-568DC3282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8568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15DEB-18A4-4F4D-9A65-E47EF883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257800" cy="4525963"/>
          </a:xfrm>
        </p:spPr>
        <p:txBody>
          <a:bodyPr/>
          <a:lstStyle/>
          <a:p>
            <a:r>
              <a:rPr lang="en-US" sz="2400" dirty="0"/>
              <a:t>Stanford </a:t>
            </a:r>
            <a:r>
              <a:rPr lang="en-US" sz="2400" dirty="0" err="1"/>
              <a:t>ShapeNet</a:t>
            </a:r>
            <a:r>
              <a:rPr lang="en-US" sz="2400" dirty="0"/>
              <a:t>: Reconstruction and Segmentation</a:t>
            </a:r>
          </a:p>
          <a:p>
            <a:pPr lvl="1"/>
            <a:r>
              <a:rPr lang="en-US" sz="2000" dirty="0"/>
              <a:t>17,000 models from 16 shape categories</a:t>
            </a:r>
          </a:p>
          <a:p>
            <a:pPr lvl="1"/>
            <a:r>
              <a:rPr lang="en-US" sz="2000" dirty="0"/>
              <a:t>Each category has 2 to 6 parts with 50 different parts annotated in total.</a:t>
            </a:r>
          </a:p>
          <a:p>
            <a:pPr lvl="1"/>
            <a:r>
              <a:rPr lang="en-US" sz="2000" dirty="0"/>
              <a:t>Point Cloud shapes generated from uniformly sampled 3D surfaces.</a:t>
            </a:r>
          </a:p>
          <a:p>
            <a:pPr lvl="1"/>
            <a:r>
              <a:rPr lang="en-US" sz="2000" dirty="0"/>
              <a:t>Shapes: Airplane, Bag, Cap, Chair, Earphone, Guitar, Knife, Lamp, Laptop, Motorbike, Mug, Pistol, Rocket, Skateboard,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3BE45-F1C0-2B44-AA23-C74405770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D339E-6EF1-7442-9A61-F703553B5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1371600"/>
            <a:ext cx="3556000" cy="180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03C963-D388-2D41-A021-64239034A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0" y="3164114"/>
            <a:ext cx="3556000" cy="1303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F81C38-3B30-6549-8690-B49F43716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0" y="4467981"/>
            <a:ext cx="3556000" cy="12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6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BB177D-ED51-6B46-8C53-D96EC88A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15A9D5-85A5-1341-8DB6-579275175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Dataset: Lyft</a:t>
            </a:r>
          </a:p>
        </p:txBody>
      </p:sp>
    </p:spTree>
    <p:extLst>
      <p:ext uri="{BB962C8B-B14F-4D97-AF65-F5344CB8AC3E}">
        <p14:creationId xmlns:p14="http://schemas.microsoft.com/office/powerpoint/2010/main" val="258839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/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Specifications from Blackboard</a:t>
            </a:r>
          </a:p>
        </p:txBody>
      </p:sp>
    </p:spTree>
    <p:extLst>
      <p:ext uri="{BB962C8B-B14F-4D97-AF65-F5344CB8AC3E}">
        <p14:creationId xmlns:p14="http://schemas.microsoft.com/office/powerpoint/2010/main" val="109970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compared to baseline</a:t>
            </a:r>
          </a:p>
          <a:p>
            <a:r>
              <a:rPr lang="en-US" sz="2400" dirty="0"/>
              <a:t>Training times</a:t>
            </a:r>
          </a:p>
          <a:p>
            <a:r>
              <a:rPr lang="en-US" sz="2400" dirty="0"/>
              <a:t>Picture of results and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015CF-F241-E043-A1E4-984B3F9A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81695"/>
            <a:ext cx="6146800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C82F7-CD55-2D42-92C7-B1034AD4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86" y="1577182"/>
            <a:ext cx="2213822" cy="39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5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  <a:endParaRPr lang="en-US" sz="2400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Specifications from Blackboard</a:t>
            </a:r>
          </a:p>
        </p:txBody>
      </p:sp>
    </p:spTree>
    <p:extLst>
      <p:ext uri="{BB962C8B-B14F-4D97-AF65-F5344CB8AC3E}">
        <p14:creationId xmlns:p14="http://schemas.microsoft.com/office/powerpoint/2010/main" val="374124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65ABD-7C47-8845-8A91-83627BE1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CADA3-B0FF-FB4A-AE2B-06CE1F5F1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Differences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8134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Detailed Implementation</a:t>
            </a:r>
          </a:p>
          <a:p>
            <a:r>
              <a:rPr lang="en-US" sz="2400" dirty="0"/>
              <a:t>Results. Do they match expectations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/>
              <a:t>Challenges met and solutions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180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/>
              <a:t>Challenges met and solutions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8560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(</a:t>
            </a:r>
            <a:r>
              <a:rPr lang="en-US" sz="2400" dirty="0" err="1"/>
              <a:t>ShapeNet</a:t>
            </a:r>
            <a:r>
              <a:rPr lang="en-US" sz="2400" dirty="0"/>
              <a:t>):</a:t>
            </a:r>
          </a:p>
          <a:p>
            <a:pPr lvl="1"/>
            <a:r>
              <a:rPr lang="en-US" sz="2000" dirty="0"/>
              <a:t>Point clouds do not have equal number of points: Solved via sampling with replacement</a:t>
            </a:r>
          </a:p>
          <a:p>
            <a:pPr lvl="1"/>
            <a:r>
              <a:rPr lang="en-US" sz="2000" dirty="0"/>
              <a:t>Uneven data distribution (e.g. test set has 341 airplane </a:t>
            </a:r>
            <a:r>
              <a:rPr lang="en-US" sz="2000" dirty="0" err="1"/>
              <a:t>pointclouds</a:t>
            </a:r>
            <a:r>
              <a:rPr lang="en-US" sz="2000" dirty="0"/>
              <a:t> and 15 bag and earphone </a:t>
            </a:r>
            <a:r>
              <a:rPr lang="en-US" sz="2000" dirty="0" err="1"/>
              <a:t>pointclouds</a:t>
            </a:r>
            <a:r>
              <a:rPr lang="en-US" sz="2000" dirty="0"/>
              <a:t>): Solved via TODO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57729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2390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56B35-0E75-194D-BF65-A1437CE1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 Building – Michael and Rishabh</a:t>
            </a:r>
          </a:p>
          <a:p>
            <a:pPr lvl="1"/>
            <a:r>
              <a:rPr lang="en-US" sz="2000" dirty="0"/>
              <a:t>Classification</a:t>
            </a:r>
          </a:p>
          <a:p>
            <a:pPr lvl="1"/>
            <a:r>
              <a:rPr lang="en-US" sz="2000" dirty="0"/>
              <a:t>Segmentation</a:t>
            </a:r>
          </a:p>
          <a:p>
            <a:r>
              <a:rPr lang="en-US" sz="2400" dirty="0"/>
              <a:t>Data Loading – Michael and Rishabh</a:t>
            </a:r>
          </a:p>
          <a:p>
            <a:r>
              <a:rPr lang="en-US" sz="2400" dirty="0"/>
              <a:t>Visualization – Michael </a:t>
            </a:r>
          </a:p>
          <a:p>
            <a:r>
              <a:rPr lang="en-US" sz="2400" dirty="0"/>
              <a:t>Training – Michael</a:t>
            </a:r>
          </a:p>
          <a:p>
            <a:r>
              <a:rPr lang="en-US" sz="2400" dirty="0"/>
              <a:t>Testing – Rishabh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071BF-C260-494A-B76E-5BD9CB735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2682010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D128D-3AEC-E245-AB44-8B543DFE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C70FF-ED0F-F640-8861-E67E7679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2572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34AD8D-B623-C149-9DE4-E4F0B45A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Qi, C. R., </a:t>
            </a:r>
            <a:r>
              <a:rPr lang="en-US" sz="2400" dirty="0" err="1"/>
              <a:t>Su</a:t>
            </a:r>
            <a:r>
              <a:rPr lang="en-US" sz="2400" dirty="0"/>
              <a:t>, H., Mo, K., and </a:t>
            </a:r>
            <a:r>
              <a:rPr lang="en-US" sz="2400" dirty="0" err="1"/>
              <a:t>Guibas</a:t>
            </a:r>
            <a:r>
              <a:rPr lang="en-US" sz="2400" dirty="0"/>
              <a:t>, L. J. </a:t>
            </a:r>
            <a:r>
              <a:rPr lang="en-US" sz="2400" dirty="0" err="1"/>
              <a:t>Pointnet</a:t>
            </a:r>
            <a:r>
              <a:rPr lang="en-US" sz="2400" dirty="0"/>
              <a:t>: Deep learning on point sets for 3d classification and </a:t>
            </a:r>
            <a:r>
              <a:rPr lang="en-US" sz="2400" dirty="0" err="1"/>
              <a:t>segmentation.CoRR</a:t>
            </a:r>
            <a:r>
              <a:rPr lang="en-US" sz="2400" dirty="0"/>
              <a:t>, abs/1612.00593, 2016. </a:t>
            </a:r>
            <a:r>
              <a:rPr lang="en-US" sz="2400" dirty="0" err="1"/>
              <a:t>URLhttp</a:t>
            </a:r>
            <a:r>
              <a:rPr lang="en-US" sz="2400" dirty="0"/>
              <a:t>://</a:t>
            </a:r>
            <a:r>
              <a:rPr lang="en-US" sz="2400" dirty="0" err="1"/>
              <a:t>arxiv.org</a:t>
            </a:r>
            <a:r>
              <a:rPr lang="en-US" sz="2400" dirty="0"/>
              <a:t>/abs/1612.00593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6A347F-5EC8-1F47-96A2-A67CAB41B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17387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B3021-A81C-9647-A55D-7D16F5CC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69A1D-74E2-F541-9C86-7B535F1DD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2743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787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768"/>
            <a:ext cx="8229600" cy="4525963"/>
          </a:xfrm>
        </p:spPr>
        <p:txBody>
          <a:bodyPr/>
          <a:lstStyle/>
          <a:p>
            <a:r>
              <a:rPr lang="en-US" sz="2400" dirty="0"/>
              <a:t>Point clouds are an important way of representing geometric data by a collection of points in  </a:t>
            </a:r>
            <a:endParaRPr lang="en-US" sz="2400" b="0" dirty="0"/>
          </a:p>
          <a:p>
            <a:r>
              <a:rPr lang="en-US" sz="2400" dirty="0"/>
              <a:t>Traditional methods transform these points into voxel grids or a collection of images that makes the data take up more volume.</a:t>
            </a:r>
          </a:p>
          <a:p>
            <a:r>
              <a:rPr lang="en-US" sz="2400" dirty="0" err="1"/>
              <a:t>PointNet</a:t>
            </a:r>
            <a:r>
              <a:rPr lang="en-US" sz="2400" dirty="0"/>
              <a:t> avoids this transformation and can still perform at state of the art levels with classification, part segmentation, and Semantic Segmentation   </a:t>
            </a:r>
          </a:p>
          <a:p>
            <a:pPr marL="0" indent="0">
              <a:buNone/>
            </a:pPr>
            <a:r>
              <a:rPr lang="en-US" sz="2400" b="0" dirty="0"/>
              <a:t>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C0E00-F484-5E40-80CD-12E2D9C7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2" y="4544788"/>
            <a:ext cx="4876800" cy="215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4F67E-13D6-1240-8B52-131D1D4D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52" y="4876800"/>
            <a:ext cx="3950272" cy="181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9FDEC-94B6-534F-974B-6CAE846CBF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53200" y="1856841"/>
            <a:ext cx="324307" cy="2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Why?</a:t>
            </a:r>
          </a:p>
          <a:p>
            <a:pPr lvl="1"/>
            <a:r>
              <a:rPr lang="en-US" sz="2000" dirty="0"/>
              <a:t>Point cloud are used in a variety of applications including robotics and self driving cars with the data generated from RGB-D(</a:t>
            </a:r>
            <a:r>
              <a:rPr lang="en-US" sz="2000" dirty="0" err="1"/>
              <a:t>epth</a:t>
            </a:r>
            <a:r>
              <a:rPr lang="en-US" sz="2000" dirty="0"/>
              <a:t>), Stereo, and LiDAR</a:t>
            </a:r>
          </a:p>
          <a:p>
            <a:pPr lvl="1"/>
            <a:r>
              <a:rPr lang="en-US" sz="2000" dirty="0"/>
              <a:t>Developing lightweight deep learning implementations that consume point cloud data will be useful for autonomous systems in performing segmentation and classification.</a:t>
            </a:r>
          </a:p>
          <a:p>
            <a:r>
              <a:rPr lang="en-US" sz="2400" dirty="0"/>
              <a:t>Goals</a:t>
            </a:r>
          </a:p>
          <a:p>
            <a:pPr lvl="1"/>
            <a:r>
              <a:rPr lang="en-US" sz="2000" dirty="0"/>
              <a:t>Implement </a:t>
            </a:r>
            <a:r>
              <a:rPr lang="en-US" sz="2000" dirty="0" err="1"/>
              <a:t>PointNet</a:t>
            </a:r>
            <a:r>
              <a:rPr lang="en-US" sz="2000" dirty="0"/>
              <a:t> in </a:t>
            </a:r>
            <a:r>
              <a:rPr lang="en-US" sz="2000" dirty="0" err="1"/>
              <a:t>PyTorch</a:t>
            </a:r>
            <a:endParaRPr lang="en-US" sz="2000" dirty="0"/>
          </a:p>
          <a:p>
            <a:pPr lvl="1"/>
            <a:r>
              <a:rPr lang="en-US" sz="2000" dirty="0"/>
              <a:t>Achieve similar accuracy as paper with </a:t>
            </a:r>
            <a:r>
              <a:rPr lang="en-US" sz="2000" dirty="0" err="1"/>
              <a:t>ShapeNet</a:t>
            </a:r>
            <a:r>
              <a:rPr lang="en-US" sz="2000" dirty="0"/>
              <a:t> Dataset</a:t>
            </a:r>
          </a:p>
          <a:p>
            <a:pPr lvl="1"/>
            <a:r>
              <a:rPr lang="en-US" sz="2000" dirty="0"/>
              <a:t>Apply to Lyft dataset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065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Properties of Point Sets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Given a collection of points in </a:t>
            </a:r>
            <a:r>
              <a:rPr lang="en-US" sz="2400" dirty="0" err="1"/>
              <a:t>R^n</a:t>
            </a:r>
            <a:r>
              <a:rPr lang="en-US" sz="2400" dirty="0"/>
              <a:t>: </a:t>
            </a:r>
          </a:p>
          <a:p>
            <a:r>
              <a:rPr lang="en-US" sz="2400" dirty="0"/>
              <a:t>Unordered: Set of points without specific order. Given N points the network needs to be invariant to N! permutations</a:t>
            </a:r>
          </a:p>
          <a:p>
            <a:r>
              <a:rPr lang="en-US" sz="2400" dirty="0"/>
              <a:t>Interaction among points: points are not isolated and neighboring points form a meaningful subset.</a:t>
            </a:r>
          </a:p>
          <a:p>
            <a:r>
              <a:rPr lang="en-US" sz="2400" dirty="0"/>
              <a:t>Invariance under transformation: rotating and translating all points together should not modify the global point cloud category nor the segmentation of points.</a:t>
            </a:r>
          </a:p>
        </p:txBody>
      </p:sp>
    </p:spTree>
    <p:extLst>
      <p:ext uri="{BB962C8B-B14F-4D97-AF65-F5344CB8AC3E}">
        <p14:creationId xmlns:p14="http://schemas.microsoft.com/office/powerpoint/2010/main" val="119923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/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046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Inputs: Point clouds</a:t>
            </a:r>
          </a:p>
          <a:p>
            <a:r>
              <a:rPr lang="en-US" sz="2400" dirty="0"/>
              <a:t>Outputs: class labels for entire input or per point segment/part label for each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Architecture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3" y="3082124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Details on Input Transform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Input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32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133"/>
  <p:tag name="LATEXADDIN" val="\documentclass{article}&#10;\usepackage{amsmath}&#10;\usepackage{amsfonts}&#10;\pagestyle{empty}&#10;\begin{document}&#10;&#10;&#10;$\mathbb{R}^3$&#10;&#10;\end{document}"/>
  <p:tag name="IGUANATEXSIZE" val="24"/>
  <p:tag name="IGUANATEXCURSOR" val="65"/>
  <p:tag name="TRANSPARENCY" val="True"/>
  <p:tag name="FILENAME" val=""/>
  <p:tag name="LATEXENGINEID" val="0"/>
  <p:tag name="TEMPFOLDER" val="/private/var/folders/mv/sf5q90614b9_61ppmqlrt7f0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11852</TotalTime>
  <Words>911</Words>
  <Application>Microsoft Macintosh PowerPoint</Application>
  <PresentationFormat>On-screen Show (4:3)</PresentationFormat>
  <Paragraphs>143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</vt:lpstr>
      <vt:lpstr>Helvetica CE</vt:lpstr>
      <vt:lpstr>ITC New Baskerville Roman</vt:lpstr>
      <vt:lpstr>powerpoint_newNEU</vt:lpstr>
      <vt:lpstr>PointNet: 3D Classification and Segmentation  </vt:lpstr>
      <vt:lpstr>Agenda</vt:lpstr>
      <vt:lpstr>Agenda</vt:lpstr>
      <vt:lpstr>Introduction</vt:lpstr>
      <vt:lpstr>Motivation</vt:lpstr>
      <vt:lpstr>Properties of Point Sets</vt:lpstr>
      <vt:lpstr>Agenda</vt:lpstr>
      <vt:lpstr>Implementation: Architecture Overview</vt:lpstr>
      <vt:lpstr>Implementation: Input Transform</vt:lpstr>
      <vt:lpstr>Implementation: Feature Transform</vt:lpstr>
      <vt:lpstr>Implementation: Overview</vt:lpstr>
      <vt:lpstr>Implementation: Overview</vt:lpstr>
      <vt:lpstr>Benefits</vt:lpstr>
      <vt:lpstr>Our Dataset</vt:lpstr>
      <vt:lpstr>Our Dataset: Lyft</vt:lpstr>
      <vt:lpstr>Specifications from Blackboard</vt:lpstr>
      <vt:lpstr>Results</vt:lpstr>
      <vt:lpstr>Specifications from Blackboard</vt:lpstr>
      <vt:lpstr>Differences and Improvements</vt:lpstr>
      <vt:lpstr>Agenda</vt:lpstr>
      <vt:lpstr>Challenges</vt:lpstr>
      <vt:lpstr>Agenda</vt:lpstr>
      <vt:lpstr>Contributions</vt:lpstr>
      <vt:lpstr>Thanks!</vt:lpstr>
      <vt:lpstr>References</vt:lpstr>
      <vt:lpstr>Backup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Michael Hodges</cp:lastModifiedBy>
  <cp:revision>230</cp:revision>
  <dcterms:created xsi:type="dcterms:W3CDTF">2010-04-13T14:21:50Z</dcterms:created>
  <dcterms:modified xsi:type="dcterms:W3CDTF">2020-04-20T05:19:32Z</dcterms:modified>
</cp:coreProperties>
</file>