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57"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3E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855D69-FC44-4538-9D87-88B4D89AB357}" v="8" dt="2024-06-07T07:25:06.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47" autoAdjust="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hollins" userId="0d19a92c9aa19024" providerId="LiveId" clId="{F9855D69-FC44-4538-9D87-88B4D89AB357}"/>
    <pc:docChg chg="modSld">
      <pc:chgData name="michael hollins" userId="0d19a92c9aa19024" providerId="LiveId" clId="{F9855D69-FC44-4538-9D87-88B4D89AB357}" dt="2024-06-07T07:29:50.145" v="121" actId="20577"/>
      <pc:docMkLst>
        <pc:docMk/>
      </pc:docMkLst>
      <pc:sldChg chg="modSp mod modAnim">
        <pc:chgData name="michael hollins" userId="0d19a92c9aa19024" providerId="LiveId" clId="{F9855D69-FC44-4538-9D87-88B4D89AB357}" dt="2024-06-07T07:25:12.509" v="8" actId="1076"/>
        <pc:sldMkLst>
          <pc:docMk/>
          <pc:sldMk cId="1441901123" sldId="257"/>
        </pc:sldMkLst>
        <pc:spChg chg="mod">
          <ac:chgData name="michael hollins" userId="0d19a92c9aa19024" providerId="LiveId" clId="{F9855D69-FC44-4538-9D87-88B4D89AB357}" dt="2024-06-07T07:25:12.509" v="8" actId="1076"/>
          <ac:spMkLst>
            <pc:docMk/>
            <pc:sldMk cId="1441901123" sldId="257"/>
            <ac:spMk id="2" creationId="{7BE27AA9-EF27-E658-DC37-69B92F6E81FE}"/>
          </ac:spMkLst>
        </pc:spChg>
      </pc:sldChg>
      <pc:sldChg chg="modNotesTx">
        <pc:chgData name="michael hollins" userId="0d19a92c9aa19024" providerId="LiveId" clId="{F9855D69-FC44-4538-9D87-88B4D89AB357}" dt="2024-06-07T07:29:50.145" v="121" actId="20577"/>
        <pc:sldMkLst>
          <pc:docMk/>
          <pc:sldMk cId="2073675434"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E7EC7-5AD5-42D2-BE26-2A4ED0DCE3B2}" type="datetimeFigureOut">
              <a:rPr lang="en-GB" smtClean="0"/>
              <a:t>06/06/2024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4E0BE-0425-468A-8F95-A76C8BFFB7C3}" type="slidenum">
              <a:rPr lang="en-GB" smtClean="0"/>
              <a:t>‹#›</a:t>
            </a:fld>
            <a:endParaRPr lang="en-GB"/>
          </a:p>
        </p:txBody>
      </p:sp>
    </p:spTree>
    <p:extLst>
      <p:ext uri="{BB962C8B-B14F-4D97-AF65-F5344CB8AC3E}">
        <p14:creationId xmlns:p14="http://schemas.microsoft.com/office/powerpoint/2010/main" val="37487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sciencedirect.com/science/article/pii/S0140988321000347#bb0125"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sciencedirect.com/science/article/pii/S0140988321000347#bb0145" TargetMode="External"/><Relationship Id="rId5" Type="http://schemas.openxmlformats.org/officeDocument/2006/relationships/hyperlink" Target="https://www.sciencedirect.com/topics/engineering/square-regression" TargetMode="External"/><Relationship Id="rId4" Type="http://schemas.openxmlformats.org/officeDocument/2006/relationships/hyperlink" Target="https://www.sciencedirect.com/topics/economics-econometrics-and-finance/multivariate-regression"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F4E0BE-0425-468A-8F95-A76C8BFFB7C3}" type="slidenum">
              <a:rPr lang="en-GB" smtClean="0"/>
              <a:t>1</a:t>
            </a:fld>
            <a:endParaRPr lang="en-GB"/>
          </a:p>
        </p:txBody>
      </p:sp>
    </p:spTree>
    <p:extLst>
      <p:ext uri="{BB962C8B-B14F-4D97-AF65-F5344CB8AC3E}">
        <p14:creationId xmlns:p14="http://schemas.microsoft.com/office/powerpoint/2010/main" val="323317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https://climateactiontracker.org/global/cat-emissions-gaps/</a:t>
            </a:r>
          </a:p>
        </p:txBody>
      </p:sp>
      <p:sp>
        <p:nvSpPr>
          <p:cNvPr id="4" name="Slide Number Placeholder 3"/>
          <p:cNvSpPr>
            <a:spLocks noGrp="1"/>
          </p:cNvSpPr>
          <p:nvPr>
            <p:ph type="sldNum" sz="quarter" idx="5"/>
          </p:nvPr>
        </p:nvSpPr>
        <p:spPr/>
        <p:txBody>
          <a:bodyPr/>
          <a:lstStyle/>
          <a:p>
            <a:fld id="{C1F4E0BE-0425-468A-8F95-A76C8BFFB7C3}" type="slidenum">
              <a:rPr lang="en-GB" smtClean="0"/>
              <a:t>2</a:t>
            </a:fld>
            <a:endParaRPr lang="en-GB"/>
          </a:p>
        </p:txBody>
      </p:sp>
    </p:spTree>
    <p:extLst>
      <p:ext uri="{BB962C8B-B14F-4D97-AF65-F5344CB8AC3E}">
        <p14:creationId xmlns:p14="http://schemas.microsoft.com/office/powerpoint/2010/main" val="268577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Source: https://www.lseg.com/content/dam/ftse-russell/en_us/documents/research/solving-scope-3-conundrum.pdf</a:t>
            </a:r>
          </a:p>
          <a:p>
            <a:endParaRPr lang="en-GB" dirty="0"/>
          </a:p>
          <a:p>
            <a:r>
              <a:rPr lang="en-GB" dirty="0"/>
              <a:t>Note FTSE All-World Index represents over 4000 companies which are listed large/mid cap. </a:t>
            </a:r>
          </a:p>
        </p:txBody>
      </p:sp>
      <p:sp>
        <p:nvSpPr>
          <p:cNvPr id="4" name="Slide Number Placeholder 3"/>
          <p:cNvSpPr>
            <a:spLocks noGrp="1"/>
          </p:cNvSpPr>
          <p:nvPr>
            <p:ph type="sldNum" sz="quarter" idx="5"/>
          </p:nvPr>
        </p:nvSpPr>
        <p:spPr/>
        <p:txBody>
          <a:bodyPr/>
          <a:lstStyle/>
          <a:p>
            <a:fld id="{C1F4E0BE-0425-468A-8F95-A76C8BFFB7C3}" type="slidenum">
              <a:rPr lang="en-GB" smtClean="0"/>
              <a:t>3</a:t>
            </a:fld>
            <a:endParaRPr lang="en-GB"/>
          </a:p>
        </p:txBody>
      </p:sp>
    </p:spTree>
    <p:extLst>
      <p:ext uri="{BB962C8B-B14F-4D97-AF65-F5344CB8AC3E}">
        <p14:creationId xmlns:p14="http://schemas.microsoft.com/office/powerpoint/2010/main" val="178215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Nguyen et al. (2021) :</a:t>
            </a:r>
          </a:p>
          <a:p>
            <a:pPr marL="171450" indent="-171450" algn="l">
              <a:buFont typeface="Arial" panose="020B0604020202020204" pitchFamily="34" charset="0"/>
              <a:buChar char="•"/>
            </a:pPr>
            <a:r>
              <a:rPr lang="en-GB" b="0" i="0" u="none" strike="noStrike" dirty="0" err="1">
                <a:solidFill>
                  <a:srgbClr val="0272B1"/>
                </a:solidFill>
                <a:effectLst/>
                <a:latin typeface="ElsevierGulliver"/>
                <a:hlinkClick r:id="rId3"/>
              </a:rPr>
              <a:t>Goldhammer</a:t>
            </a:r>
            <a:r>
              <a:rPr lang="en-GB" b="0" i="0" u="none" strike="noStrike" dirty="0">
                <a:solidFill>
                  <a:srgbClr val="0272B1"/>
                </a:solidFill>
                <a:effectLst/>
                <a:latin typeface="ElsevierGulliver"/>
                <a:hlinkClick r:id="rId3"/>
              </a:rPr>
              <a:t> et al. (2017)</a:t>
            </a:r>
            <a:r>
              <a:rPr lang="en-GB" b="0" i="0" dirty="0">
                <a:solidFill>
                  <a:srgbClr val="1F1F1F"/>
                </a:solidFill>
                <a:effectLst/>
                <a:latin typeface="ElsevierGulliver"/>
              </a:rPr>
              <a:t> [GBB model] attempt to use </a:t>
            </a:r>
            <a:r>
              <a:rPr lang="en-GB" b="0" i="0" dirty="0">
                <a:solidFill>
                  <a:srgbClr val="1F1F1F"/>
                </a:solidFill>
                <a:effectLst/>
                <a:latin typeface="ElsevierGulliver"/>
                <a:hlinkClick r:id="rId4" tooltip="Learn more about multivariate regression from ScienceDirect's AI-generated Topic Pages"/>
              </a:rPr>
              <a:t>multivariate regression</a:t>
            </a:r>
            <a:r>
              <a:rPr lang="en-GB" b="0" i="0" dirty="0">
                <a:solidFill>
                  <a:srgbClr val="1F1F1F"/>
                </a:solidFill>
                <a:effectLst/>
                <a:latin typeface="ElsevierGulliver"/>
              </a:rPr>
              <a:t> to predict the total emissions (Scope 1 + Scope 2). They restrict their calculations to a small but consistent sample of the 93 largest EU firms in the chemical, construction, engineering, and industrial machinery sectors. Their set of predictors is extended above firm size to reflect the level of vertical integration, centrality of production, capital intensity, and the emission intensity of the national energy mix. They find that carbon emissions can be explained reasonably well with externally available data. The in-sample adjusted R</a:t>
            </a:r>
            <a:r>
              <a:rPr lang="en-GB" b="0" i="0" baseline="30000" dirty="0">
                <a:solidFill>
                  <a:srgbClr val="1F1F1F"/>
                </a:solidFill>
                <a:effectLst/>
                <a:latin typeface="ElsevierGulliver"/>
              </a:rPr>
              <a:t>2</a:t>
            </a:r>
            <a:r>
              <a:rPr lang="en-GB" b="0" i="0" dirty="0">
                <a:solidFill>
                  <a:srgbClr val="1F1F1F"/>
                </a:solidFill>
                <a:effectLst/>
                <a:latin typeface="ElsevierGulliver"/>
              </a:rPr>
              <a:t> is 81.7% for log-transformed emissions and 80.7% for retransformed emissions on </a:t>
            </a:r>
            <a:r>
              <a:rPr lang="en-GB" b="0" i="0" dirty="0">
                <a:solidFill>
                  <a:srgbClr val="1F1F1F"/>
                </a:solidFill>
                <a:effectLst/>
                <a:latin typeface="ElsevierGulliver"/>
                <a:hlinkClick r:id="rId5" tooltip="Learn more about OLS regression from ScienceDirect's AI-generated Topic Pages"/>
              </a:rPr>
              <a:t>OLS regression</a:t>
            </a:r>
            <a:r>
              <a:rPr lang="en-GB" b="0" i="0" dirty="0">
                <a:solidFill>
                  <a:srgbClr val="1F1F1F"/>
                </a:solidFill>
                <a:effectLst/>
                <a:latin typeface="ElsevierGulliver"/>
              </a:rPr>
              <a:t>.</a:t>
            </a:r>
          </a:p>
          <a:p>
            <a:pPr marL="171450" indent="-171450" algn="l">
              <a:buFont typeface="Arial" panose="020B0604020202020204" pitchFamily="34" charset="0"/>
              <a:buChar char="•"/>
            </a:pPr>
            <a:endParaRPr lang="en-GB" b="0" i="0" dirty="0">
              <a:solidFill>
                <a:srgbClr val="1F1F1F"/>
              </a:solidFill>
              <a:effectLst/>
              <a:latin typeface="ElsevierGulliver"/>
            </a:endParaRPr>
          </a:p>
          <a:p>
            <a:pPr marL="171450" indent="-171450" algn="l">
              <a:buFont typeface="Arial" panose="020B0604020202020204" pitchFamily="34" charset="0"/>
              <a:buChar char="•"/>
            </a:pPr>
            <a:r>
              <a:rPr lang="en-GB" b="0" i="0" dirty="0">
                <a:solidFill>
                  <a:srgbClr val="1F1F1F"/>
                </a:solidFill>
                <a:effectLst/>
                <a:latin typeface="ElsevierGulliver"/>
              </a:rPr>
              <a:t>In order to ascertain the degree to which investors price emissions, </a:t>
            </a:r>
            <a:r>
              <a:rPr lang="en-GB" b="0" i="0" u="none" strike="noStrike" dirty="0">
                <a:solidFill>
                  <a:srgbClr val="0272B1"/>
                </a:solidFill>
                <a:effectLst/>
                <a:latin typeface="ElsevierGulliver"/>
                <a:hlinkClick r:id="rId6"/>
              </a:rPr>
              <a:t>Griffin et al. (2017)</a:t>
            </a:r>
            <a:r>
              <a:rPr lang="en-GB" b="0" i="0" dirty="0">
                <a:solidFill>
                  <a:srgbClr val="1F1F1F"/>
                </a:solidFill>
                <a:effectLst/>
                <a:latin typeface="ElsevierGulliver"/>
              </a:rPr>
              <a:t> [GLS model] employ a very similar strategy to GBB model to estimate emissions for non-disclosing S&amp;P 500 firms. Their study accounts for the role of technology (asset ages, capital investments, and intangible assets) and business model (GICS sector membership and gross margin) and finds that revenue and sector membership are the two important predictors. The explanatory power (R</a:t>
            </a:r>
            <a:r>
              <a:rPr lang="en-GB" b="0" i="0" baseline="30000" dirty="0">
                <a:solidFill>
                  <a:srgbClr val="1F1F1F"/>
                </a:solidFill>
                <a:effectLst/>
                <a:latin typeface="ElsevierGulliver"/>
              </a:rPr>
              <a:t>2</a:t>
            </a:r>
            <a:r>
              <a:rPr lang="en-GB" b="0" i="0" dirty="0">
                <a:solidFill>
                  <a:srgbClr val="1F1F1F"/>
                </a:solidFill>
                <a:effectLst/>
                <a:latin typeface="ElsevierGulliver"/>
              </a:rPr>
              <a:t>) for the total emissions of the GLS model exceeds 80% in the early years (2006–2007) most probably due to the small/consistent sample size but reduces to 70% for the entire period (2006–2012). The explanatory power, however, decreases when isolating the estimation of Scope 1 (60–70%) and Scope 2 (30–38%), highlighting that the model performs better in explaining direct emissions than indirect emissions. Further, the restriction of S&amp;P 500 membership limits the generalizability of the model, as it is very likely to be biased towards firms with the larger scales, more advanced technologies, and potentially higher awareness of environmental issues.</a:t>
            </a:r>
          </a:p>
          <a:p>
            <a:pPr marL="171450" indent="-171450" algn="l">
              <a:buFont typeface="Arial" panose="020B0604020202020204" pitchFamily="34" charset="0"/>
              <a:buChar char="•"/>
            </a:pPr>
            <a:endParaRPr lang="en-GB" b="0" i="0" dirty="0">
              <a:solidFill>
                <a:srgbClr val="1F1F1F"/>
              </a:solidFill>
              <a:effectLst/>
              <a:latin typeface="ElsevierGulliver"/>
            </a:endParaRPr>
          </a:p>
          <a:p>
            <a:pPr marL="0" indent="0" algn="l">
              <a:buFont typeface="Arial" panose="020B0604020202020204" pitchFamily="34" charset="0"/>
              <a:buNone/>
            </a:pPr>
            <a:r>
              <a:rPr lang="en-GB" b="0" i="0" dirty="0">
                <a:solidFill>
                  <a:srgbClr val="1F1F1F"/>
                </a:solidFill>
                <a:effectLst/>
                <a:latin typeface="ElsevierGulliver"/>
              </a:rPr>
              <a:t>On top of these econometric models, </a:t>
            </a:r>
            <a:r>
              <a:rPr lang="en-GB" dirty="0"/>
              <a:t>Nguyen et al. (2021) show that by using </a:t>
            </a:r>
            <a:r>
              <a:rPr lang="en-GB" dirty="0" err="1"/>
              <a:t>XGBoost</a:t>
            </a:r>
            <a:r>
              <a:rPr lang="en-GB" dirty="0"/>
              <a:t> as a base learner and then an elastic net meta-learner on top of that, improvements to MAE out of sample from the econometric models range between 25-30%. However, percentage error remains high: </a:t>
            </a:r>
            <a:r>
              <a:rPr lang="en-GB" b="0" i="0" dirty="0">
                <a:solidFill>
                  <a:srgbClr val="1F1F1F"/>
                </a:solidFill>
                <a:effectLst/>
                <a:latin typeface="ElsevierGulliver"/>
              </a:rPr>
              <a:t>“However, the size of PE remains relatively high as a range even in the best calibrations where the averaged PE ranges from −39% to 66% although the median value is −0.9%. This supposed to be due to pure contribution from the publicly available predictors although they cover the widest possible range of firms. In this aspect, high-quality predictors such as energy consumption/production amounts might help to increase the prediction accuracy whilst with a narrow firm coverage. Moreover, poor data quality (e.g. unverified reported emissions), as well as sparse datasets in certain industries and regions also lead to low accuracy.”</a:t>
            </a:r>
          </a:p>
          <a:p>
            <a:pPr marL="0" indent="0" algn="l">
              <a:buFont typeface="Arial" panose="020B0604020202020204" pitchFamily="34" charset="0"/>
              <a:buNone/>
            </a:pPr>
            <a:endParaRPr lang="en-GB" b="0" i="0" dirty="0">
              <a:solidFill>
                <a:srgbClr val="1F1F1F"/>
              </a:solidFill>
              <a:effectLst/>
              <a:latin typeface="ElsevierGulliver"/>
            </a:endParaRPr>
          </a:p>
          <a:p>
            <a:pPr marL="0" indent="0" algn="l">
              <a:buFont typeface="Arial" panose="020B0604020202020204" pitchFamily="34" charset="0"/>
              <a:buNone/>
            </a:pPr>
            <a:r>
              <a:rPr lang="en-GB" b="0" i="0" dirty="0">
                <a:solidFill>
                  <a:srgbClr val="1F1F1F"/>
                </a:solidFill>
                <a:effectLst/>
                <a:latin typeface="ElsevierGulliver"/>
              </a:rPr>
              <a:t>Nguyen et al 2023 tried to use ML on Scope 3: “</a:t>
            </a:r>
            <a:r>
              <a:rPr lang="en-GB" dirty="0"/>
              <a:t>Scope 3 prediction accuracy is low, even with the most sophisticated machine learning algorithms and an extensive set of business and financial predictors. In general, it is easier to predict upstream emissions than downstream emissions. Critically, estimating total Scope 3 emissions from category level instead of aggregated level improves prediction accuracy (i.e., mean absolute error [MAE] of log-transformed emissions reduced by 25% in Linear Forest). This is most probably because the aggregated Scope 3 emissions are distorted by non-reported categories, suggesting that the modelling of Scope 3 emission should be conducted at category level. However, there are limited improvements in prediction performance of sophisticated machine learning models (i.e. Linear Forest) relative to baseline models (i.e. Industry Fill or Ordinal Least Square). More precisely, Linear Forest is slightly better at predicting total Scope 3 emissions at category level and aggregated level than baseline models (MAE is reduced by 2% to 6%), and yields more or less equivalent prediction accuracy to a Stepwise regression model across most individual categories. Further, predictor importance varies by category materially. Overall, our findings imply that researchers and investors should be wary of the potential prediction errors when using Scope 3 emissions obtained from third parties. The findings also call for more transparent disclosure from third-party data providers in terms of estimation methodologies and prediction performance.”</a:t>
            </a:r>
            <a:endParaRPr lang="en-GB" b="0" i="0" dirty="0">
              <a:solidFill>
                <a:srgbClr val="1F1F1F"/>
              </a:solidFill>
              <a:effectLst/>
              <a:latin typeface="ElsevierGulliver"/>
            </a:endParaRPr>
          </a:p>
          <a:p>
            <a:pPr marL="0" indent="0" algn="l">
              <a:buFont typeface="Arial" panose="020B0604020202020204" pitchFamily="34" charset="0"/>
              <a:buNone/>
            </a:pPr>
            <a:endParaRPr lang="en-GB" b="0" i="0" dirty="0">
              <a:solidFill>
                <a:srgbClr val="1F1F1F"/>
              </a:solidFill>
              <a:effectLst/>
              <a:latin typeface="ElsevierGulliver"/>
            </a:endParaRPr>
          </a:p>
          <a:p>
            <a:endParaRPr lang="en-GB" dirty="0"/>
          </a:p>
        </p:txBody>
      </p:sp>
      <p:sp>
        <p:nvSpPr>
          <p:cNvPr id="4" name="Slide Number Placeholder 3"/>
          <p:cNvSpPr>
            <a:spLocks noGrp="1"/>
          </p:cNvSpPr>
          <p:nvPr>
            <p:ph type="sldNum" sz="quarter" idx="5"/>
          </p:nvPr>
        </p:nvSpPr>
        <p:spPr/>
        <p:txBody>
          <a:bodyPr/>
          <a:lstStyle/>
          <a:p>
            <a:fld id="{C1F4E0BE-0425-468A-8F95-A76C8BFFB7C3}" type="slidenum">
              <a:rPr lang="en-GB" smtClean="0"/>
              <a:t>4</a:t>
            </a:fld>
            <a:endParaRPr lang="en-GB"/>
          </a:p>
        </p:txBody>
      </p:sp>
    </p:spTree>
    <p:extLst>
      <p:ext uri="{BB962C8B-B14F-4D97-AF65-F5344CB8AC3E}">
        <p14:creationId xmlns:p14="http://schemas.microsoft.com/office/powerpoint/2010/main" val="2685601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 question: which models? All of them might be overkill.</a:t>
            </a:r>
          </a:p>
          <a:p>
            <a:endParaRPr lang="en-GB" dirty="0"/>
          </a:p>
          <a:p>
            <a:r>
              <a:rPr lang="en-GB" dirty="0"/>
              <a:t>TFT = temporal fusion transformer. Good for explainability and flexibility of inputs. </a:t>
            </a:r>
          </a:p>
        </p:txBody>
      </p:sp>
      <p:sp>
        <p:nvSpPr>
          <p:cNvPr id="4" name="Slide Number Placeholder 3"/>
          <p:cNvSpPr>
            <a:spLocks noGrp="1"/>
          </p:cNvSpPr>
          <p:nvPr>
            <p:ph type="sldNum" sz="quarter" idx="5"/>
          </p:nvPr>
        </p:nvSpPr>
        <p:spPr/>
        <p:txBody>
          <a:bodyPr/>
          <a:lstStyle/>
          <a:p>
            <a:fld id="{C1F4E0BE-0425-468A-8F95-A76C8BFFB7C3}" type="slidenum">
              <a:rPr lang="en-GB" smtClean="0"/>
              <a:t>5</a:t>
            </a:fld>
            <a:endParaRPr lang="en-GB"/>
          </a:p>
        </p:txBody>
      </p:sp>
    </p:spTree>
    <p:extLst>
      <p:ext uri="{BB962C8B-B14F-4D97-AF65-F5344CB8AC3E}">
        <p14:creationId xmlns:p14="http://schemas.microsoft.com/office/powerpoint/2010/main" val="1285725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1F4E0BE-0425-468A-8F95-A76C8BFFB7C3}" type="slidenum">
              <a:rPr lang="en-GB" smtClean="0"/>
              <a:t>6</a:t>
            </a:fld>
            <a:endParaRPr lang="en-GB"/>
          </a:p>
        </p:txBody>
      </p:sp>
    </p:spTree>
    <p:extLst>
      <p:ext uri="{BB962C8B-B14F-4D97-AF65-F5344CB8AC3E}">
        <p14:creationId xmlns:p14="http://schemas.microsoft.com/office/powerpoint/2010/main" val="449930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37C05-5B64-0B51-4674-D12B39DDC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4CF71DE-4550-97FA-5AA2-D00D0274FB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64C7243-3C48-46F3-C9E8-DF4E4C925AB2}"/>
              </a:ext>
            </a:extLst>
          </p:cNvPr>
          <p:cNvSpPr>
            <a:spLocks noGrp="1"/>
          </p:cNvSpPr>
          <p:nvPr>
            <p:ph type="dt" sz="half" idx="10"/>
          </p:nvPr>
        </p:nvSpPr>
        <p:spPr/>
        <p:txBody>
          <a:bodyPr/>
          <a:lstStyle/>
          <a:p>
            <a:fld id="{BE0F5022-B309-433F-AD07-7614A0E16A00}" type="datetimeFigureOut">
              <a:rPr lang="en-GB" smtClean="0"/>
              <a:t>06/06/2024</a:t>
            </a:fld>
            <a:endParaRPr lang="en-GB"/>
          </a:p>
        </p:txBody>
      </p:sp>
      <p:sp>
        <p:nvSpPr>
          <p:cNvPr id="5" name="Footer Placeholder 4">
            <a:extLst>
              <a:ext uri="{FF2B5EF4-FFF2-40B4-BE49-F238E27FC236}">
                <a16:creationId xmlns:a16="http://schemas.microsoft.com/office/drawing/2014/main" id="{0F14C4E6-3E85-D152-806B-867F3AC7BF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A05FEF-158A-EDE2-8DD4-ACEF61E34ED0}"/>
              </a:ext>
            </a:extLst>
          </p:cNvPr>
          <p:cNvSpPr>
            <a:spLocks noGrp="1"/>
          </p:cNvSpPr>
          <p:nvPr>
            <p:ph type="sldNum" sz="quarter" idx="12"/>
          </p:nvPr>
        </p:nvSpPr>
        <p:spPr/>
        <p:txBody>
          <a:bodyPr/>
          <a:lstStyle/>
          <a:p>
            <a:fld id="{4EE8E95C-8FC7-44E4-9F9B-AA0DA2A03196}" type="slidenum">
              <a:rPr lang="en-GB" smtClean="0"/>
              <a:t>‹#›</a:t>
            </a:fld>
            <a:endParaRPr lang="en-GB"/>
          </a:p>
        </p:txBody>
      </p:sp>
    </p:spTree>
    <p:extLst>
      <p:ext uri="{BB962C8B-B14F-4D97-AF65-F5344CB8AC3E}">
        <p14:creationId xmlns:p14="http://schemas.microsoft.com/office/powerpoint/2010/main" val="1362843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E28C-2CE4-6C94-0330-06BD5AC0636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D63126-968D-5A93-2A6E-434A888F2A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0CDA89D-20FA-795E-298E-95789963601E}"/>
              </a:ext>
            </a:extLst>
          </p:cNvPr>
          <p:cNvSpPr>
            <a:spLocks noGrp="1"/>
          </p:cNvSpPr>
          <p:nvPr>
            <p:ph type="dt" sz="half" idx="10"/>
          </p:nvPr>
        </p:nvSpPr>
        <p:spPr/>
        <p:txBody>
          <a:bodyPr/>
          <a:lstStyle/>
          <a:p>
            <a:fld id="{BE0F5022-B309-433F-AD07-7614A0E16A00}" type="datetimeFigureOut">
              <a:rPr lang="en-GB" smtClean="0"/>
              <a:t>06/06/2024</a:t>
            </a:fld>
            <a:endParaRPr lang="en-GB"/>
          </a:p>
        </p:txBody>
      </p:sp>
      <p:sp>
        <p:nvSpPr>
          <p:cNvPr id="5" name="Footer Placeholder 4">
            <a:extLst>
              <a:ext uri="{FF2B5EF4-FFF2-40B4-BE49-F238E27FC236}">
                <a16:creationId xmlns:a16="http://schemas.microsoft.com/office/drawing/2014/main" id="{096F083E-AAF0-B8B9-CEF6-74E7C9FA84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B9C77A-529A-5C3D-32FB-0E5370E911F4}"/>
              </a:ext>
            </a:extLst>
          </p:cNvPr>
          <p:cNvSpPr>
            <a:spLocks noGrp="1"/>
          </p:cNvSpPr>
          <p:nvPr>
            <p:ph type="sldNum" sz="quarter" idx="12"/>
          </p:nvPr>
        </p:nvSpPr>
        <p:spPr/>
        <p:txBody>
          <a:bodyPr/>
          <a:lstStyle/>
          <a:p>
            <a:fld id="{4EE8E95C-8FC7-44E4-9F9B-AA0DA2A03196}" type="slidenum">
              <a:rPr lang="en-GB" smtClean="0"/>
              <a:t>‹#›</a:t>
            </a:fld>
            <a:endParaRPr lang="en-GB"/>
          </a:p>
        </p:txBody>
      </p:sp>
    </p:spTree>
    <p:extLst>
      <p:ext uri="{BB962C8B-B14F-4D97-AF65-F5344CB8AC3E}">
        <p14:creationId xmlns:p14="http://schemas.microsoft.com/office/powerpoint/2010/main" val="120933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07410-1E47-D36D-9365-51ECE4C439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ABCF553-17E7-5B66-9DBA-EC8DB688E8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E65318-0DC7-6E25-2265-D8753A071CDD}"/>
              </a:ext>
            </a:extLst>
          </p:cNvPr>
          <p:cNvSpPr>
            <a:spLocks noGrp="1"/>
          </p:cNvSpPr>
          <p:nvPr>
            <p:ph type="dt" sz="half" idx="10"/>
          </p:nvPr>
        </p:nvSpPr>
        <p:spPr/>
        <p:txBody>
          <a:bodyPr/>
          <a:lstStyle/>
          <a:p>
            <a:fld id="{BE0F5022-B309-433F-AD07-7614A0E16A00}" type="datetimeFigureOut">
              <a:rPr lang="en-GB" smtClean="0"/>
              <a:t>06/06/2024</a:t>
            </a:fld>
            <a:endParaRPr lang="en-GB"/>
          </a:p>
        </p:txBody>
      </p:sp>
      <p:sp>
        <p:nvSpPr>
          <p:cNvPr id="5" name="Footer Placeholder 4">
            <a:extLst>
              <a:ext uri="{FF2B5EF4-FFF2-40B4-BE49-F238E27FC236}">
                <a16:creationId xmlns:a16="http://schemas.microsoft.com/office/drawing/2014/main" id="{66583EAA-7B24-1660-5C4E-621CAB6DC8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11B7EA-6195-0839-1D70-360CA60C937B}"/>
              </a:ext>
            </a:extLst>
          </p:cNvPr>
          <p:cNvSpPr>
            <a:spLocks noGrp="1"/>
          </p:cNvSpPr>
          <p:nvPr>
            <p:ph type="sldNum" sz="quarter" idx="12"/>
          </p:nvPr>
        </p:nvSpPr>
        <p:spPr/>
        <p:txBody>
          <a:bodyPr/>
          <a:lstStyle/>
          <a:p>
            <a:fld id="{4EE8E95C-8FC7-44E4-9F9B-AA0DA2A03196}" type="slidenum">
              <a:rPr lang="en-GB" smtClean="0"/>
              <a:t>‹#›</a:t>
            </a:fld>
            <a:endParaRPr lang="en-GB"/>
          </a:p>
        </p:txBody>
      </p:sp>
    </p:spTree>
    <p:extLst>
      <p:ext uri="{BB962C8B-B14F-4D97-AF65-F5344CB8AC3E}">
        <p14:creationId xmlns:p14="http://schemas.microsoft.com/office/powerpoint/2010/main" val="178467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B447A-5051-54F7-8C98-F22A6476BE2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65E493A-28FF-1DBB-E19A-B9A8EC1B9C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55A316-7597-6DA8-8E05-9311F16A540A}"/>
              </a:ext>
            </a:extLst>
          </p:cNvPr>
          <p:cNvSpPr>
            <a:spLocks noGrp="1"/>
          </p:cNvSpPr>
          <p:nvPr>
            <p:ph type="dt" sz="half" idx="10"/>
          </p:nvPr>
        </p:nvSpPr>
        <p:spPr/>
        <p:txBody>
          <a:bodyPr/>
          <a:lstStyle/>
          <a:p>
            <a:fld id="{BE0F5022-B309-433F-AD07-7614A0E16A00}" type="datetimeFigureOut">
              <a:rPr lang="en-GB" smtClean="0"/>
              <a:t>06/06/2024</a:t>
            </a:fld>
            <a:endParaRPr lang="en-GB"/>
          </a:p>
        </p:txBody>
      </p:sp>
      <p:sp>
        <p:nvSpPr>
          <p:cNvPr id="5" name="Footer Placeholder 4">
            <a:extLst>
              <a:ext uri="{FF2B5EF4-FFF2-40B4-BE49-F238E27FC236}">
                <a16:creationId xmlns:a16="http://schemas.microsoft.com/office/drawing/2014/main" id="{1A0E7F98-1F25-7A9A-ECEC-820BEB232C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72DE36-69BA-8C5E-62D3-099A2AF9406C}"/>
              </a:ext>
            </a:extLst>
          </p:cNvPr>
          <p:cNvSpPr>
            <a:spLocks noGrp="1"/>
          </p:cNvSpPr>
          <p:nvPr>
            <p:ph type="sldNum" sz="quarter" idx="12"/>
          </p:nvPr>
        </p:nvSpPr>
        <p:spPr/>
        <p:txBody>
          <a:bodyPr/>
          <a:lstStyle/>
          <a:p>
            <a:fld id="{4EE8E95C-8FC7-44E4-9F9B-AA0DA2A03196}" type="slidenum">
              <a:rPr lang="en-GB" smtClean="0"/>
              <a:t>‹#›</a:t>
            </a:fld>
            <a:endParaRPr lang="en-GB"/>
          </a:p>
        </p:txBody>
      </p:sp>
    </p:spTree>
    <p:extLst>
      <p:ext uri="{BB962C8B-B14F-4D97-AF65-F5344CB8AC3E}">
        <p14:creationId xmlns:p14="http://schemas.microsoft.com/office/powerpoint/2010/main" val="275524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BC9A-2FFD-4AD0-4332-D99C1D1C7F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597C62C-07E7-7F5F-7F89-3956084821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FC5F45-933A-A301-D4FB-BAB9837B5295}"/>
              </a:ext>
            </a:extLst>
          </p:cNvPr>
          <p:cNvSpPr>
            <a:spLocks noGrp="1"/>
          </p:cNvSpPr>
          <p:nvPr>
            <p:ph type="dt" sz="half" idx="10"/>
          </p:nvPr>
        </p:nvSpPr>
        <p:spPr/>
        <p:txBody>
          <a:bodyPr/>
          <a:lstStyle/>
          <a:p>
            <a:fld id="{BE0F5022-B309-433F-AD07-7614A0E16A00}" type="datetimeFigureOut">
              <a:rPr lang="en-GB" smtClean="0"/>
              <a:t>06/06/2024</a:t>
            </a:fld>
            <a:endParaRPr lang="en-GB"/>
          </a:p>
        </p:txBody>
      </p:sp>
      <p:sp>
        <p:nvSpPr>
          <p:cNvPr id="5" name="Footer Placeholder 4">
            <a:extLst>
              <a:ext uri="{FF2B5EF4-FFF2-40B4-BE49-F238E27FC236}">
                <a16:creationId xmlns:a16="http://schemas.microsoft.com/office/drawing/2014/main" id="{EE014DB6-0FDC-2776-664A-3B345A424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072E4E-7119-45C8-7891-23EF7ACBFF13}"/>
              </a:ext>
            </a:extLst>
          </p:cNvPr>
          <p:cNvSpPr>
            <a:spLocks noGrp="1"/>
          </p:cNvSpPr>
          <p:nvPr>
            <p:ph type="sldNum" sz="quarter" idx="12"/>
          </p:nvPr>
        </p:nvSpPr>
        <p:spPr/>
        <p:txBody>
          <a:bodyPr/>
          <a:lstStyle/>
          <a:p>
            <a:fld id="{4EE8E95C-8FC7-44E4-9F9B-AA0DA2A03196}" type="slidenum">
              <a:rPr lang="en-GB" smtClean="0"/>
              <a:t>‹#›</a:t>
            </a:fld>
            <a:endParaRPr lang="en-GB"/>
          </a:p>
        </p:txBody>
      </p:sp>
    </p:spTree>
    <p:extLst>
      <p:ext uri="{BB962C8B-B14F-4D97-AF65-F5344CB8AC3E}">
        <p14:creationId xmlns:p14="http://schemas.microsoft.com/office/powerpoint/2010/main" val="740698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FD56-E6BC-7764-D001-A14ABE9785F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8F20BF-466D-67FC-AB5B-0247B5D9F7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B8F9819-8A4A-BCC6-50BB-59BD6317F4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49CBA3F-1C32-EDC9-1CDC-EB3A980CD2A0}"/>
              </a:ext>
            </a:extLst>
          </p:cNvPr>
          <p:cNvSpPr>
            <a:spLocks noGrp="1"/>
          </p:cNvSpPr>
          <p:nvPr>
            <p:ph type="dt" sz="half" idx="10"/>
          </p:nvPr>
        </p:nvSpPr>
        <p:spPr/>
        <p:txBody>
          <a:bodyPr/>
          <a:lstStyle/>
          <a:p>
            <a:fld id="{BE0F5022-B309-433F-AD07-7614A0E16A00}" type="datetimeFigureOut">
              <a:rPr lang="en-GB" smtClean="0"/>
              <a:t>06/06/2024</a:t>
            </a:fld>
            <a:endParaRPr lang="en-GB"/>
          </a:p>
        </p:txBody>
      </p:sp>
      <p:sp>
        <p:nvSpPr>
          <p:cNvPr id="6" name="Footer Placeholder 5">
            <a:extLst>
              <a:ext uri="{FF2B5EF4-FFF2-40B4-BE49-F238E27FC236}">
                <a16:creationId xmlns:a16="http://schemas.microsoft.com/office/drawing/2014/main" id="{07468945-07CC-BB5C-E91F-75E56D6E57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33EE5BC-BB1A-72F6-8854-6D1DAE73CD6F}"/>
              </a:ext>
            </a:extLst>
          </p:cNvPr>
          <p:cNvSpPr>
            <a:spLocks noGrp="1"/>
          </p:cNvSpPr>
          <p:nvPr>
            <p:ph type="sldNum" sz="quarter" idx="12"/>
          </p:nvPr>
        </p:nvSpPr>
        <p:spPr/>
        <p:txBody>
          <a:bodyPr/>
          <a:lstStyle/>
          <a:p>
            <a:fld id="{4EE8E95C-8FC7-44E4-9F9B-AA0DA2A03196}" type="slidenum">
              <a:rPr lang="en-GB" smtClean="0"/>
              <a:t>‹#›</a:t>
            </a:fld>
            <a:endParaRPr lang="en-GB"/>
          </a:p>
        </p:txBody>
      </p:sp>
    </p:spTree>
    <p:extLst>
      <p:ext uri="{BB962C8B-B14F-4D97-AF65-F5344CB8AC3E}">
        <p14:creationId xmlns:p14="http://schemas.microsoft.com/office/powerpoint/2010/main" val="3173612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FBF5-4F41-1E23-31CB-ED994BA1820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38D90CB-D35A-0B45-AC72-E555F81401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6935A8-9BEB-9CAB-66A3-B78770BDC0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1D056B9-D231-A212-108D-F249DF3BB4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1AB02-6D3D-2811-F110-D0926C762A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8FB188E-5BD5-FDCF-7E41-D8CC57A45D91}"/>
              </a:ext>
            </a:extLst>
          </p:cNvPr>
          <p:cNvSpPr>
            <a:spLocks noGrp="1"/>
          </p:cNvSpPr>
          <p:nvPr>
            <p:ph type="dt" sz="half" idx="10"/>
          </p:nvPr>
        </p:nvSpPr>
        <p:spPr/>
        <p:txBody>
          <a:bodyPr/>
          <a:lstStyle/>
          <a:p>
            <a:fld id="{BE0F5022-B309-433F-AD07-7614A0E16A00}" type="datetimeFigureOut">
              <a:rPr lang="en-GB" smtClean="0"/>
              <a:t>06/06/2024</a:t>
            </a:fld>
            <a:endParaRPr lang="en-GB"/>
          </a:p>
        </p:txBody>
      </p:sp>
      <p:sp>
        <p:nvSpPr>
          <p:cNvPr id="8" name="Footer Placeholder 7">
            <a:extLst>
              <a:ext uri="{FF2B5EF4-FFF2-40B4-BE49-F238E27FC236}">
                <a16:creationId xmlns:a16="http://schemas.microsoft.com/office/drawing/2014/main" id="{1B2BD407-D96B-6B80-1909-70E9A103EFA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C004BB5-78F3-10CE-D9DA-259B52EDF542}"/>
              </a:ext>
            </a:extLst>
          </p:cNvPr>
          <p:cNvSpPr>
            <a:spLocks noGrp="1"/>
          </p:cNvSpPr>
          <p:nvPr>
            <p:ph type="sldNum" sz="quarter" idx="12"/>
          </p:nvPr>
        </p:nvSpPr>
        <p:spPr/>
        <p:txBody>
          <a:bodyPr/>
          <a:lstStyle/>
          <a:p>
            <a:fld id="{4EE8E95C-8FC7-44E4-9F9B-AA0DA2A03196}" type="slidenum">
              <a:rPr lang="en-GB" smtClean="0"/>
              <a:t>‹#›</a:t>
            </a:fld>
            <a:endParaRPr lang="en-GB"/>
          </a:p>
        </p:txBody>
      </p:sp>
    </p:spTree>
    <p:extLst>
      <p:ext uri="{BB962C8B-B14F-4D97-AF65-F5344CB8AC3E}">
        <p14:creationId xmlns:p14="http://schemas.microsoft.com/office/powerpoint/2010/main" val="1736924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5FAE-3CDC-9DA1-FBF5-FE3113E771B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2816472-D75C-A914-093D-E39A930154BA}"/>
              </a:ext>
            </a:extLst>
          </p:cNvPr>
          <p:cNvSpPr>
            <a:spLocks noGrp="1"/>
          </p:cNvSpPr>
          <p:nvPr>
            <p:ph type="dt" sz="half" idx="10"/>
          </p:nvPr>
        </p:nvSpPr>
        <p:spPr/>
        <p:txBody>
          <a:bodyPr/>
          <a:lstStyle/>
          <a:p>
            <a:fld id="{BE0F5022-B309-433F-AD07-7614A0E16A00}" type="datetimeFigureOut">
              <a:rPr lang="en-GB" smtClean="0"/>
              <a:t>06/06/2024</a:t>
            </a:fld>
            <a:endParaRPr lang="en-GB"/>
          </a:p>
        </p:txBody>
      </p:sp>
      <p:sp>
        <p:nvSpPr>
          <p:cNvPr id="4" name="Footer Placeholder 3">
            <a:extLst>
              <a:ext uri="{FF2B5EF4-FFF2-40B4-BE49-F238E27FC236}">
                <a16:creationId xmlns:a16="http://schemas.microsoft.com/office/drawing/2014/main" id="{2D89F91C-6151-EB04-E24D-E0263B256E3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DC970E2-81D7-4D79-DC2F-1661AB2B0097}"/>
              </a:ext>
            </a:extLst>
          </p:cNvPr>
          <p:cNvSpPr>
            <a:spLocks noGrp="1"/>
          </p:cNvSpPr>
          <p:nvPr>
            <p:ph type="sldNum" sz="quarter" idx="12"/>
          </p:nvPr>
        </p:nvSpPr>
        <p:spPr/>
        <p:txBody>
          <a:bodyPr/>
          <a:lstStyle/>
          <a:p>
            <a:fld id="{4EE8E95C-8FC7-44E4-9F9B-AA0DA2A03196}" type="slidenum">
              <a:rPr lang="en-GB" smtClean="0"/>
              <a:t>‹#›</a:t>
            </a:fld>
            <a:endParaRPr lang="en-GB"/>
          </a:p>
        </p:txBody>
      </p:sp>
    </p:spTree>
    <p:extLst>
      <p:ext uri="{BB962C8B-B14F-4D97-AF65-F5344CB8AC3E}">
        <p14:creationId xmlns:p14="http://schemas.microsoft.com/office/powerpoint/2010/main" val="3848828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BD3A2B-88B0-4755-4D80-E75783B15A19}"/>
              </a:ext>
            </a:extLst>
          </p:cNvPr>
          <p:cNvSpPr>
            <a:spLocks noGrp="1"/>
          </p:cNvSpPr>
          <p:nvPr>
            <p:ph type="dt" sz="half" idx="10"/>
          </p:nvPr>
        </p:nvSpPr>
        <p:spPr/>
        <p:txBody>
          <a:bodyPr/>
          <a:lstStyle/>
          <a:p>
            <a:fld id="{BE0F5022-B309-433F-AD07-7614A0E16A00}" type="datetimeFigureOut">
              <a:rPr lang="en-GB" smtClean="0"/>
              <a:t>06/06/2024</a:t>
            </a:fld>
            <a:endParaRPr lang="en-GB"/>
          </a:p>
        </p:txBody>
      </p:sp>
      <p:sp>
        <p:nvSpPr>
          <p:cNvPr id="3" name="Footer Placeholder 2">
            <a:extLst>
              <a:ext uri="{FF2B5EF4-FFF2-40B4-BE49-F238E27FC236}">
                <a16:creationId xmlns:a16="http://schemas.microsoft.com/office/drawing/2014/main" id="{C044638E-D542-A662-ED4D-5EFE760F76F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A54BE7A-2068-BC00-ABE9-4578FEA4C26C}"/>
              </a:ext>
            </a:extLst>
          </p:cNvPr>
          <p:cNvSpPr>
            <a:spLocks noGrp="1"/>
          </p:cNvSpPr>
          <p:nvPr>
            <p:ph type="sldNum" sz="quarter" idx="12"/>
          </p:nvPr>
        </p:nvSpPr>
        <p:spPr/>
        <p:txBody>
          <a:bodyPr/>
          <a:lstStyle/>
          <a:p>
            <a:fld id="{4EE8E95C-8FC7-44E4-9F9B-AA0DA2A03196}" type="slidenum">
              <a:rPr lang="en-GB" smtClean="0"/>
              <a:t>‹#›</a:t>
            </a:fld>
            <a:endParaRPr lang="en-GB"/>
          </a:p>
        </p:txBody>
      </p:sp>
    </p:spTree>
    <p:extLst>
      <p:ext uri="{BB962C8B-B14F-4D97-AF65-F5344CB8AC3E}">
        <p14:creationId xmlns:p14="http://schemas.microsoft.com/office/powerpoint/2010/main" val="2569218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8DD5C-FD07-754A-76D4-13A43F05C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47265DC-2949-64CF-F0AD-981A1A136F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7DC33D-3F66-5537-6C76-0F52E7EE6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6D854-92C5-203A-14B8-DB589171D90E}"/>
              </a:ext>
            </a:extLst>
          </p:cNvPr>
          <p:cNvSpPr>
            <a:spLocks noGrp="1"/>
          </p:cNvSpPr>
          <p:nvPr>
            <p:ph type="dt" sz="half" idx="10"/>
          </p:nvPr>
        </p:nvSpPr>
        <p:spPr/>
        <p:txBody>
          <a:bodyPr/>
          <a:lstStyle/>
          <a:p>
            <a:fld id="{BE0F5022-B309-433F-AD07-7614A0E16A00}" type="datetimeFigureOut">
              <a:rPr lang="en-GB" smtClean="0"/>
              <a:t>06/06/2024</a:t>
            </a:fld>
            <a:endParaRPr lang="en-GB"/>
          </a:p>
        </p:txBody>
      </p:sp>
      <p:sp>
        <p:nvSpPr>
          <p:cNvPr id="6" name="Footer Placeholder 5">
            <a:extLst>
              <a:ext uri="{FF2B5EF4-FFF2-40B4-BE49-F238E27FC236}">
                <a16:creationId xmlns:a16="http://schemas.microsoft.com/office/drawing/2014/main" id="{79E422C3-3654-97C5-3F43-2420D3A630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0CB614E-24C8-FC8D-280A-65B607A7F59A}"/>
              </a:ext>
            </a:extLst>
          </p:cNvPr>
          <p:cNvSpPr>
            <a:spLocks noGrp="1"/>
          </p:cNvSpPr>
          <p:nvPr>
            <p:ph type="sldNum" sz="quarter" idx="12"/>
          </p:nvPr>
        </p:nvSpPr>
        <p:spPr/>
        <p:txBody>
          <a:bodyPr/>
          <a:lstStyle/>
          <a:p>
            <a:fld id="{4EE8E95C-8FC7-44E4-9F9B-AA0DA2A03196}" type="slidenum">
              <a:rPr lang="en-GB" smtClean="0"/>
              <a:t>‹#›</a:t>
            </a:fld>
            <a:endParaRPr lang="en-GB"/>
          </a:p>
        </p:txBody>
      </p:sp>
    </p:spTree>
    <p:extLst>
      <p:ext uri="{BB962C8B-B14F-4D97-AF65-F5344CB8AC3E}">
        <p14:creationId xmlns:p14="http://schemas.microsoft.com/office/powerpoint/2010/main" val="2982926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0B9A-F534-9CC7-6E50-4B6EF94579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FB32251-94DB-006F-FAFA-F6270ECCD3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2D86E-220B-36C5-C8C4-3C95EE3864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B89110-68D5-A9E0-82F1-4CA624913377}"/>
              </a:ext>
            </a:extLst>
          </p:cNvPr>
          <p:cNvSpPr>
            <a:spLocks noGrp="1"/>
          </p:cNvSpPr>
          <p:nvPr>
            <p:ph type="dt" sz="half" idx="10"/>
          </p:nvPr>
        </p:nvSpPr>
        <p:spPr/>
        <p:txBody>
          <a:bodyPr/>
          <a:lstStyle/>
          <a:p>
            <a:fld id="{BE0F5022-B309-433F-AD07-7614A0E16A00}" type="datetimeFigureOut">
              <a:rPr lang="en-GB" smtClean="0"/>
              <a:t>06/06/2024</a:t>
            </a:fld>
            <a:endParaRPr lang="en-GB"/>
          </a:p>
        </p:txBody>
      </p:sp>
      <p:sp>
        <p:nvSpPr>
          <p:cNvPr id="6" name="Footer Placeholder 5">
            <a:extLst>
              <a:ext uri="{FF2B5EF4-FFF2-40B4-BE49-F238E27FC236}">
                <a16:creationId xmlns:a16="http://schemas.microsoft.com/office/drawing/2014/main" id="{C272ED86-7D26-000B-8648-A0CAC6C148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724C7EB-0A98-0AB2-6102-404173A934E7}"/>
              </a:ext>
            </a:extLst>
          </p:cNvPr>
          <p:cNvSpPr>
            <a:spLocks noGrp="1"/>
          </p:cNvSpPr>
          <p:nvPr>
            <p:ph type="sldNum" sz="quarter" idx="12"/>
          </p:nvPr>
        </p:nvSpPr>
        <p:spPr/>
        <p:txBody>
          <a:bodyPr/>
          <a:lstStyle/>
          <a:p>
            <a:fld id="{4EE8E95C-8FC7-44E4-9F9B-AA0DA2A03196}" type="slidenum">
              <a:rPr lang="en-GB" smtClean="0"/>
              <a:t>‹#›</a:t>
            </a:fld>
            <a:endParaRPr lang="en-GB"/>
          </a:p>
        </p:txBody>
      </p:sp>
    </p:spTree>
    <p:extLst>
      <p:ext uri="{BB962C8B-B14F-4D97-AF65-F5344CB8AC3E}">
        <p14:creationId xmlns:p14="http://schemas.microsoft.com/office/powerpoint/2010/main" val="835024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32817D-C09C-A2AB-FF54-FBB06FA7C4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0B34B3D-BFD9-5B18-A80F-16F6B21DCC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F8FC1B-62CC-FD8F-DA4F-B129B89414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0F5022-B309-433F-AD07-7614A0E16A00}" type="datetimeFigureOut">
              <a:rPr lang="en-GB" smtClean="0"/>
              <a:t>06/06/2024</a:t>
            </a:fld>
            <a:endParaRPr lang="en-GB"/>
          </a:p>
        </p:txBody>
      </p:sp>
      <p:sp>
        <p:nvSpPr>
          <p:cNvPr id="5" name="Footer Placeholder 4">
            <a:extLst>
              <a:ext uri="{FF2B5EF4-FFF2-40B4-BE49-F238E27FC236}">
                <a16:creationId xmlns:a16="http://schemas.microsoft.com/office/drawing/2014/main" id="{448D21BE-2AD2-5FC0-F7E9-A571809C3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8AB716E-0C3B-6E72-B797-FF6501174A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E8E95C-8FC7-44E4-9F9B-AA0DA2A03196}" type="slidenum">
              <a:rPr lang="en-GB" smtClean="0"/>
              <a:t>‹#›</a:t>
            </a:fld>
            <a:endParaRPr lang="en-GB"/>
          </a:p>
        </p:txBody>
      </p:sp>
    </p:spTree>
    <p:extLst>
      <p:ext uri="{BB962C8B-B14F-4D97-AF65-F5344CB8AC3E}">
        <p14:creationId xmlns:p14="http://schemas.microsoft.com/office/powerpoint/2010/main" val="381387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A8066-3F85-F238-C88F-50EC69150EC7}"/>
              </a:ext>
            </a:extLst>
          </p:cNvPr>
          <p:cNvSpPr>
            <a:spLocks noGrp="1"/>
          </p:cNvSpPr>
          <p:nvPr>
            <p:ph type="ctrTitle"/>
          </p:nvPr>
        </p:nvSpPr>
        <p:spPr/>
        <p:txBody>
          <a:bodyPr/>
          <a:lstStyle/>
          <a:p>
            <a:r>
              <a:rPr lang="en-GB" dirty="0"/>
              <a:t>Estimating GHG Emissions</a:t>
            </a:r>
          </a:p>
        </p:txBody>
      </p:sp>
      <p:sp>
        <p:nvSpPr>
          <p:cNvPr id="3" name="Subtitle 2">
            <a:extLst>
              <a:ext uri="{FF2B5EF4-FFF2-40B4-BE49-F238E27FC236}">
                <a16:creationId xmlns:a16="http://schemas.microsoft.com/office/drawing/2014/main" id="{2F11D117-0ECD-929A-39E9-F4BE393353B7}"/>
              </a:ext>
            </a:extLst>
          </p:cNvPr>
          <p:cNvSpPr>
            <a:spLocks noGrp="1"/>
          </p:cNvSpPr>
          <p:nvPr>
            <p:ph type="subTitle" idx="1"/>
          </p:nvPr>
        </p:nvSpPr>
        <p:spPr/>
        <p:txBody>
          <a:bodyPr/>
          <a:lstStyle/>
          <a:p>
            <a:r>
              <a:rPr lang="en-GB" dirty="0"/>
              <a:t>Goal: to discuss and clarify the project approach</a:t>
            </a:r>
          </a:p>
        </p:txBody>
      </p:sp>
    </p:spTree>
    <p:extLst>
      <p:ext uri="{BB962C8B-B14F-4D97-AF65-F5344CB8AC3E}">
        <p14:creationId xmlns:p14="http://schemas.microsoft.com/office/powerpoint/2010/main" val="2027411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2109224-1C1D-0A4B-132F-F745783364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1503" y="524019"/>
            <a:ext cx="9728994" cy="5809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10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D961B1-892A-43E7-73CE-03FF5FA3F110}"/>
              </a:ext>
            </a:extLst>
          </p:cNvPr>
          <p:cNvPicPr>
            <a:picLocks noChangeAspect="1"/>
          </p:cNvPicPr>
          <p:nvPr/>
        </p:nvPicPr>
        <p:blipFill>
          <a:blip r:embed="rId3"/>
          <a:stretch>
            <a:fillRect/>
          </a:stretch>
        </p:blipFill>
        <p:spPr>
          <a:xfrm>
            <a:off x="454809" y="841828"/>
            <a:ext cx="10985190" cy="4949371"/>
          </a:xfrm>
          <a:prstGeom prst="rect">
            <a:avLst/>
          </a:prstGeom>
        </p:spPr>
      </p:pic>
    </p:spTree>
    <p:extLst>
      <p:ext uri="{BB962C8B-B14F-4D97-AF65-F5344CB8AC3E}">
        <p14:creationId xmlns:p14="http://schemas.microsoft.com/office/powerpoint/2010/main" val="1748381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7AA9-EF27-E658-DC37-69B92F6E81FE}"/>
              </a:ext>
            </a:extLst>
          </p:cNvPr>
          <p:cNvSpPr>
            <a:spLocks noGrp="1"/>
          </p:cNvSpPr>
          <p:nvPr>
            <p:ph type="title"/>
          </p:nvPr>
        </p:nvSpPr>
        <p:spPr>
          <a:xfrm>
            <a:off x="1494503" y="226704"/>
            <a:ext cx="10515600" cy="1325563"/>
          </a:xfrm>
        </p:spPr>
        <p:txBody>
          <a:bodyPr/>
          <a:lstStyle/>
          <a:p>
            <a:r>
              <a:rPr lang="en-GB" dirty="0"/>
              <a:t>Can we improve on simple estimates? </a:t>
            </a:r>
          </a:p>
        </p:txBody>
      </p:sp>
      <p:sp>
        <p:nvSpPr>
          <p:cNvPr id="7" name="Freeform: Shape 6">
            <a:extLst>
              <a:ext uri="{FF2B5EF4-FFF2-40B4-BE49-F238E27FC236}">
                <a16:creationId xmlns:a16="http://schemas.microsoft.com/office/drawing/2014/main" id="{D6FD908A-FE18-3E32-B264-28DAB3BBE3DD}"/>
              </a:ext>
            </a:extLst>
          </p:cNvPr>
          <p:cNvSpPr/>
          <p:nvPr/>
        </p:nvSpPr>
        <p:spPr>
          <a:xfrm>
            <a:off x="1494503" y="1386348"/>
            <a:ext cx="8829368" cy="1659193"/>
          </a:xfrm>
          <a:custGeom>
            <a:avLst/>
            <a:gdLst>
              <a:gd name="connsiteX0" fmla="*/ 0 w 8829368"/>
              <a:gd name="connsiteY0" fmla="*/ 165919 h 1659193"/>
              <a:gd name="connsiteX1" fmla="*/ 165919 w 8829368"/>
              <a:gd name="connsiteY1" fmla="*/ 0 h 1659193"/>
              <a:gd name="connsiteX2" fmla="*/ 8663449 w 8829368"/>
              <a:gd name="connsiteY2" fmla="*/ 0 h 1659193"/>
              <a:gd name="connsiteX3" fmla="*/ 8829368 w 8829368"/>
              <a:gd name="connsiteY3" fmla="*/ 165919 h 1659193"/>
              <a:gd name="connsiteX4" fmla="*/ 8829368 w 8829368"/>
              <a:gd name="connsiteY4" fmla="*/ 1493274 h 1659193"/>
              <a:gd name="connsiteX5" fmla="*/ 8663449 w 8829368"/>
              <a:gd name="connsiteY5" fmla="*/ 1659193 h 1659193"/>
              <a:gd name="connsiteX6" fmla="*/ 165919 w 8829368"/>
              <a:gd name="connsiteY6" fmla="*/ 1659193 h 1659193"/>
              <a:gd name="connsiteX7" fmla="*/ 0 w 8829368"/>
              <a:gd name="connsiteY7" fmla="*/ 1493274 h 1659193"/>
              <a:gd name="connsiteX8" fmla="*/ 0 w 8829368"/>
              <a:gd name="connsiteY8" fmla="*/ 165919 h 165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29368" h="1659193">
                <a:moveTo>
                  <a:pt x="0" y="165919"/>
                </a:moveTo>
                <a:cubicBezTo>
                  <a:pt x="0" y="74284"/>
                  <a:pt x="74284" y="0"/>
                  <a:pt x="165919" y="0"/>
                </a:cubicBezTo>
                <a:lnTo>
                  <a:pt x="8663449" y="0"/>
                </a:lnTo>
                <a:cubicBezTo>
                  <a:pt x="8755084" y="0"/>
                  <a:pt x="8829368" y="74284"/>
                  <a:pt x="8829368" y="165919"/>
                </a:cubicBezTo>
                <a:lnTo>
                  <a:pt x="8829368" y="1493274"/>
                </a:lnTo>
                <a:cubicBezTo>
                  <a:pt x="8829368" y="1584909"/>
                  <a:pt x="8755084" y="1659193"/>
                  <a:pt x="8663449" y="1659193"/>
                </a:cubicBezTo>
                <a:lnTo>
                  <a:pt x="165919" y="1659193"/>
                </a:lnTo>
                <a:cubicBezTo>
                  <a:pt x="74284" y="1659193"/>
                  <a:pt x="0" y="1584909"/>
                  <a:pt x="0" y="1493274"/>
                </a:cubicBezTo>
                <a:lnTo>
                  <a:pt x="0" y="1659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8472" tIns="106680" rIns="106681" bIns="106680" numCol="1" spcCol="1270" anchor="t" anchorCtr="0">
            <a:noAutofit/>
          </a:bodyPr>
          <a:lstStyle/>
          <a:p>
            <a:pPr marL="0" lvl="0" indent="0" algn="l" defTabSz="1244600">
              <a:lnSpc>
                <a:spcPct val="90000"/>
              </a:lnSpc>
              <a:spcBef>
                <a:spcPct val="0"/>
              </a:spcBef>
              <a:spcAft>
                <a:spcPct val="35000"/>
              </a:spcAft>
              <a:buNone/>
            </a:pPr>
            <a:r>
              <a:rPr lang="en-GB" sz="2800" kern="1200" dirty="0"/>
              <a:t>Scope 1 (Direct)</a:t>
            </a:r>
          </a:p>
          <a:p>
            <a:pPr marL="228600" lvl="1" indent="-228600" algn="l" defTabSz="977900">
              <a:lnSpc>
                <a:spcPct val="90000"/>
              </a:lnSpc>
              <a:spcBef>
                <a:spcPct val="0"/>
              </a:spcBef>
              <a:spcAft>
                <a:spcPct val="15000"/>
              </a:spcAft>
              <a:buChar char="•"/>
            </a:pPr>
            <a:r>
              <a:rPr lang="en-GB" sz="2200" kern="1200" dirty="0"/>
              <a:t>Median &lt; regression &lt; </a:t>
            </a:r>
            <a:r>
              <a:rPr lang="en-GB" sz="2200" kern="1200" dirty="0" err="1"/>
              <a:t>XGBoost</a:t>
            </a:r>
            <a:r>
              <a:rPr lang="en-GB" sz="2200" kern="1200" dirty="0"/>
              <a:t> &lt; Meta-learner</a:t>
            </a:r>
          </a:p>
          <a:p>
            <a:pPr marL="228600" lvl="1" indent="-228600" algn="l" defTabSz="977900">
              <a:lnSpc>
                <a:spcPct val="90000"/>
              </a:lnSpc>
              <a:spcBef>
                <a:spcPct val="0"/>
              </a:spcBef>
              <a:spcAft>
                <a:spcPct val="15000"/>
              </a:spcAft>
              <a:buChar char="•"/>
            </a:pPr>
            <a:r>
              <a:rPr lang="en-GB" sz="2200" kern="1200" dirty="0"/>
              <a:t>Total emissions better predicted than just S1</a:t>
            </a:r>
          </a:p>
        </p:txBody>
      </p:sp>
      <p:sp>
        <p:nvSpPr>
          <p:cNvPr id="8" name="Rectangle: Rounded Corners 7" descr="Checkmark with solid fill">
            <a:extLst>
              <a:ext uri="{FF2B5EF4-FFF2-40B4-BE49-F238E27FC236}">
                <a16:creationId xmlns:a16="http://schemas.microsoft.com/office/drawing/2014/main" id="{9A317385-8EEB-3F9A-929F-7D164944FF8E}"/>
              </a:ext>
            </a:extLst>
          </p:cNvPr>
          <p:cNvSpPr/>
          <p:nvPr/>
        </p:nvSpPr>
        <p:spPr>
          <a:xfrm>
            <a:off x="1660422" y="1552267"/>
            <a:ext cx="1765873" cy="1327355"/>
          </a:xfrm>
          <a:prstGeom prst="roundRect">
            <a:avLst>
              <a:gd name="adj" fmla="val 10000"/>
            </a:avLst>
          </a:prstGeom>
          <a:blipFill>
            <a:blip r:embed="rId3">
              <a:extLst>
                <a:ext uri="{96DAC541-7B7A-43D3-8B79-37D633B846F1}">
                  <asvg:svgBlip xmlns:asvg="http://schemas.microsoft.com/office/drawing/2016/SVG/main" r:embed="rId4"/>
                </a:ext>
              </a:extLst>
            </a:blip>
            <a:srcRect/>
            <a:stretch>
              <a:fillRect t="-17000" b="-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GB"/>
          </a:p>
        </p:txBody>
      </p:sp>
      <p:sp>
        <p:nvSpPr>
          <p:cNvPr id="9" name="Freeform: Shape 8">
            <a:extLst>
              <a:ext uri="{FF2B5EF4-FFF2-40B4-BE49-F238E27FC236}">
                <a16:creationId xmlns:a16="http://schemas.microsoft.com/office/drawing/2014/main" id="{645C9671-BAE8-4F98-DF52-53D1BCEF4A62}"/>
              </a:ext>
            </a:extLst>
          </p:cNvPr>
          <p:cNvSpPr/>
          <p:nvPr/>
        </p:nvSpPr>
        <p:spPr>
          <a:xfrm>
            <a:off x="1494503" y="3211461"/>
            <a:ext cx="8829368" cy="1659193"/>
          </a:xfrm>
          <a:custGeom>
            <a:avLst/>
            <a:gdLst>
              <a:gd name="connsiteX0" fmla="*/ 0 w 8829368"/>
              <a:gd name="connsiteY0" fmla="*/ 165919 h 1659193"/>
              <a:gd name="connsiteX1" fmla="*/ 165919 w 8829368"/>
              <a:gd name="connsiteY1" fmla="*/ 0 h 1659193"/>
              <a:gd name="connsiteX2" fmla="*/ 8663449 w 8829368"/>
              <a:gd name="connsiteY2" fmla="*/ 0 h 1659193"/>
              <a:gd name="connsiteX3" fmla="*/ 8829368 w 8829368"/>
              <a:gd name="connsiteY3" fmla="*/ 165919 h 1659193"/>
              <a:gd name="connsiteX4" fmla="*/ 8829368 w 8829368"/>
              <a:gd name="connsiteY4" fmla="*/ 1493274 h 1659193"/>
              <a:gd name="connsiteX5" fmla="*/ 8663449 w 8829368"/>
              <a:gd name="connsiteY5" fmla="*/ 1659193 h 1659193"/>
              <a:gd name="connsiteX6" fmla="*/ 165919 w 8829368"/>
              <a:gd name="connsiteY6" fmla="*/ 1659193 h 1659193"/>
              <a:gd name="connsiteX7" fmla="*/ 0 w 8829368"/>
              <a:gd name="connsiteY7" fmla="*/ 1493274 h 1659193"/>
              <a:gd name="connsiteX8" fmla="*/ 0 w 8829368"/>
              <a:gd name="connsiteY8" fmla="*/ 165919 h 165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29368" h="1659193">
                <a:moveTo>
                  <a:pt x="0" y="165919"/>
                </a:moveTo>
                <a:cubicBezTo>
                  <a:pt x="0" y="74284"/>
                  <a:pt x="74284" y="0"/>
                  <a:pt x="165919" y="0"/>
                </a:cubicBezTo>
                <a:lnTo>
                  <a:pt x="8663449" y="0"/>
                </a:lnTo>
                <a:cubicBezTo>
                  <a:pt x="8755084" y="0"/>
                  <a:pt x="8829368" y="74284"/>
                  <a:pt x="8829368" y="165919"/>
                </a:cubicBezTo>
                <a:lnTo>
                  <a:pt x="8829368" y="1493274"/>
                </a:lnTo>
                <a:cubicBezTo>
                  <a:pt x="8829368" y="1584909"/>
                  <a:pt x="8755084" y="1659193"/>
                  <a:pt x="8663449" y="1659193"/>
                </a:cubicBezTo>
                <a:lnTo>
                  <a:pt x="165919" y="1659193"/>
                </a:lnTo>
                <a:cubicBezTo>
                  <a:pt x="74284" y="1659193"/>
                  <a:pt x="0" y="1584909"/>
                  <a:pt x="0" y="1493274"/>
                </a:cubicBezTo>
                <a:lnTo>
                  <a:pt x="0" y="1659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8472" tIns="106680" rIns="106681" bIns="106680" numCol="1" spcCol="1270" anchor="t" anchorCtr="0">
            <a:noAutofit/>
          </a:bodyPr>
          <a:lstStyle/>
          <a:p>
            <a:pPr marL="0" lvl="0" indent="0" algn="l" defTabSz="1244600">
              <a:lnSpc>
                <a:spcPct val="90000"/>
              </a:lnSpc>
              <a:spcBef>
                <a:spcPct val="0"/>
              </a:spcBef>
              <a:spcAft>
                <a:spcPct val="35000"/>
              </a:spcAft>
              <a:buNone/>
            </a:pPr>
            <a:r>
              <a:rPr lang="en-GB" sz="2800" kern="1200" dirty="0"/>
              <a:t>Scope 2 (Indirect, energy)</a:t>
            </a:r>
          </a:p>
          <a:p>
            <a:pPr marL="228600" lvl="1" indent="-228600" algn="l" defTabSz="977900">
              <a:lnSpc>
                <a:spcPct val="90000"/>
              </a:lnSpc>
              <a:spcBef>
                <a:spcPct val="0"/>
              </a:spcBef>
              <a:spcAft>
                <a:spcPct val="15000"/>
              </a:spcAft>
              <a:buChar char="•"/>
            </a:pPr>
            <a:r>
              <a:rPr lang="en-GB" sz="2200" kern="1200" dirty="0"/>
              <a:t>Same improvements as above</a:t>
            </a:r>
          </a:p>
          <a:p>
            <a:pPr marL="228600" lvl="1" indent="-228600" algn="l" defTabSz="977900">
              <a:lnSpc>
                <a:spcPct val="90000"/>
              </a:lnSpc>
              <a:spcBef>
                <a:spcPct val="0"/>
              </a:spcBef>
              <a:spcAft>
                <a:spcPct val="15000"/>
              </a:spcAft>
              <a:buChar char="•"/>
            </a:pPr>
            <a:r>
              <a:rPr lang="en-GB" sz="2200" kern="1200" dirty="0"/>
              <a:t>However, percentage errors remain high</a:t>
            </a:r>
          </a:p>
        </p:txBody>
      </p:sp>
      <p:sp>
        <p:nvSpPr>
          <p:cNvPr id="10" name="Rectangle: Rounded Corners 9" descr="Checkmark with solid fill">
            <a:extLst>
              <a:ext uri="{FF2B5EF4-FFF2-40B4-BE49-F238E27FC236}">
                <a16:creationId xmlns:a16="http://schemas.microsoft.com/office/drawing/2014/main" id="{1C1C23E3-6F42-78D9-7CDB-0821DF60666F}"/>
              </a:ext>
            </a:extLst>
          </p:cNvPr>
          <p:cNvSpPr/>
          <p:nvPr/>
        </p:nvSpPr>
        <p:spPr>
          <a:xfrm>
            <a:off x="1660422" y="3377380"/>
            <a:ext cx="1765873" cy="1327355"/>
          </a:xfrm>
          <a:prstGeom prst="roundRect">
            <a:avLst>
              <a:gd name="adj" fmla="val 10000"/>
            </a:avLst>
          </a:prstGeom>
          <a:blipFill>
            <a:blip r:embed="rId3">
              <a:extLst>
                <a:ext uri="{96DAC541-7B7A-43D3-8B79-37D633B846F1}">
                  <asvg:svgBlip xmlns:asvg="http://schemas.microsoft.com/office/drawing/2016/SVG/main" r:embed="rId4"/>
                </a:ext>
              </a:extLst>
            </a:blip>
            <a:srcRect/>
            <a:stretch>
              <a:fillRect t="-17000" b="-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GB"/>
          </a:p>
        </p:txBody>
      </p:sp>
      <p:sp>
        <p:nvSpPr>
          <p:cNvPr id="11" name="Freeform: Shape 10">
            <a:extLst>
              <a:ext uri="{FF2B5EF4-FFF2-40B4-BE49-F238E27FC236}">
                <a16:creationId xmlns:a16="http://schemas.microsoft.com/office/drawing/2014/main" id="{E834A7A9-E13F-2D26-252B-AF06E34688B3}"/>
              </a:ext>
            </a:extLst>
          </p:cNvPr>
          <p:cNvSpPr/>
          <p:nvPr/>
        </p:nvSpPr>
        <p:spPr>
          <a:xfrm>
            <a:off x="1494503" y="5036574"/>
            <a:ext cx="8829368" cy="1659193"/>
          </a:xfrm>
          <a:custGeom>
            <a:avLst/>
            <a:gdLst>
              <a:gd name="connsiteX0" fmla="*/ 0 w 8829368"/>
              <a:gd name="connsiteY0" fmla="*/ 165919 h 1659193"/>
              <a:gd name="connsiteX1" fmla="*/ 165919 w 8829368"/>
              <a:gd name="connsiteY1" fmla="*/ 0 h 1659193"/>
              <a:gd name="connsiteX2" fmla="*/ 8663449 w 8829368"/>
              <a:gd name="connsiteY2" fmla="*/ 0 h 1659193"/>
              <a:gd name="connsiteX3" fmla="*/ 8829368 w 8829368"/>
              <a:gd name="connsiteY3" fmla="*/ 165919 h 1659193"/>
              <a:gd name="connsiteX4" fmla="*/ 8829368 w 8829368"/>
              <a:gd name="connsiteY4" fmla="*/ 1493274 h 1659193"/>
              <a:gd name="connsiteX5" fmla="*/ 8663449 w 8829368"/>
              <a:gd name="connsiteY5" fmla="*/ 1659193 h 1659193"/>
              <a:gd name="connsiteX6" fmla="*/ 165919 w 8829368"/>
              <a:gd name="connsiteY6" fmla="*/ 1659193 h 1659193"/>
              <a:gd name="connsiteX7" fmla="*/ 0 w 8829368"/>
              <a:gd name="connsiteY7" fmla="*/ 1493274 h 1659193"/>
              <a:gd name="connsiteX8" fmla="*/ 0 w 8829368"/>
              <a:gd name="connsiteY8" fmla="*/ 165919 h 1659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29368" h="1659193">
                <a:moveTo>
                  <a:pt x="0" y="165919"/>
                </a:moveTo>
                <a:cubicBezTo>
                  <a:pt x="0" y="74284"/>
                  <a:pt x="74284" y="0"/>
                  <a:pt x="165919" y="0"/>
                </a:cubicBezTo>
                <a:lnTo>
                  <a:pt x="8663449" y="0"/>
                </a:lnTo>
                <a:cubicBezTo>
                  <a:pt x="8755084" y="0"/>
                  <a:pt x="8829368" y="74284"/>
                  <a:pt x="8829368" y="165919"/>
                </a:cubicBezTo>
                <a:lnTo>
                  <a:pt x="8829368" y="1493274"/>
                </a:lnTo>
                <a:cubicBezTo>
                  <a:pt x="8829368" y="1584909"/>
                  <a:pt x="8755084" y="1659193"/>
                  <a:pt x="8663449" y="1659193"/>
                </a:cubicBezTo>
                <a:lnTo>
                  <a:pt x="165919" y="1659193"/>
                </a:lnTo>
                <a:cubicBezTo>
                  <a:pt x="74284" y="1659193"/>
                  <a:pt x="0" y="1584909"/>
                  <a:pt x="0" y="1493274"/>
                </a:cubicBezTo>
                <a:lnTo>
                  <a:pt x="0" y="16591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38472" tIns="106680" rIns="106681" bIns="106680" numCol="1" spcCol="1270" anchor="t" anchorCtr="0">
            <a:noAutofit/>
          </a:bodyPr>
          <a:lstStyle/>
          <a:p>
            <a:pPr marL="0" lvl="0" indent="0" algn="l" defTabSz="1244600">
              <a:lnSpc>
                <a:spcPct val="90000"/>
              </a:lnSpc>
              <a:spcBef>
                <a:spcPct val="0"/>
              </a:spcBef>
              <a:spcAft>
                <a:spcPct val="35000"/>
              </a:spcAft>
              <a:buNone/>
            </a:pPr>
            <a:r>
              <a:rPr lang="en-GB" sz="2800" kern="1200" dirty="0"/>
              <a:t>Scope 3 (Indirect, all 15 categories)</a:t>
            </a:r>
          </a:p>
          <a:p>
            <a:pPr marL="228600" lvl="1" indent="-228600" algn="l" defTabSz="977900">
              <a:lnSpc>
                <a:spcPct val="90000"/>
              </a:lnSpc>
              <a:spcBef>
                <a:spcPct val="0"/>
              </a:spcBef>
              <a:spcAft>
                <a:spcPct val="15000"/>
              </a:spcAft>
              <a:buChar char="•"/>
            </a:pPr>
            <a:r>
              <a:rPr lang="en-GB" sz="2200" kern="1200" dirty="0"/>
              <a:t>Linear forest better than OLS or industry fill</a:t>
            </a:r>
          </a:p>
          <a:p>
            <a:pPr marL="228600" lvl="1" indent="-228600" algn="l" defTabSz="977900">
              <a:lnSpc>
                <a:spcPct val="90000"/>
              </a:lnSpc>
              <a:spcBef>
                <a:spcPct val="0"/>
              </a:spcBef>
              <a:spcAft>
                <a:spcPct val="15000"/>
              </a:spcAft>
              <a:buChar char="•"/>
            </a:pPr>
            <a:r>
              <a:rPr lang="en-GB" sz="2200" kern="1200" dirty="0"/>
              <a:t>Improvements only marginal, prediction accuracy low</a:t>
            </a:r>
          </a:p>
        </p:txBody>
      </p:sp>
      <p:sp>
        <p:nvSpPr>
          <p:cNvPr id="12" name="Rectangle: Rounded Corners 11" descr="Question Mark with solid fill">
            <a:extLst>
              <a:ext uri="{FF2B5EF4-FFF2-40B4-BE49-F238E27FC236}">
                <a16:creationId xmlns:a16="http://schemas.microsoft.com/office/drawing/2014/main" id="{7AAD4214-D51F-D9EF-F369-1E220380FBEE}"/>
              </a:ext>
            </a:extLst>
          </p:cNvPr>
          <p:cNvSpPr/>
          <p:nvPr/>
        </p:nvSpPr>
        <p:spPr>
          <a:xfrm>
            <a:off x="1660422" y="5202493"/>
            <a:ext cx="1765873" cy="1327355"/>
          </a:xfrm>
          <a:prstGeom prst="roundRect">
            <a:avLst>
              <a:gd name="adj" fmla="val 10000"/>
            </a:avLst>
          </a:prstGeom>
          <a:blipFill>
            <a:blip r:embed="rId5">
              <a:extLst>
                <a:ext uri="{96DAC541-7B7A-43D3-8B79-37D633B846F1}">
                  <asvg:svgBlip xmlns:asvg="http://schemas.microsoft.com/office/drawing/2016/SVG/main" r:embed="rId6"/>
                </a:ext>
              </a:extLst>
            </a:blip>
            <a:srcRect/>
            <a:stretch>
              <a:fillRect t="-17000" b="-17000"/>
            </a:stretch>
          </a:blip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GB"/>
          </a:p>
        </p:txBody>
      </p:sp>
    </p:spTree>
    <p:extLst>
      <p:ext uri="{BB962C8B-B14F-4D97-AF65-F5344CB8AC3E}">
        <p14:creationId xmlns:p14="http://schemas.microsoft.com/office/powerpoint/2010/main" val="144190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6C30-F010-1D4B-6172-B29159D20FA6}"/>
              </a:ext>
            </a:extLst>
          </p:cNvPr>
          <p:cNvSpPr>
            <a:spLocks noGrp="1"/>
          </p:cNvSpPr>
          <p:nvPr>
            <p:ph type="title"/>
          </p:nvPr>
        </p:nvSpPr>
        <p:spPr/>
        <p:txBody>
          <a:bodyPr/>
          <a:lstStyle/>
          <a:p>
            <a:r>
              <a:rPr lang="en-GB" dirty="0"/>
              <a:t>Goal: Apply DL to GHG estimation, </a:t>
            </a:r>
            <a:r>
              <a:rPr lang="en-GB" dirty="0" err="1"/>
              <a:t>esp</a:t>
            </a:r>
            <a:r>
              <a:rPr lang="en-GB" dirty="0"/>
              <a:t> S3</a:t>
            </a:r>
          </a:p>
        </p:txBody>
      </p:sp>
      <p:sp>
        <p:nvSpPr>
          <p:cNvPr id="5" name="Freeform: Shape 4">
            <a:extLst>
              <a:ext uri="{FF2B5EF4-FFF2-40B4-BE49-F238E27FC236}">
                <a16:creationId xmlns:a16="http://schemas.microsoft.com/office/drawing/2014/main" id="{FBE29A26-A8B2-5AB4-56EE-F04CC35F157B}"/>
              </a:ext>
            </a:extLst>
          </p:cNvPr>
          <p:cNvSpPr/>
          <p:nvPr/>
        </p:nvSpPr>
        <p:spPr>
          <a:xfrm>
            <a:off x="1886858" y="1285730"/>
            <a:ext cx="1024203" cy="1463146"/>
          </a:xfrm>
          <a:custGeom>
            <a:avLst/>
            <a:gdLst>
              <a:gd name="connsiteX0" fmla="*/ 0 w 1463145"/>
              <a:gd name="connsiteY0" fmla="*/ 0 h 1024202"/>
              <a:gd name="connsiteX1" fmla="*/ 951044 w 1463145"/>
              <a:gd name="connsiteY1" fmla="*/ 0 h 1024202"/>
              <a:gd name="connsiteX2" fmla="*/ 1463145 w 1463145"/>
              <a:gd name="connsiteY2" fmla="*/ 512101 h 1024202"/>
              <a:gd name="connsiteX3" fmla="*/ 951044 w 1463145"/>
              <a:gd name="connsiteY3" fmla="*/ 1024202 h 1024202"/>
              <a:gd name="connsiteX4" fmla="*/ 0 w 1463145"/>
              <a:gd name="connsiteY4" fmla="*/ 1024202 h 1024202"/>
              <a:gd name="connsiteX5" fmla="*/ 512101 w 1463145"/>
              <a:gd name="connsiteY5" fmla="*/ 512101 h 1024202"/>
              <a:gd name="connsiteX6" fmla="*/ 0 w 1463145"/>
              <a:gd name="connsiteY6" fmla="*/ 0 h 102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145" h="1024202">
                <a:moveTo>
                  <a:pt x="1463144" y="0"/>
                </a:moveTo>
                <a:lnTo>
                  <a:pt x="1463144" y="665731"/>
                </a:lnTo>
                <a:lnTo>
                  <a:pt x="731573" y="1024202"/>
                </a:lnTo>
                <a:lnTo>
                  <a:pt x="1" y="665731"/>
                </a:lnTo>
                <a:lnTo>
                  <a:pt x="1" y="0"/>
                </a:lnTo>
                <a:lnTo>
                  <a:pt x="731573" y="358471"/>
                </a:lnTo>
                <a:lnTo>
                  <a:pt x="1463144"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1" tIns="520991" rIns="8890" bIns="520992" numCol="1" spcCol="1270" anchor="ctr" anchorCtr="0">
            <a:noAutofit/>
          </a:bodyPr>
          <a:lstStyle/>
          <a:p>
            <a:pPr marL="0" lvl="0" indent="0" algn="ctr" defTabSz="622300">
              <a:lnSpc>
                <a:spcPct val="90000"/>
              </a:lnSpc>
              <a:spcBef>
                <a:spcPct val="0"/>
              </a:spcBef>
              <a:spcAft>
                <a:spcPct val="35000"/>
              </a:spcAft>
              <a:buNone/>
            </a:pPr>
            <a:r>
              <a:rPr lang="en-GB" sz="1400" kern="1200" dirty="0"/>
              <a:t>Simple baselines</a:t>
            </a:r>
          </a:p>
        </p:txBody>
      </p:sp>
      <p:sp>
        <p:nvSpPr>
          <p:cNvPr id="6" name="Freeform: Shape 5">
            <a:extLst>
              <a:ext uri="{FF2B5EF4-FFF2-40B4-BE49-F238E27FC236}">
                <a16:creationId xmlns:a16="http://schemas.microsoft.com/office/drawing/2014/main" id="{05FC737C-73EE-36BD-0FA5-F326F92EF76B}"/>
              </a:ext>
            </a:extLst>
          </p:cNvPr>
          <p:cNvSpPr/>
          <p:nvPr/>
        </p:nvSpPr>
        <p:spPr>
          <a:xfrm>
            <a:off x="2911059" y="1285731"/>
            <a:ext cx="7103798" cy="951045"/>
          </a:xfrm>
          <a:custGeom>
            <a:avLst/>
            <a:gdLst>
              <a:gd name="connsiteX0" fmla="*/ 158511 w 951044"/>
              <a:gd name="connsiteY0" fmla="*/ 0 h 7103797"/>
              <a:gd name="connsiteX1" fmla="*/ 792533 w 951044"/>
              <a:gd name="connsiteY1" fmla="*/ 0 h 7103797"/>
              <a:gd name="connsiteX2" fmla="*/ 951044 w 951044"/>
              <a:gd name="connsiteY2" fmla="*/ 158511 h 7103797"/>
              <a:gd name="connsiteX3" fmla="*/ 951044 w 951044"/>
              <a:gd name="connsiteY3" fmla="*/ 7103797 h 7103797"/>
              <a:gd name="connsiteX4" fmla="*/ 951044 w 951044"/>
              <a:gd name="connsiteY4" fmla="*/ 7103797 h 7103797"/>
              <a:gd name="connsiteX5" fmla="*/ 0 w 951044"/>
              <a:gd name="connsiteY5" fmla="*/ 7103797 h 7103797"/>
              <a:gd name="connsiteX6" fmla="*/ 0 w 951044"/>
              <a:gd name="connsiteY6" fmla="*/ 7103797 h 7103797"/>
              <a:gd name="connsiteX7" fmla="*/ 0 w 951044"/>
              <a:gd name="connsiteY7" fmla="*/ 158511 h 7103797"/>
              <a:gd name="connsiteX8" fmla="*/ 158511 w 951044"/>
              <a:gd name="connsiteY8" fmla="*/ 0 h 710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1044" h="7103797">
                <a:moveTo>
                  <a:pt x="951044" y="1183996"/>
                </a:moveTo>
                <a:lnTo>
                  <a:pt x="951044" y="5919801"/>
                </a:lnTo>
                <a:cubicBezTo>
                  <a:pt x="951044" y="6573700"/>
                  <a:pt x="941543" y="7103793"/>
                  <a:pt x="929823" y="7103793"/>
                </a:cubicBezTo>
                <a:lnTo>
                  <a:pt x="0" y="7103793"/>
                </a:lnTo>
                <a:lnTo>
                  <a:pt x="0" y="7103793"/>
                </a:lnTo>
                <a:lnTo>
                  <a:pt x="0" y="4"/>
                </a:lnTo>
                <a:lnTo>
                  <a:pt x="0" y="4"/>
                </a:lnTo>
                <a:lnTo>
                  <a:pt x="929823" y="4"/>
                </a:lnTo>
                <a:cubicBezTo>
                  <a:pt x="941543" y="4"/>
                  <a:pt x="951044" y="530097"/>
                  <a:pt x="951044" y="1183996"/>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2025" tIns="63571" rIns="63571" bIns="63572" numCol="1" spcCol="1270" anchor="ctr" anchorCtr="0">
            <a:noAutofit/>
          </a:bodyPr>
          <a:lstStyle/>
          <a:p>
            <a:pPr marL="228600" lvl="1" indent="-228600" algn="l" defTabSz="1200150">
              <a:lnSpc>
                <a:spcPct val="90000"/>
              </a:lnSpc>
              <a:spcBef>
                <a:spcPct val="0"/>
              </a:spcBef>
              <a:spcAft>
                <a:spcPct val="15000"/>
              </a:spcAft>
              <a:buChar char="•"/>
            </a:pPr>
            <a:r>
              <a:rPr lang="en-GB" sz="2700" kern="1200" dirty="0"/>
              <a:t>Sector/region averages</a:t>
            </a:r>
          </a:p>
          <a:p>
            <a:pPr marL="228600" lvl="1" indent="-228600" algn="l" defTabSz="1200150">
              <a:lnSpc>
                <a:spcPct val="90000"/>
              </a:lnSpc>
              <a:spcBef>
                <a:spcPct val="0"/>
              </a:spcBef>
              <a:spcAft>
                <a:spcPct val="15000"/>
              </a:spcAft>
              <a:buChar char="•"/>
            </a:pPr>
            <a:r>
              <a:rPr lang="en-GB" sz="2700" kern="1200" dirty="0"/>
              <a:t>OLS on size, sector, region</a:t>
            </a:r>
          </a:p>
        </p:txBody>
      </p:sp>
      <p:sp>
        <p:nvSpPr>
          <p:cNvPr id="7" name="Freeform: Shape 6">
            <a:extLst>
              <a:ext uri="{FF2B5EF4-FFF2-40B4-BE49-F238E27FC236}">
                <a16:creationId xmlns:a16="http://schemas.microsoft.com/office/drawing/2014/main" id="{97F30066-CBDD-DE34-B1FD-EA2E09F645B4}"/>
              </a:ext>
            </a:extLst>
          </p:cNvPr>
          <p:cNvSpPr/>
          <p:nvPr/>
        </p:nvSpPr>
        <p:spPr>
          <a:xfrm>
            <a:off x="1886858" y="2604232"/>
            <a:ext cx="1024203" cy="1463146"/>
          </a:xfrm>
          <a:custGeom>
            <a:avLst/>
            <a:gdLst>
              <a:gd name="connsiteX0" fmla="*/ 0 w 1463145"/>
              <a:gd name="connsiteY0" fmla="*/ 0 h 1024202"/>
              <a:gd name="connsiteX1" fmla="*/ 951044 w 1463145"/>
              <a:gd name="connsiteY1" fmla="*/ 0 h 1024202"/>
              <a:gd name="connsiteX2" fmla="*/ 1463145 w 1463145"/>
              <a:gd name="connsiteY2" fmla="*/ 512101 h 1024202"/>
              <a:gd name="connsiteX3" fmla="*/ 951044 w 1463145"/>
              <a:gd name="connsiteY3" fmla="*/ 1024202 h 1024202"/>
              <a:gd name="connsiteX4" fmla="*/ 0 w 1463145"/>
              <a:gd name="connsiteY4" fmla="*/ 1024202 h 1024202"/>
              <a:gd name="connsiteX5" fmla="*/ 512101 w 1463145"/>
              <a:gd name="connsiteY5" fmla="*/ 512101 h 1024202"/>
              <a:gd name="connsiteX6" fmla="*/ 0 w 1463145"/>
              <a:gd name="connsiteY6" fmla="*/ 0 h 102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145" h="1024202">
                <a:moveTo>
                  <a:pt x="1463144" y="0"/>
                </a:moveTo>
                <a:lnTo>
                  <a:pt x="1463144" y="665731"/>
                </a:lnTo>
                <a:lnTo>
                  <a:pt x="731573" y="1024202"/>
                </a:lnTo>
                <a:lnTo>
                  <a:pt x="1" y="665731"/>
                </a:lnTo>
                <a:lnTo>
                  <a:pt x="1" y="0"/>
                </a:lnTo>
                <a:lnTo>
                  <a:pt x="731573" y="358471"/>
                </a:lnTo>
                <a:lnTo>
                  <a:pt x="1463144"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1" tIns="520991" rIns="8890" bIns="520992" numCol="1" spcCol="1270" anchor="ctr" anchorCtr="0">
            <a:noAutofit/>
          </a:bodyPr>
          <a:lstStyle/>
          <a:p>
            <a:pPr marL="0" lvl="0" indent="0" algn="ctr" defTabSz="622300">
              <a:lnSpc>
                <a:spcPct val="90000"/>
              </a:lnSpc>
              <a:spcBef>
                <a:spcPct val="0"/>
              </a:spcBef>
              <a:spcAft>
                <a:spcPct val="35000"/>
              </a:spcAft>
              <a:buNone/>
            </a:pPr>
            <a:r>
              <a:rPr lang="en-GB" sz="1400" kern="1200" dirty="0"/>
              <a:t>Statistical models</a:t>
            </a:r>
          </a:p>
        </p:txBody>
      </p:sp>
      <p:sp>
        <p:nvSpPr>
          <p:cNvPr id="8" name="Freeform: Shape 7">
            <a:extLst>
              <a:ext uri="{FF2B5EF4-FFF2-40B4-BE49-F238E27FC236}">
                <a16:creationId xmlns:a16="http://schemas.microsoft.com/office/drawing/2014/main" id="{33328C7F-3BB1-CFA8-4421-041EA4BFA6A8}"/>
              </a:ext>
            </a:extLst>
          </p:cNvPr>
          <p:cNvSpPr/>
          <p:nvPr/>
        </p:nvSpPr>
        <p:spPr>
          <a:xfrm>
            <a:off x="2911059" y="2604233"/>
            <a:ext cx="7103798" cy="951045"/>
          </a:xfrm>
          <a:custGeom>
            <a:avLst/>
            <a:gdLst>
              <a:gd name="connsiteX0" fmla="*/ 158511 w 951044"/>
              <a:gd name="connsiteY0" fmla="*/ 0 h 7103797"/>
              <a:gd name="connsiteX1" fmla="*/ 792533 w 951044"/>
              <a:gd name="connsiteY1" fmla="*/ 0 h 7103797"/>
              <a:gd name="connsiteX2" fmla="*/ 951044 w 951044"/>
              <a:gd name="connsiteY2" fmla="*/ 158511 h 7103797"/>
              <a:gd name="connsiteX3" fmla="*/ 951044 w 951044"/>
              <a:gd name="connsiteY3" fmla="*/ 7103797 h 7103797"/>
              <a:gd name="connsiteX4" fmla="*/ 951044 w 951044"/>
              <a:gd name="connsiteY4" fmla="*/ 7103797 h 7103797"/>
              <a:gd name="connsiteX5" fmla="*/ 0 w 951044"/>
              <a:gd name="connsiteY5" fmla="*/ 7103797 h 7103797"/>
              <a:gd name="connsiteX6" fmla="*/ 0 w 951044"/>
              <a:gd name="connsiteY6" fmla="*/ 7103797 h 7103797"/>
              <a:gd name="connsiteX7" fmla="*/ 0 w 951044"/>
              <a:gd name="connsiteY7" fmla="*/ 158511 h 7103797"/>
              <a:gd name="connsiteX8" fmla="*/ 158511 w 951044"/>
              <a:gd name="connsiteY8" fmla="*/ 0 h 710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1044" h="7103797">
                <a:moveTo>
                  <a:pt x="951044" y="1183996"/>
                </a:moveTo>
                <a:lnTo>
                  <a:pt x="951044" y="5919801"/>
                </a:lnTo>
                <a:cubicBezTo>
                  <a:pt x="951044" y="6573700"/>
                  <a:pt x="941543" y="7103793"/>
                  <a:pt x="929823" y="7103793"/>
                </a:cubicBezTo>
                <a:lnTo>
                  <a:pt x="0" y="7103793"/>
                </a:lnTo>
                <a:lnTo>
                  <a:pt x="0" y="7103793"/>
                </a:lnTo>
                <a:lnTo>
                  <a:pt x="0" y="4"/>
                </a:lnTo>
                <a:lnTo>
                  <a:pt x="0" y="4"/>
                </a:lnTo>
                <a:lnTo>
                  <a:pt x="929823" y="4"/>
                </a:lnTo>
                <a:cubicBezTo>
                  <a:pt x="941543" y="4"/>
                  <a:pt x="951044" y="530097"/>
                  <a:pt x="951044" y="1183996"/>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2025" tIns="63571" rIns="63571" bIns="63572" numCol="1" spcCol="1270" anchor="ctr" anchorCtr="0">
            <a:noAutofit/>
          </a:bodyPr>
          <a:lstStyle/>
          <a:p>
            <a:pPr marL="228600" lvl="1" indent="-228600" algn="l" defTabSz="1200150">
              <a:lnSpc>
                <a:spcPct val="90000"/>
              </a:lnSpc>
              <a:spcBef>
                <a:spcPct val="0"/>
              </a:spcBef>
              <a:spcAft>
                <a:spcPct val="15000"/>
              </a:spcAft>
              <a:buChar char="•"/>
            </a:pPr>
            <a:r>
              <a:rPr lang="en-GB" sz="2700" kern="1200" dirty="0"/>
              <a:t>Multivariate GLM</a:t>
            </a:r>
          </a:p>
          <a:p>
            <a:pPr marL="228600" lvl="1" indent="-228600" algn="l" defTabSz="1200150">
              <a:lnSpc>
                <a:spcPct val="90000"/>
              </a:lnSpc>
              <a:spcBef>
                <a:spcPct val="0"/>
              </a:spcBef>
              <a:spcAft>
                <a:spcPct val="15000"/>
              </a:spcAft>
              <a:buChar char="•"/>
            </a:pPr>
            <a:r>
              <a:rPr lang="en-GB" sz="2700" kern="1200" dirty="0"/>
              <a:t>ARIMA</a:t>
            </a:r>
          </a:p>
        </p:txBody>
      </p:sp>
      <p:sp>
        <p:nvSpPr>
          <p:cNvPr id="9" name="Freeform: Shape 8">
            <a:extLst>
              <a:ext uri="{FF2B5EF4-FFF2-40B4-BE49-F238E27FC236}">
                <a16:creationId xmlns:a16="http://schemas.microsoft.com/office/drawing/2014/main" id="{E73D2C98-6E3D-C824-83EB-C176BC8AE91B}"/>
              </a:ext>
            </a:extLst>
          </p:cNvPr>
          <p:cNvSpPr/>
          <p:nvPr/>
        </p:nvSpPr>
        <p:spPr>
          <a:xfrm>
            <a:off x="1886858" y="3922734"/>
            <a:ext cx="1024203" cy="1463146"/>
          </a:xfrm>
          <a:custGeom>
            <a:avLst/>
            <a:gdLst>
              <a:gd name="connsiteX0" fmla="*/ 0 w 1463145"/>
              <a:gd name="connsiteY0" fmla="*/ 0 h 1024202"/>
              <a:gd name="connsiteX1" fmla="*/ 951044 w 1463145"/>
              <a:gd name="connsiteY1" fmla="*/ 0 h 1024202"/>
              <a:gd name="connsiteX2" fmla="*/ 1463145 w 1463145"/>
              <a:gd name="connsiteY2" fmla="*/ 512101 h 1024202"/>
              <a:gd name="connsiteX3" fmla="*/ 951044 w 1463145"/>
              <a:gd name="connsiteY3" fmla="*/ 1024202 h 1024202"/>
              <a:gd name="connsiteX4" fmla="*/ 0 w 1463145"/>
              <a:gd name="connsiteY4" fmla="*/ 1024202 h 1024202"/>
              <a:gd name="connsiteX5" fmla="*/ 512101 w 1463145"/>
              <a:gd name="connsiteY5" fmla="*/ 512101 h 1024202"/>
              <a:gd name="connsiteX6" fmla="*/ 0 w 1463145"/>
              <a:gd name="connsiteY6" fmla="*/ 0 h 102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145" h="1024202">
                <a:moveTo>
                  <a:pt x="1463144" y="0"/>
                </a:moveTo>
                <a:lnTo>
                  <a:pt x="1463144" y="665731"/>
                </a:lnTo>
                <a:lnTo>
                  <a:pt x="731573" y="1024202"/>
                </a:lnTo>
                <a:lnTo>
                  <a:pt x="1" y="665731"/>
                </a:lnTo>
                <a:lnTo>
                  <a:pt x="1" y="0"/>
                </a:lnTo>
                <a:lnTo>
                  <a:pt x="731573" y="358471"/>
                </a:lnTo>
                <a:lnTo>
                  <a:pt x="1463144"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1" tIns="520991" rIns="8890" bIns="520992" numCol="1" spcCol="1270" anchor="ctr" anchorCtr="0">
            <a:noAutofit/>
          </a:bodyPr>
          <a:lstStyle/>
          <a:p>
            <a:pPr marL="0" lvl="0" indent="0" algn="ctr" defTabSz="622300">
              <a:lnSpc>
                <a:spcPct val="90000"/>
              </a:lnSpc>
              <a:spcBef>
                <a:spcPct val="0"/>
              </a:spcBef>
              <a:spcAft>
                <a:spcPct val="35000"/>
              </a:spcAft>
              <a:buNone/>
            </a:pPr>
            <a:r>
              <a:rPr lang="en-GB" sz="1400" kern="1200" dirty="0"/>
              <a:t>Machine learning</a:t>
            </a:r>
          </a:p>
        </p:txBody>
      </p:sp>
      <p:sp>
        <p:nvSpPr>
          <p:cNvPr id="10" name="Freeform: Shape 9">
            <a:extLst>
              <a:ext uri="{FF2B5EF4-FFF2-40B4-BE49-F238E27FC236}">
                <a16:creationId xmlns:a16="http://schemas.microsoft.com/office/drawing/2014/main" id="{B10A985C-0E6F-09F1-E1DA-5EF79D8B8DE4}"/>
              </a:ext>
            </a:extLst>
          </p:cNvPr>
          <p:cNvSpPr/>
          <p:nvPr/>
        </p:nvSpPr>
        <p:spPr>
          <a:xfrm>
            <a:off x="2911059" y="3922734"/>
            <a:ext cx="7103798" cy="951045"/>
          </a:xfrm>
          <a:custGeom>
            <a:avLst/>
            <a:gdLst>
              <a:gd name="connsiteX0" fmla="*/ 158511 w 951044"/>
              <a:gd name="connsiteY0" fmla="*/ 0 h 7103797"/>
              <a:gd name="connsiteX1" fmla="*/ 792533 w 951044"/>
              <a:gd name="connsiteY1" fmla="*/ 0 h 7103797"/>
              <a:gd name="connsiteX2" fmla="*/ 951044 w 951044"/>
              <a:gd name="connsiteY2" fmla="*/ 158511 h 7103797"/>
              <a:gd name="connsiteX3" fmla="*/ 951044 w 951044"/>
              <a:gd name="connsiteY3" fmla="*/ 7103797 h 7103797"/>
              <a:gd name="connsiteX4" fmla="*/ 951044 w 951044"/>
              <a:gd name="connsiteY4" fmla="*/ 7103797 h 7103797"/>
              <a:gd name="connsiteX5" fmla="*/ 0 w 951044"/>
              <a:gd name="connsiteY5" fmla="*/ 7103797 h 7103797"/>
              <a:gd name="connsiteX6" fmla="*/ 0 w 951044"/>
              <a:gd name="connsiteY6" fmla="*/ 7103797 h 7103797"/>
              <a:gd name="connsiteX7" fmla="*/ 0 w 951044"/>
              <a:gd name="connsiteY7" fmla="*/ 158511 h 7103797"/>
              <a:gd name="connsiteX8" fmla="*/ 158511 w 951044"/>
              <a:gd name="connsiteY8" fmla="*/ 0 h 710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1044" h="7103797">
                <a:moveTo>
                  <a:pt x="951044" y="1183996"/>
                </a:moveTo>
                <a:lnTo>
                  <a:pt x="951044" y="5919801"/>
                </a:lnTo>
                <a:cubicBezTo>
                  <a:pt x="951044" y="6573700"/>
                  <a:pt x="941543" y="7103793"/>
                  <a:pt x="929823" y="7103793"/>
                </a:cubicBezTo>
                <a:lnTo>
                  <a:pt x="0" y="7103793"/>
                </a:lnTo>
                <a:lnTo>
                  <a:pt x="0" y="7103793"/>
                </a:lnTo>
                <a:lnTo>
                  <a:pt x="0" y="4"/>
                </a:lnTo>
                <a:lnTo>
                  <a:pt x="0" y="4"/>
                </a:lnTo>
                <a:lnTo>
                  <a:pt x="929823" y="4"/>
                </a:lnTo>
                <a:cubicBezTo>
                  <a:pt x="941543" y="4"/>
                  <a:pt x="951044" y="530097"/>
                  <a:pt x="951044" y="1183996"/>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2025" tIns="63571" rIns="63571" bIns="63572" numCol="1" spcCol="1270" anchor="ctr" anchorCtr="0">
            <a:noAutofit/>
          </a:bodyPr>
          <a:lstStyle/>
          <a:p>
            <a:pPr marL="228600" lvl="1" indent="-228600" algn="l" defTabSz="1200150">
              <a:lnSpc>
                <a:spcPct val="90000"/>
              </a:lnSpc>
              <a:spcBef>
                <a:spcPct val="0"/>
              </a:spcBef>
              <a:spcAft>
                <a:spcPct val="15000"/>
              </a:spcAft>
              <a:buChar char="•"/>
            </a:pPr>
            <a:r>
              <a:rPr lang="en-GB" sz="2700" kern="1200" dirty="0" err="1"/>
              <a:t>XGBoost</a:t>
            </a:r>
            <a:endParaRPr lang="en-GB" sz="2700" kern="1200" dirty="0"/>
          </a:p>
          <a:p>
            <a:pPr marL="228600" lvl="1" indent="-228600" algn="l" defTabSz="1200150">
              <a:lnSpc>
                <a:spcPct val="90000"/>
              </a:lnSpc>
              <a:spcBef>
                <a:spcPct val="0"/>
              </a:spcBef>
              <a:spcAft>
                <a:spcPct val="15000"/>
              </a:spcAft>
              <a:buChar char="•"/>
            </a:pPr>
            <a:r>
              <a:rPr lang="en-GB" sz="2700" kern="1200" dirty="0"/>
              <a:t>Random Forest</a:t>
            </a:r>
          </a:p>
        </p:txBody>
      </p:sp>
      <p:sp>
        <p:nvSpPr>
          <p:cNvPr id="11" name="Freeform: Shape 10">
            <a:extLst>
              <a:ext uri="{FF2B5EF4-FFF2-40B4-BE49-F238E27FC236}">
                <a16:creationId xmlns:a16="http://schemas.microsoft.com/office/drawing/2014/main" id="{D54C032D-EFC6-FCE4-596F-EED6D335D7C1}"/>
              </a:ext>
            </a:extLst>
          </p:cNvPr>
          <p:cNvSpPr/>
          <p:nvPr/>
        </p:nvSpPr>
        <p:spPr>
          <a:xfrm>
            <a:off x="1886858" y="5241236"/>
            <a:ext cx="1024203" cy="1463146"/>
          </a:xfrm>
          <a:custGeom>
            <a:avLst/>
            <a:gdLst>
              <a:gd name="connsiteX0" fmla="*/ 0 w 1463145"/>
              <a:gd name="connsiteY0" fmla="*/ 0 h 1024202"/>
              <a:gd name="connsiteX1" fmla="*/ 951044 w 1463145"/>
              <a:gd name="connsiteY1" fmla="*/ 0 h 1024202"/>
              <a:gd name="connsiteX2" fmla="*/ 1463145 w 1463145"/>
              <a:gd name="connsiteY2" fmla="*/ 512101 h 1024202"/>
              <a:gd name="connsiteX3" fmla="*/ 951044 w 1463145"/>
              <a:gd name="connsiteY3" fmla="*/ 1024202 h 1024202"/>
              <a:gd name="connsiteX4" fmla="*/ 0 w 1463145"/>
              <a:gd name="connsiteY4" fmla="*/ 1024202 h 1024202"/>
              <a:gd name="connsiteX5" fmla="*/ 512101 w 1463145"/>
              <a:gd name="connsiteY5" fmla="*/ 512101 h 1024202"/>
              <a:gd name="connsiteX6" fmla="*/ 0 w 1463145"/>
              <a:gd name="connsiteY6" fmla="*/ 0 h 1024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3145" h="1024202">
                <a:moveTo>
                  <a:pt x="1463144" y="0"/>
                </a:moveTo>
                <a:lnTo>
                  <a:pt x="1463144" y="665731"/>
                </a:lnTo>
                <a:lnTo>
                  <a:pt x="731573" y="1024202"/>
                </a:lnTo>
                <a:lnTo>
                  <a:pt x="1" y="665731"/>
                </a:lnTo>
                <a:lnTo>
                  <a:pt x="1" y="0"/>
                </a:lnTo>
                <a:lnTo>
                  <a:pt x="731573" y="358471"/>
                </a:lnTo>
                <a:lnTo>
                  <a:pt x="1463144"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8891" tIns="520991" rIns="8890" bIns="520992" numCol="1" spcCol="1270" anchor="ctr" anchorCtr="0">
            <a:noAutofit/>
          </a:bodyPr>
          <a:lstStyle/>
          <a:p>
            <a:pPr marL="0" lvl="0" indent="0" algn="ctr" defTabSz="622300">
              <a:lnSpc>
                <a:spcPct val="90000"/>
              </a:lnSpc>
              <a:spcBef>
                <a:spcPct val="0"/>
              </a:spcBef>
              <a:spcAft>
                <a:spcPct val="35000"/>
              </a:spcAft>
              <a:buNone/>
            </a:pPr>
            <a:r>
              <a:rPr lang="en-GB" sz="1400" kern="1200" dirty="0"/>
              <a:t>Deep learning</a:t>
            </a:r>
          </a:p>
        </p:txBody>
      </p:sp>
      <p:sp>
        <p:nvSpPr>
          <p:cNvPr id="12" name="Freeform: Shape 11">
            <a:extLst>
              <a:ext uri="{FF2B5EF4-FFF2-40B4-BE49-F238E27FC236}">
                <a16:creationId xmlns:a16="http://schemas.microsoft.com/office/drawing/2014/main" id="{EED0236C-4DB3-3ECD-04B6-BE617AEC1897}"/>
              </a:ext>
            </a:extLst>
          </p:cNvPr>
          <p:cNvSpPr/>
          <p:nvPr/>
        </p:nvSpPr>
        <p:spPr>
          <a:xfrm>
            <a:off x="2911059" y="5241235"/>
            <a:ext cx="7103798" cy="951045"/>
          </a:xfrm>
          <a:custGeom>
            <a:avLst/>
            <a:gdLst>
              <a:gd name="connsiteX0" fmla="*/ 158511 w 951044"/>
              <a:gd name="connsiteY0" fmla="*/ 0 h 7103797"/>
              <a:gd name="connsiteX1" fmla="*/ 792533 w 951044"/>
              <a:gd name="connsiteY1" fmla="*/ 0 h 7103797"/>
              <a:gd name="connsiteX2" fmla="*/ 951044 w 951044"/>
              <a:gd name="connsiteY2" fmla="*/ 158511 h 7103797"/>
              <a:gd name="connsiteX3" fmla="*/ 951044 w 951044"/>
              <a:gd name="connsiteY3" fmla="*/ 7103797 h 7103797"/>
              <a:gd name="connsiteX4" fmla="*/ 951044 w 951044"/>
              <a:gd name="connsiteY4" fmla="*/ 7103797 h 7103797"/>
              <a:gd name="connsiteX5" fmla="*/ 0 w 951044"/>
              <a:gd name="connsiteY5" fmla="*/ 7103797 h 7103797"/>
              <a:gd name="connsiteX6" fmla="*/ 0 w 951044"/>
              <a:gd name="connsiteY6" fmla="*/ 7103797 h 7103797"/>
              <a:gd name="connsiteX7" fmla="*/ 0 w 951044"/>
              <a:gd name="connsiteY7" fmla="*/ 158511 h 7103797"/>
              <a:gd name="connsiteX8" fmla="*/ 158511 w 951044"/>
              <a:gd name="connsiteY8" fmla="*/ 0 h 710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51044" h="7103797">
                <a:moveTo>
                  <a:pt x="951044" y="1183996"/>
                </a:moveTo>
                <a:lnTo>
                  <a:pt x="951044" y="5919801"/>
                </a:lnTo>
                <a:cubicBezTo>
                  <a:pt x="951044" y="6573700"/>
                  <a:pt x="941543" y="7103793"/>
                  <a:pt x="929823" y="7103793"/>
                </a:cubicBezTo>
                <a:lnTo>
                  <a:pt x="0" y="7103793"/>
                </a:lnTo>
                <a:lnTo>
                  <a:pt x="0" y="7103793"/>
                </a:lnTo>
                <a:lnTo>
                  <a:pt x="0" y="4"/>
                </a:lnTo>
                <a:lnTo>
                  <a:pt x="0" y="4"/>
                </a:lnTo>
                <a:lnTo>
                  <a:pt x="929823" y="4"/>
                </a:lnTo>
                <a:cubicBezTo>
                  <a:pt x="941543" y="4"/>
                  <a:pt x="951044" y="530097"/>
                  <a:pt x="951044" y="1183996"/>
                </a:cubicBez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92025" tIns="63571" rIns="63571" bIns="63572" numCol="1" spcCol="1270" anchor="ctr" anchorCtr="0">
            <a:noAutofit/>
          </a:bodyPr>
          <a:lstStyle/>
          <a:p>
            <a:pPr marL="228600" lvl="1" indent="-228600" algn="l" defTabSz="1200150">
              <a:lnSpc>
                <a:spcPct val="90000"/>
              </a:lnSpc>
              <a:spcBef>
                <a:spcPct val="0"/>
              </a:spcBef>
              <a:spcAft>
                <a:spcPct val="15000"/>
              </a:spcAft>
              <a:buChar char="•"/>
            </a:pPr>
            <a:r>
              <a:rPr lang="en-GB" sz="2700" kern="1200" dirty="0"/>
              <a:t>LSTM</a:t>
            </a:r>
          </a:p>
          <a:p>
            <a:pPr marL="228600" lvl="1" indent="-228600" algn="l" defTabSz="1200150">
              <a:lnSpc>
                <a:spcPct val="90000"/>
              </a:lnSpc>
              <a:spcBef>
                <a:spcPct val="0"/>
              </a:spcBef>
              <a:spcAft>
                <a:spcPct val="15000"/>
              </a:spcAft>
              <a:buChar char="•"/>
            </a:pPr>
            <a:r>
              <a:rPr lang="en-GB" sz="2700" kern="1200" dirty="0"/>
              <a:t>TFT</a:t>
            </a:r>
          </a:p>
        </p:txBody>
      </p:sp>
    </p:spTree>
    <p:extLst>
      <p:ext uri="{BB962C8B-B14F-4D97-AF65-F5344CB8AC3E}">
        <p14:creationId xmlns:p14="http://schemas.microsoft.com/office/powerpoint/2010/main" val="207367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76A2-F31E-4C30-3186-C9EAF6DECD7A}"/>
              </a:ext>
            </a:extLst>
          </p:cNvPr>
          <p:cNvSpPr>
            <a:spLocks noGrp="1"/>
          </p:cNvSpPr>
          <p:nvPr>
            <p:ph type="title"/>
          </p:nvPr>
        </p:nvSpPr>
        <p:spPr/>
        <p:txBody>
          <a:bodyPr/>
          <a:lstStyle/>
          <a:p>
            <a:r>
              <a:rPr lang="en-GB" dirty="0"/>
              <a:t>Plan</a:t>
            </a:r>
          </a:p>
        </p:txBody>
      </p:sp>
      <p:sp>
        <p:nvSpPr>
          <p:cNvPr id="3" name="Content Placeholder 2">
            <a:extLst>
              <a:ext uri="{FF2B5EF4-FFF2-40B4-BE49-F238E27FC236}">
                <a16:creationId xmlns:a16="http://schemas.microsoft.com/office/drawing/2014/main" id="{FDD83099-C219-B0F1-69A2-96F04AAB5BB3}"/>
              </a:ext>
            </a:extLst>
          </p:cNvPr>
          <p:cNvSpPr>
            <a:spLocks noGrp="1"/>
          </p:cNvSpPr>
          <p:nvPr>
            <p:ph idx="1"/>
          </p:nvPr>
        </p:nvSpPr>
        <p:spPr/>
        <p:txBody>
          <a:bodyPr/>
          <a:lstStyle/>
          <a:p>
            <a:r>
              <a:rPr lang="en-GB" dirty="0"/>
              <a:t>Start with baselines and progress down the model list</a:t>
            </a:r>
          </a:p>
          <a:p>
            <a:r>
              <a:rPr lang="en-GB" dirty="0"/>
              <a:t>Focus on S3, originality</a:t>
            </a:r>
          </a:p>
          <a:p>
            <a:r>
              <a:rPr lang="en-GB" dirty="0"/>
              <a:t>Need data/data dictionary ASAP to begin EDA</a:t>
            </a:r>
          </a:p>
          <a:p>
            <a:r>
              <a:rPr lang="en-GB" dirty="0"/>
              <a:t>For now, beginning analysis on dummy data</a:t>
            </a:r>
          </a:p>
          <a:p>
            <a:endParaRPr lang="en-GB" dirty="0"/>
          </a:p>
        </p:txBody>
      </p:sp>
    </p:spTree>
    <p:extLst>
      <p:ext uri="{BB962C8B-B14F-4D97-AF65-F5344CB8AC3E}">
        <p14:creationId xmlns:p14="http://schemas.microsoft.com/office/powerpoint/2010/main" val="2784821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795</TotalTime>
  <Words>1024</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ElsevierGulliver</vt:lpstr>
      <vt:lpstr>Office Theme</vt:lpstr>
      <vt:lpstr>Estimating GHG Emissions</vt:lpstr>
      <vt:lpstr>PowerPoint Presentation</vt:lpstr>
      <vt:lpstr>PowerPoint Presentation</vt:lpstr>
      <vt:lpstr>Can we improve on simple estimates? </vt:lpstr>
      <vt:lpstr>Goal: Apply DL to GHG estimation, esp S3</vt:lpstr>
      <vt:lpstr>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hollins</dc:creator>
  <cp:lastModifiedBy>michael hollins</cp:lastModifiedBy>
  <cp:revision>1</cp:revision>
  <dcterms:created xsi:type="dcterms:W3CDTF">2024-06-06T18:20:43Z</dcterms:created>
  <dcterms:modified xsi:type="dcterms:W3CDTF">2024-06-07T07:36:40Z</dcterms:modified>
</cp:coreProperties>
</file>