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Hotel Reservation System</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Anthony Argel, Michael Huang, Ej Brand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197400"/>
            <a:ext cx="8520600" cy="707400"/>
          </a:xfrm>
          <a:prstGeom prst="rect">
            <a:avLst/>
          </a:prstGeom>
        </p:spPr>
        <p:txBody>
          <a:bodyPr anchorCtr="0" anchor="t" bIns="91425" lIns="91425" rIns="91425" tIns="91425">
            <a:noAutofit/>
          </a:bodyPr>
          <a:lstStyle/>
          <a:p>
            <a:pPr lvl="0">
              <a:spcBef>
                <a:spcPts val="0"/>
              </a:spcBef>
              <a:buNone/>
            </a:pPr>
            <a:r>
              <a:rPr lang="en"/>
              <a:t>Future enhancements</a:t>
            </a:r>
          </a:p>
        </p:txBody>
      </p:sp>
      <p:sp>
        <p:nvSpPr>
          <p:cNvPr id="124" name="Shape 124"/>
          <p:cNvSpPr txBox="1"/>
          <p:nvPr>
            <p:ph idx="1" type="body"/>
          </p:nvPr>
        </p:nvSpPr>
        <p:spPr>
          <a:xfrm>
            <a:off x="311700" y="920400"/>
            <a:ext cx="8520600" cy="3302700"/>
          </a:xfrm>
          <a:prstGeom prst="rect">
            <a:avLst/>
          </a:prstGeom>
        </p:spPr>
        <p:txBody>
          <a:bodyPr anchorCtr="0" anchor="t" bIns="91425" lIns="91425" rIns="91425" tIns="91425">
            <a:noAutofit/>
          </a:bodyPr>
          <a:lstStyle/>
          <a:p>
            <a:pPr lvl="0">
              <a:spcBef>
                <a:spcPts val="0"/>
              </a:spcBef>
              <a:buNone/>
            </a:pPr>
            <a:r>
              <a:rPr lang="en"/>
              <a:t>We originally planned to add an admin menu with features such as retrieving passwords, and managing all hotel rooms and accounts.</a:t>
            </a:r>
          </a:p>
        </p:txBody>
      </p:sp>
      <p:pic>
        <p:nvPicPr>
          <p:cNvPr id="125" name="Shape 125"/>
          <p:cNvPicPr preferRelativeResize="0"/>
          <p:nvPr/>
        </p:nvPicPr>
        <p:blipFill>
          <a:blip r:embed="rId3">
            <a:alphaModFix/>
          </a:blip>
          <a:stretch>
            <a:fillRect/>
          </a:stretch>
        </p:blipFill>
        <p:spPr>
          <a:xfrm>
            <a:off x="2221537" y="1708762"/>
            <a:ext cx="4295775" cy="28289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31" name="Shape 13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Debugging was very time consuming.</a:t>
            </a:r>
          </a:p>
          <a:p>
            <a:pPr lvl="0">
              <a:spcBef>
                <a:spcPts val="0"/>
              </a:spcBef>
              <a:buNone/>
            </a:pPr>
            <a:r>
              <a:rPr lang="en"/>
              <a:t>Also, java’s default Date class (java.util.Date) is very bad. It is poorly written and is mutable so it was difficult to use. This is why we have our own date class which utilizes the java Calendar class, and has easy to understand and use constructors.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276200"/>
            <a:ext cx="8520600" cy="7074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3" name="Shape 73"/>
          <p:cNvSpPr txBox="1"/>
          <p:nvPr/>
        </p:nvSpPr>
        <p:spPr>
          <a:xfrm>
            <a:off x="416425" y="1102975"/>
            <a:ext cx="8415900" cy="2972700"/>
          </a:xfrm>
          <a:prstGeom prst="rect">
            <a:avLst/>
          </a:prstGeom>
          <a:noFill/>
          <a:ln>
            <a:noFill/>
          </a:ln>
        </p:spPr>
        <p:txBody>
          <a:bodyPr anchorCtr="0" anchor="t" bIns="91425" lIns="91425" rIns="91425" tIns="91425">
            <a:noAutofit/>
          </a:bodyPr>
          <a:lstStyle/>
          <a:p>
            <a:pPr lvl="0" rtl="0">
              <a:spcBef>
                <a:spcPts val="0"/>
              </a:spcBef>
              <a:buNone/>
            </a:pPr>
            <a:r>
              <a:rPr lang="en" sz="2400"/>
              <a:t>Travel and tourism is a very large industry, and having accommodations for business people or tourists are very important. Therefore, we made an attempt to create a hotel reservation system (HRS) to replicate the scenario to stimulate the consumer’s perspective and improve user experience on booking a hotel room, while implementing the material we have covered in this CS 146 course.</a:t>
            </a:r>
          </a:p>
          <a:p>
            <a:pPr lvl="0" rtl="0">
              <a:spcBef>
                <a:spcPts val="0"/>
              </a:spcBef>
              <a:buNone/>
            </a:pPr>
            <a:r>
              <a:t/>
            </a:r>
            <a:endParaRPr sz="2400"/>
          </a:p>
          <a:p>
            <a:pPr lvl="0">
              <a:spcBef>
                <a:spcPts val="0"/>
              </a:spcBef>
              <a:buNone/>
            </a:pPr>
            <a:r>
              <a:t/>
            </a:r>
            <a:endParaRPr sz="18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2821550" y="-78800"/>
            <a:ext cx="8520600" cy="707400"/>
          </a:xfrm>
          <a:prstGeom prst="rect">
            <a:avLst/>
          </a:prstGeom>
        </p:spPr>
        <p:txBody>
          <a:bodyPr anchorCtr="0" anchor="t" bIns="91425" lIns="91425" rIns="91425" tIns="91425">
            <a:noAutofit/>
          </a:bodyPr>
          <a:lstStyle/>
          <a:p>
            <a:pPr lvl="0" rtl="0">
              <a:spcBef>
                <a:spcPts val="0"/>
              </a:spcBef>
              <a:buNone/>
            </a:pPr>
            <a:r>
              <a:rPr lang="en"/>
              <a:t>Class Diagram</a:t>
            </a:r>
          </a:p>
        </p:txBody>
      </p:sp>
      <p:pic>
        <p:nvPicPr>
          <p:cNvPr id="79" name="Shape 79"/>
          <p:cNvPicPr preferRelativeResize="0"/>
          <p:nvPr/>
        </p:nvPicPr>
        <p:blipFill>
          <a:blip r:embed="rId3">
            <a:alphaModFix/>
          </a:blip>
          <a:stretch>
            <a:fillRect/>
          </a:stretch>
        </p:blipFill>
        <p:spPr>
          <a:xfrm>
            <a:off x="408675" y="508625"/>
            <a:ext cx="8258625" cy="45422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218050"/>
            <a:ext cx="8520600" cy="707400"/>
          </a:xfrm>
          <a:prstGeom prst="rect">
            <a:avLst/>
          </a:prstGeom>
        </p:spPr>
        <p:txBody>
          <a:bodyPr anchorCtr="0" anchor="t" bIns="91425" lIns="91425" rIns="91425" tIns="91425">
            <a:noAutofit/>
          </a:bodyPr>
          <a:lstStyle/>
          <a:p>
            <a:pPr lvl="0" rtl="0" algn="ctr">
              <a:spcBef>
                <a:spcPts val="0"/>
              </a:spcBef>
              <a:buNone/>
            </a:pPr>
            <a:r>
              <a:rPr lang="en" sz="4800"/>
              <a:t>Test run of our program.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276200"/>
            <a:ext cx="8520600" cy="707400"/>
          </a:xfrm>
          <a:prstGeom prst="rect">
            <a:avLst/>
          </a:prstGeom>
        </p:spPr>
        <p:txBody>
          <a:bodyPr anchorCtr="0" anchor="t" bIns="91425" lIns="91425" rIns="91425" tIns="91425">
            <a:noAutofit/>
          </a:bodyPr>
          <a:lstStyle/>
          <a:p>
            <a:pPr lvl="0" rtl="0">
              <a:spcBef>
                <a:spcPts val="0"/>
              </a:spcBef>
              <a:buNone/>
            </a:pPr>
            <a:r>
              <a:rPr lang="en"/>
              <a:t>Techniques used</a:t>
            </a:r>
          </a:p>
        </p:txBody>
      </p:sp>
      <p:sp>
        <p:nvSpPr>
          <p:cNvPr id="90" name="Shape 90"/>
          <p:cNvSpPr txBox="1"/>
          <p:nvPr/>
        </p:nvSpPr>
        <p:spPr>
          <a:xfrm>
            <a:off x="858000" y="1372725"/>
            <a:ext cx="7428000" cy="1136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QuickSort (median of 3 implementation)</a:t>
            </a:r>
          </a:p>
          <a:p>
            <a:pPr indent="-381000" lvl="0" marL="457200" rtl="0">
              <a:spcBef>
                <a:spcPts val="0"/>
              </a:spcBef>
              <a:buSzPct val="100000"/>
              <a:buChar char="●"/>
            </a:pPr>
            <a:r>
              <a:rPr lang="en" sz="2400"/>
              <a:t>InsertionSort (for QuickSort small partitions)</a:t>
            </a:r>
          </a:p>
        </p:txBody>
      </p:sp>
      <p:sp>
        <p:nvSpPr>
          <p:cNvPr id="91" name="Shape 91"/>
          <p:cNvSpPr txBox="1"/>
          <p:nvPr/>
        </p:nvSpPr>
        <p:spPr>
          <a:xfrm>
            <a:off x="858000" y="3612350"/>
            <a:ext cx="7428000" cy="1136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HashMap</a:t>
            </a:r>
          </a:p>
          <a:p>
            <a:pPr indent="-381000" lvl="0" marL="457200" rtl="0">
              <a:spcBef>
                <a:spcPts val="0"/>
              </a:spcBef>
              <a:buSzPct val="100000"/>
              <a:buChar char="●"/>
            </a:pPr>
            <a:r>
              <a:rPr lang="en" sz="2400"/>
              <a:t>Map sorting based on values </a:t>
            </a:r>
          </a:p>
        </p:txBody>
      </p:sp>
      <p:sp>
        <p:nvSpPr>
          <p:cNvPr id="92" name="Shape 92"/>
          <p:cNvSpPr txBox="1"/>
          <p:nvPr/>
        </p:nvSpPr>
        <p:spPr>
          <a:xfrm>
            <a:off x="858000" y="2408125"/>
            <a:ext cx="7428000" cy="1136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Huffman Tree</a:t>
            </a:r>
          </a:p>
          <a:p>
            <a:pPr indent="-381000" lvl="0" marL="457200" rtl="0">
              <a:spcBef>
                <a:spcPts val="0"/>
              </a:spcBef>
              <a:buSzPct val="100000"/>
              <a:buChar char="●"/>
            </a:pPr>
            <a:r>
              <a:rPr lang="en" sz="2400"/>
              <a:t>Huffman encryption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197425"/>
            <a:ext cx="8520600" cy="707400"/>
          </a:xfrm>
          <a:prstGeom prst="rect">
            <a:avLst/>
          </a:prstGeom>
        </p:spPr>
        <p:txBody>
          <a:bodyPr anchorCtr="0" anchor="t" bIns="91425" lIns="91425" rIns="91425" tIns="91425">
            <a:noAutofit/>
          </a:bodyPr>
          <a:lstStyle/>
          <a:p>
            <a:pPr lvl="0">
              <a:spcBef>
                <a:spcPts val="0"/>
              </a:spcBef>
              <a:buNone/>
            </a:pPr>
            <a:r>
              <a:rPr lang="en"/>
              <a:t>Quicksort</a:t>
            </a:r>
          </a:p>
        </p:txBody>
      </p:sp>
      <p:pic>
        <p:nvPicPr>
          <p:cNvPr id="98" name="Shape 98"/>
          <p:cNvPicPr preferRelativeResize="0"/>
          <p:nvPr/>
        </p:nvPicPr>
        <p:blipFill>
          <a:blip r:embed="rId3">
            <a:alphaModFix/>
          </a:blip>
          <a:stretch>
            <a:fillRect/>
          </a:stretch>
        </p:blipFill>
        <p:spPr>
          <a:xfrm>
            <a:off x="1957387" y="1143800"/>
            <a:ext cx="5229225" cy="34861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InsertionSort</a:t>
            </a:r>
          </a:p>
        </p:txBody>
      </p:sp>
      <p:sp>
        <p:nvSpPr>
          <p:cNvPr id="104" name="Shape 10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00000"/>
              </a:lnSpc>
              <a:spcBef>
                <a:spcPts val="0"/>
              </a:spcBef>
              <a:buNone/>
            </a:pPr>
            <a:r>
              <a:rPr lang="en" sz="1400"/>
              <a:t>private void insertionSort(HotelRoom[] rooms, int start, int end, int sortby) {</a:t>
            </a:r>
          </a:p>
          <a:p>
            <a:pPr lvl="0" rtl="0">
              <a:lnSpc>
                <a:spcPct val="100000"/>
              </a:lnSpc>
              <a:spcBef>
                <a:spcPts val="0"/>
              </a:spcBef>
              <a:buNone/>
            </a:pPr>
            <a:r>
              <a:rPr lang="en" sz="1400"/>
              <a:t>		for (int i = start + 1; i &lt;= end; i++) {</a:t>
            </a:r>
          </a:p>
          <a:p>
            <a:pPr lvl="0" rtl="0">
              <a:lnSpc>
                <a:spcPct val="100000"/>
              </a:lnSpc>
              <a:spcBef>
                <a:spcPts val="0"/>
              </a:spcBef>
              <a:buNone/>
            </a:pPr>
            <a:r>
              <a:rPr lang="en" sz="1400"/>
              <a:t>			HotelRoom temp = rooms[i];</a:t>
            </a:r>
          </a:p>
          <a:p>
            <a:pPr lvl="0" rtl="0">
              <a:lnSpc>
                <a:spcPct val="100000"/>
              </a:lnSpc>
              <a:spcBef>
                <a:spcPts val="0"/>
              </a:spcBef>
              <a:buNone/>
            </a:pPr>
            <a:r>
              <a:rPr lang="en" sz="1400"/>
              <a:t>			int j;</a:t>
            </a:r>
          </a:p>
          <a:p>
            <a:pPr lvl="0" rtl="0">
              <a:lnSpc>
                <a:spcPct val="100000"/>
              </a:lnSpc>
              <a:spcBef>
                <a:spcPts val="0"/>
              </a:spcBef>
              <a:buNone/>
            </a:pPr>
            <a:r>
              <a:rPr lang="en" sz="1400"/>
              <a:t>			for (j = i; j &gt; start &amp;&amp; temp.compareTo(rooms[j - 1], sortby) &lt; 0; j--)</a:t>
            </a:r>
          </a:p>
          <a:p>
            <a:pPr lvl="0" rtl="0">
              <a:lnSpc>
                <a:spcPct val="100000"/>
              </a:lnSpc>
              <a:spcBef>
                <a:spcPts val="0"/>
              </a:spcBef>
              <a:buNone/>
            </a:pPr>
            <a:r>
              <a:rPr lang="en" sz="1400"/>
              <a:t>				rooms[j] = rooms[j - 1];</a:t>
            </a:r>
          </a:p>
          <a:p>
            <a:pPr lvl="0" rtl="0">
              <a:lnSpc>
                <a:spcPct val="100000"/>
              </a:lnSpc>
              <a:spcBef>
                <a:spcPts val="0"/>
              </a:spcBef>
              <a:buNone/>
            </a:pPr>
            <a:r>
              <a:rPr lang="en" sz="1400"/>
              <a:t>			rooms[j] = temp;</a:t>
            </a:r>
          </a:p>
          <a:p>
            <a:pPr lvl="0" rtl="0">
              <a:lnSpc>
                <a:spcPct val="100000"/>
              </a:lnSpc>
              <a:spcBef>
                <a:spcPts val="0"/>
              </a:spcBef>
              <a:buNone/>
            </a:pPr>
            <a:r>
              <a:rPr lang="en" sz="1400"/>
              <a:t>		}</a:t>
            </a:r>
          </a:p>
          <a:p>
            <a:pPr lvl="0" rtl="0">
              <a:lnSpc>
                <a:spcPct val="100000"/>
              </a:lnSpc>
              <a:spcBef>
                <a:spcPts val="0"/>
              </a:spcBef>
              <a:buNone/>
            </a:pPr>
            <a:r>
              <a:rPr lang="en" sz="1400"/>
              <a:t>	}</a:t>
            </a:r>
          </a:p>
          <a:p>
            <a:pPr lvl="0">
              <a:lnSpc>
                <a:spcPct val="100000"/>
              </a:lnSpc>
              <a:spcBef>
                <a:spcPts val="0"/>
              </a:spcBef>
              <a:buNone/>
            </a:pPr>
            <a:r>
              <a:t/>
            </a:r>
            <a:endParaRPr sz="10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186175"/>
            <a:ext cx="8520600" cy="707400"/>
          </a:xfrm>
          <a:prstGeom prst="rect">
            <a:avLst/>
          </a:prstGeom>
        </p:spPr>
        <p:txBody>
          <a:bodyPr anchorCtr="0" anchor="t" bIns="91425" lIns="91425" rIns="91425" tIns="91425">
            <a:noAutofit/>
          </a:bodyPr>
          <a:lstStyle/>
          <a:p>
            <a:pPr lvl="0">
              <a:spcBef>
                <a:spcPts val="0"/>
              </a:spcBef>
              <a:buNone/>
            </a:pPr>
            <a:r>
              <a:rPr lang="en"/>
              <a:t>Sort Example</a:t>
            </a:r>
          </a:p>
        </p:txBody>
      </p:sp>
      <p:pic>
        <p:nvPicPr>
          <p:cNvPr id="110" name="Shape 110"/>
          <p:cNvPicPr preferRelativeResize="0"/>
          <p:nvPr/>
        </p:nvPicPr>
        <p:blipFill>
          <a:blip r:embed="rId3">
            <a:alphaModFix/>
          </a:blip>
          <a:stretch>
            <a:fillRect/>
          </a:stretch>
        </p:blipFill>
        <p:spPr>
          <a:xfrm>
            <a:off x="3031162" y="257175"/>
            <a:ext cx="2181225" cy="4514850"/>
          </a:xfrm>
          <a:prstGeom prst="rect">
            <a:avLst/>
          </a:prstGeom>
          <a:noFill/>
          <a:ln>
            <a:noFill/>
          </a:ln>
        </p:spPr>
      </p:pic>
      <p:pic>
        <p:nvPicPr>
          <p:cNvPr id="111" name="Shape 111"/>
          <p:cNvPicPr preferRelativeResize="0"/>
          <p:nvPr/>
        </p:nvPicPr>
        <p:blipFill>
          <a:blip r:embed="rId4">
            <a:alphaModFix/>
          </a:blip>
          <a:stretch>
            <a:fillRect/>
          </a:stretch>
        </p:blipFill>
        <p:spPr>
          <a:xfrm>
            <a:off x="5996000" y="257175"/>
            <a:ext cx="2171700" cy="4629150"/>
          </a:xfrm>
          <a:prstGeom prst="rect">
            <a:avLst/>
          </a:prstGeom>
          <a:noFill/>
          <a:ln>
            <a:noFill/>
          </a:ln>
        </p:spPr>
      </p:pic>
      <p:sp>
        <p:nvSpPr>
          <p:cNvPr id="112" name="Shape 112"/>
          <p:cNvSpPr txBox="1"/>
          <p:nvPr/>
        </p:nvSpPr>
        <p:spPr>
          <a:xfrm>
            <a:off x="90050" y="2025875"/>
            <a:ext cx="6482700" cy="756300"/>
          </a:xfrm>
          <a:prstGeom prst="rect">
            <a:avLst/>
          </a:prstGeom>
          <a:noFill/>
          <a:ln>
            <a:noFill/>
          </a:ln>
        </p:spPr>
        <p:txBody>
          <a:bodyPr anchorCtr="0" anchor="t" bIns="91425" lIns="91425" rIns="91425" tIns="91425">
            <a:noAutofit/>
          </a:bodyPr>
          <a:lstStyle/>
          <a:p>
            <a:pPr lvl="0">
              <a:spcBef>
                <a:spcPts val="0"/>
              </a:spcBef>
              <a:buNone/>
            </a:pPr>
            <a:r>
              <a:rPr lang="en" sz="1800"/>
              <a:t>This is sorting by</a:t>
            </a:r>
          </a:p>
          <a:p>
            <a:pPr lvl="0">
              <a:spcBef>
                <a:spcPts val="0"/>
              </a:spcBef>
              <a:buNone/>
            </a:pPr>
            <a:r>
              <a:rPr lang="en" sz="1800"/>
              <a:t>descending room number.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253700"/>
            <a:ext cx="8520600" cy="707400"/>
          </a:xfrm>
          <a:prstGeom prst="rect">
            <a:avLst/>
          </a:prstGeom>
        </p:spPr>
        <p:txBody>
          <a:bodyPr anchorCtr="0" anchor="t" bIns="91425" lIns="91425" rIns="91425" tIns="91425">
            <a:noAutofit/>
          </a:bodyPr>
          <a:lstStyle/>
          <a:p>
            <a:pPr lvl="0">
              <a:spcBef>
                <a:spcPts val="0"/>
              </a:spcBef>
              <a:buNone/>
            </a:pPr>
            <a:r>
              <a:rPr lang="en"/>
              <a:t>HuffmanTree, encryption, and Map frequencies</a:t>
            </a:r>
          </a:p>
        </p:txBody>
      </p:sp>
      <p:pic>
        <p:nvPicPr>
          <p:cNvPr id="118" name="Shape 118"/>
          <p:cNvPicPr preferRelativeResize="0"/>
          <p:nvPr/>
        </p:nvPicPr>
        <p:blipFill>
          <a:blip r:embed="rId3">
            <a:alphaModFix/>
          </a:blip>
          <a:stretch>
            <a:fillRect/>
          </a:stretch>
        </p:blipFill>
        <p:spPr>
          <a:xfrm>
            <a:off x="0" y="2327050"/>
            <a:ext cx="9143999" cy="9402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